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7" r:id="rId4"/>
    <p:sldId id="260" r:id="rId5"/>
    <p:sldId id="271" r:id="rId6"/>
    <p:sldId id="292" r:id="rId7"/>
    <p:sldId id="293" r:id="rId8"/>
    <p:sldId id="294" r:id="rId9"/>
    <p:sldId id="295" r:id="rId10"/>
    <p:sldId id="273" r:id="rId11"/>
  </p:sldIdLst>
  <p:sldSz cx="12192000" cy="6858000"/>
  <p:notesSz cx="6800850" cy="993298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0"/>
    <a:srgbClr val="19883D"/>
    <a:srgbClr val="19603D"/>
    <a:srgbClr val="00743D"/>
    <a:srgbClr val="32A63D"/>
    <a:srgbClr val="4BC43D"/>
    <a:srgbClr val="4B743D"/>
    <a:srgbClr val="32743D"/>
    <a:srgbClr val="19743D"/>
    <a:srgbClr val="009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2" autoAdjust="0"/>
  </p:normalViewPr>
  <p:slideViewPr>
    <p:cSldViewPr snapToGrid="0">
      <p:cViewPr varScale="1">
        <p:scale>
          <a:sx n="81" d="100"/>
          <a:sy n="81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BD13-6A19-43F3-97E5-C5785FBBD3C3}" type="datetimeFigureOut">
              <a:rPr lang="pt-PT" smtClean="0"/>
              <a:t>26/10/2022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0A22-E20C-45F1-AA2D-584F16D327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57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3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6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86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27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ecurso </a:t>
            </a: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pode ser utilizado 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exemplificar visualmente dados de pesquisas, levantamentos internos de empresas, comparações  ou resultados de apurações diversas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87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134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65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ecurso </a:t>
            </a: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pode ser utilizado 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exemplificar visualmente dados de pesquisas, levantamentos internos de empresas, comparações  ou resultados de apurações diversas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07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ecurso </a:t>
            </a: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pode ser utilizado 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exemplificar visualmente dados de pesquisas, levantamentos internos de empresas, comparações  ou resultados de apurações diversas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95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8B97-1829-4036-AD89-A0ED76F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49DC3A-EB1E-43F6-BD75-FA2C7D64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66D968-E5AB-43DA-A338-5C7257FF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5D6E54-6CEC-456B-901F-9753EA1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9DCB57-33F7-4E04-9958-746149A9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CC66BB36-3086-4747-8003-6CDFD4AD102E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5BB2-A445-4E04-B02C-1F10825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BB425C-83F4-4C05-945A-D6F7BFB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0C613-B04C-427A-ADC3-4FC25D87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3EC0F1-F780-4958-8690-ECF05973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E08906-493B-4BCE-8352-3904B91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FA2CF6-D444-4DD2-8F95-4A276795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ACD8AE5-99A1-4789-B74F-AE615C6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C0C3B-A27F-4E9D-A884-26D5D009A36C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BC7-C987-4F72-AF10-E3040CF0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EA46DB-BA50-4477-ADEA-B5F19711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2290EE-C4BA-4A1F-BC86-F0F79C8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CA31C7-A8C2-4C86-A5D1-CC4ADAF43315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6D9-3255-4A35-968E-AC02B34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73B3F6-049C-49B2-A01B-FBFECF50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276FCB-3D6B-4750-A101-F10C8A3DC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83F7E3-FC1C-45C6-9A76-4AE0D7EF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41D941-FABF-4C03-B04A-FB5467A2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4821FCD-A9FD-446B-82D0-BA14A6D1AF7F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1E5B-D21D-42B5-A11A-53DA8D20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7BAC0-7508-4796-96BE-0DB46DE3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29389A-6BA2-4A11-93F4-41F47AEB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4F958F-6950-459F-A559-6C39613F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A9363E-FE4A-4E01-95EA-720D28BF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FA675B6-8289-4F7B-96E5-230E52D883D0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3AF4-65E2-4F1E-A806-6F2A1F92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C56387-5481-4C70-ACCC-BCFD4AC9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BCAC61-DB95-459B-AE5C-6AFCDC3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E3F8F6-C90A-44AC-B846-98AE994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EE7728FE-9E12-46DC-A1F2-80AE9138E611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B4AA40-5D62-405A-9864-EEC0D260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A83D9A-BDBE-4D18-902D-98709D5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4A3FA13-FE18-4C99-8993-4DF47D73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BE435C-16B5-4055-B76C-7CAF398C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2BC584F7-670F-4525-8806-78EBE0A31383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2AB8CD9-4319-4F0F-9D74-CCCDF327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01CE54-E011-43E3-8D7B-BD92A8A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F64447-2040-4F8C-8859-35FDAB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1759CE-8E07-4E34-B111-E3CAFB0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47322F9-95BA-4F7C-B298-1098B2AE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9309" y="6439799"/>
            <a:ext cx="150818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9851"/>
                </a:solidFill>
              </a:defRPr>
            </a:lvl1pPr>
          </a:lstStyle>
          <a:p>
            <a:r>
              <a:rPr lang="pt-PT" dirty="0"/>
              <a:t>ENDIAMA, E.P | </a:t>
            </a:r>
            <a:fld id="{5C9BF249-83F7-4A44-BACA-C21449703B98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2F863F4-3E86-402F-A1F7-71323F9F3B25}"/>
              </a:ext>
            </a:extLst>
          </p:cNvPr>
          <p:cNvSpPr/>
          <p:nvPr/>
        </p:nvSpPr>
        <p:spPr>
          <a:xfrm>
            <a:off x="1577198" y="-121919"/>
            <a:ext cx="3243532" cy="6997172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ED82BF-C12A-4BAA-AFC5-06B8926E1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/>
          <a:stretch/>
        </p:blipFill>
        <p:spPr>
          <a:xfrm>
            <a:off x="-2872" y="755903"/>
            <a:ext cx="8386852" cy="4850511"/>
          </a:xfrm>
          <a:prstGeom prst="snipRoundRect">
            <a:avLst>
              <a:gd name="adj1" fmla="val 0"/>
              <a:gd name="adj2" fmla="val 2575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ângulo retângulo 8">
            <a:extLst>
              <a:ext uri="{FF2B5EF4-FFF2-40B4-BE49-F238E27FC236}">
                <a16:creationId xmlns:a16="http://schemas.microsoft.com/office/drawing/2014/main" id="{5A5633A9-6BD0-4C54-A81E-182FFEC85A4B}"/>
              </a:ext>
            </a:extLst>
          </p:cNvPr>
          <p:cNvSpPr/>
          <p:nvPr/>
        </p:nvSpPr>
        <p:spPr>
          <a:xfrm rot="16200000" flipH="1">
            <a:off x="5504982" y="295230"/>
            <a:ext cx="3325918" cy="299354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C21190D-FF57-4E51-9A3F-05BF23381941}"/>
              </a:ext>
            </a:extLst>
          </p:cNvPr>
          <p:cNvSpPr/>
          <p:nvPr/>
        </p:nvSpPr>
        <p:spPr>
          <a:xfrm rot="20000024" flipV="1">
            <a:off x="7863918" y="239349"/>
            <a:ext cx="1264053" cy="3259453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orma livre: Forma 6">
            <a:extLst>
              <a:ext uri="{FF2B5EF4-FFF2-40B4-BE49-F238E27FC236}">
                <a16:creationId xmlns:a16="http://schemas.microsoft.com/office/drawing/2014/main" id="{03A5C8C6-DA85-4DDE-9C95-DC51DF9A2030}"/>
              </a:ext>
            </a:extLst>
          </p:cNvPr>
          <p:cNvSpPr/>
          <p:nvPr/>
        </p:nvSpPr>
        <p:spPr>
          <a:xfrm flipH="1">
            <a:off x="8458828" y="3000082"/>
            <a:ext cx="3733172" cy="3890898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6DD31C2-22C6-446E-9765-A94E05117224}"/>
              </a:ext>
            </a:extLst>
          </p:cNvPr>
          <p:cNvSpPr/>
          <p:nvPr/>
        </p:nvSpPr>
        <p:spPr>
          <a:xfrm>
            <a:off x="3993656" y="2926796"/>
            <a:ext cx="8246093" cy="1948710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30" h="2786332">
                <a:moveTo>
                  <a:pt x="0" y="0"/>
                </a:moveTo>
                <a:lnTo>
                  <a:pt x="1095555" y="2786332"/>
                </a:lnTo>
                <a:lnTo>
                  <a:pt x="8548778" y="2769079"/>
                </a:lnTo>
                <a:lnTo>
                  <a:pt x="8566030" y="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ECAB563-F2E9-4573-9D8E-2A3F5106F825}"/>
              </a:ext>
            </a:extLst>
          </p:cNvPr>
          <p:cNvSpPr/>
          <p:nvPr/>
        </p:nvSpPr>
        <p:spPr>
          <a:xfrm>
            <a:off x="261670" y="0"/>
            <a:ext cx="2631056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4D20CD0-306A-4CCF-86AD-6C81723CB122}"/>
              </a:ext>
            </a:extLst>
          </p:cNvPr>
          <p:cNvSpPr txBox="1">
            <a:spLocks/>
          </p:cNvSpPr>
          <p:nvPr/>
        </p:nvSpPr>
        <p:spPr>
          <a:xfrm>
            <a:off x="4839201" y="3195582"/>
            <a:ext cx="2403145" cy="8984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dirty="0">
                <a:latin typeface="FoundryFormSans-Bold" panose="02000800060000020004" pitchFamily="2" charset="0"/>
                <a:ea typeface="FoundryFormSans-Bold" panose="02000800060000020004" pitchFamily="2" charset="0"/>
              </a:rPr>
              <a:t>BÓNUS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6171D2-A6DB-45A7-A514-5A85031E4842}"/>
              </a:ext>
            </a:extLst>
          </p:cNvPr>
          <p:cNvSpPr txBox="1">
            <a:spLocks/>
          </p:cNvSpPr>
          <p:nvPr/>
        </p:nvSpPr>
        <p:spPr>
          <a:xfrm>
            <a:off x="5357465" y="4156428"/>
            <a:ext cx="7106212" cy="838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600" b="0" dirty="0">
                <a:latin typeface="FoundryFormSans-Book" panose="02000500050000020004" pitchFamily="2" charset="0"/>
              </a:rPr>
              <a:t>CAFÉ DE IDEIAS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8AC9726-654E-4DE3-B281-EF895AF87071}"/>
              </a:ext>
            </a:extLst>
          </p:cNvPr>
          <p:cNvSpPr txBox="1">
            <a:spLocks/>
          </p:cNvSpPr>
          <p:nvPr/>
        </p:nvSpPr>
        <p:spPr>
          <a:xfrm>
            <a:off x="4190554" y="5696366"/>
            <a:ext cx="4193426" cy="1139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sz="2000" b="0" dirty="0">
                <a:solidFill>
                  <a:srgbClr val="009851"/>
                </a:solidFill>
                <a:latin typeface="FoundryFormSans-Book" panose="02000500050000020004" pitchFamily="2" charset="0"/>
              </a:rPr>
              <a:t>ORADOR: ETELVINO FIALHO</a:t>
            </a:r>
          </a:p>
          <a:p>
            <a:pPr algn="r"/>
            <a:r>
              <a:rPr lang="pt-PT" sz="2000" b="0" dirty="0">
                <a:solidFill>
                  <a:srgbClr val="009851"/>
                </a:solidFill>
                <a:latin typeface="FoundryFormSans-Book" panose="02000500050000020004" pitchFamily="2" charset="0"/>
              </a:rPr>
              <a:t>26/10/2022</a:t>
            </a:r>
            <a:endParaRPr lang="x-none" sz="2000" b="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  <a:p>
            <a:pPr algn="r"/>
            <a:endParaRPr lang="pt-PT" sz="2000" b="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12A158-0FC6-4B1A-953C-1FA7E9E68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8700746" y="541291"/>
            <a:ext cx="3539003" cy="160716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DC7C5A5-181F-4A03-9A30-547FCF692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4045"/>
          <a:stretch/>
        </p:blipFill>
        <p:spPr>
          <a:xfrm>
            <a:off x="36576" y="5922405"/>
            <a:ext cx="3607024" cy="6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9">
            <a:extLst>
              <a:ext uri="{FF2B5EF4-FFF2-40B4-BE49-F238E27FC236}">
                <a16:creationId xmlns:a16="http://schemas.microsoft.com/office/drawing/2014/main" id="{B5CB5A32-DDF5-4093-B613-884AAA8E6439}"/>
              </a:ext>
            </a:extLst>
          </p:cNvPr>
          <p:cNvSpPr/>
          <p:nvPr/>
        </p:nvSpPr>
        <p:spPr>
          <a:xfrm>
            <a:off x="1039616" y="-34505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Imagem 7">
            <a:extLst>
              <a:ext uri="{FF2B5EF4-FFF2-40B4-BE49-F238E27FC236}">
                <a16:creationId xmlns:a16="http://schemas.microsoft.com/office/drawing/2014/main" id="{2B1971B9-06AA-49EF-BCDE-AED1A291A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/>
          <a:stretch/>
        </p:blipFill>
        <p:spPr>
          <a:xfrm>
            <a:off x="-2988" y="583"/>
            <a:ext cx="7766315" cy="4491625"/>
          </a:xfrm>
          <a:prstGeom prst="snipRoundRect">
            <a:avLst>
              <a:gd name="adj1" fmla="val 0"/>
              <a:gd name="adj2" fmla="val 2575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riângulo retângulo 8">
            <a:extLst>
              <a:ext uri="{FF2B5EF4-FFF2-40B4-BE49-F238E27FC236}">
                <a16:creationId xmlns:a16="http://schemas.microsoft.com/office/drawing/2014/main" id="{E51DC89C-2AAA-4C31-89F4-423A4CBC27AD}"/>
              </a:ext>
            </a:extLst>
          </p:cNvPr>
          <p:cNvSpPr/>
          <p:nvPr/>
        </p:nvSpPr>
        <p:spPr>
          <a:xfrm rot="16975390" flipH="1">
            <a:off x="5504982" y="295230"/>
            <a:ext cx="3325918" cy="299354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Graphique 695">
            <a:extLst>
              <a:ext uri="{FF2B5EF4-FFF2-40B4-BE49-F238E27FC236}">
                <a16:creationId xmlns:a16="http://schemas.microsoft.com/office/drawing/2014/main" id="{E59F109D-841E-43DA-861E-6786CD96A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298" y="5550245"/>
            <a:ext cx="260424" cy="260424"/>
          </a:xfrm>
          <a:prstGeom prst="rect">
            <a:avLst/>
          </a:prstGeom>
        </p:spPr>
      </p:pic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BA1F8B62-D590-481A-B434-DC7BB6DE2CB6}"/>
              </a:ext>
            </a:extLst>
          </p:cNvPr>
          <p:cNvCxnSpPr>
            <a:cxnSpLocks/>
          </p:cNvCxnSpPr>
          <p:nvPr/>
        </p:nvCxnSpPr>
        <p:spPr>
          <a:xfrm flipH="1" flipV="1">
            <a:off x="3782816" y="4837390"/>
            <a:ext cx="701748" cy="20206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ângulo retângulo 21">
            <a:extLst>
              <a:ext uri="{FF2B5EF4-FFF2-40B4-BE49-F238E27FC236}">
                <a16:creationId xmlns:a16="http://schemas.microsoft.com/office/drawing/2014/main" id="{D3F57F48-C0BB-4EF4-BC3D-32F17E942C96}"/>
              </a:ext>
            </a:extLst>
          </p:cNvPr>
          <p:cNvSpPr/>
          <p:nvPr/>
        </p:nvSpPr>
        <p:spPr>
          <a:xfrm rot="17144229" flipH="1">
            <a:off x="6955217" y="690188"/>
            <a:ext cx="3681602" cy="33296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FFD39BAB-E601-4384-A14F-31C60A68C4D9}"/>
              </a:ext>
            </a:extLst>
          </p:cNvPr>
          <p:cNvSpPr/>
          <p:nvPr/>
        </p:nvSpPr>
        <p:spPr>
          <a:xfrm flipV="1">
            <a:off x="7626951" y="-7086"/>
            <a:ext cx="1763362" cy="2674457"/>
          </a:xfrm>
          <a:prstGeom prst="parallelogram">
            <a:avLst>
              <a:gd name="adj" fmla="val 78945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2616B8A4-940E-48E1-B403-2B5BFF216CAA}"/>
              </a:ext>
            </a:extLst>
          </p:cNvPr>
          <p:cNvSpPr/>
          <p:nvPr/>
        </p:nvSpPr>
        <p:spPr>
          <a:xfrm flipV="1">
            <a:off x="7787499" y="359574"/>
            <a:ext cx="3276600" cy="1698436"/>
          </a:xfrm>
          <a:prstGeom prst="parallelogram">
            <a:avLst>
              <a:gd name="adj" fmla="val 52367"/>
            </a:avLst>
          </a:prstGeom>
          <a:solidFill>
            <a:srgbClr val="0098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603B773-FD79-4055-AB03-1707A7060C4C}"/>
              </a:ext>
            </a:extLst>
          </p:cNvPr>
          <p:cNvSpPr/>
          <p:nvPr/>
        </p:nvSpPr>
        <p:spPr>
          <a:xfrm flipH="1">
            <a:off x="7554714" y="296995"/>
            <a:ext cx="1212817" cy="1900366"/>
          </a:xfrm>
          <a:prstGeom prst="parallelogram">
            <a:avLst>
              <a:gd name="adj" fmla="val 8179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14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4">
            <a:extLst>
              <a:ext uri="{FF2B5EF4-FFF2-40B4-BE49-F238E27FC236}">
                <a16:creationId xmlns:a16="http://schemas.microsoft.com/office/drawing/2014/main" id="{99E5D861-2DF0-41A2-9FB5-2615551D55ED}"/>
              </a:ext>
            </a:extLst>
          </p:cNvPr>
          <p:cNvSpPr/>
          <p:nvPr/>
        </p:nvSpPr>
        <p:spPr>
          <a:xfrm flipV="1">
            <a:off x="7032012" y="395767"/>
            <a:ext cx="2062716" cy="3162300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18B5DAA-DA31-4C78-9F2F-012A8FF321CE}"/>
              </a:ext>
            </a:extLst>
          </p:cNvPr>
          <p:cNvSpPr/>
          <p:nvPr/>
        </p:nvSpPr>
        <p:spPr>
          <a:xfrm>
            <a:off x="7455468" y="219465"/>
            <a:ext cx="1304925" cy="2111375"/>
          </a:xfrm>
          <a:custGeom>
            <a:avLst/>
            <a:gdLst>
              <a:gd name="connsiteX0" fmla="*/ 0 w 1304925"/>
              <a:gd name="connsiteY0" fmla="*/ 0 h 2111375"/>
              <a:gd name="connsiteX1" fmla="*/ 304800 w 1304925"/>
              <a:gd name="connsiteY1" fmla="*/ 50800 h 2111375"/>
              <a:gd name="connsiteX2" fmla="*/ 1304925 w 1304925"/>
              <a:gd name="connsiteY2" fmla="*/ 2025650 h 2111375"/>
              <a:gd name="connsiteX3" fmla="*/ 1108075 w 1304925"/>
              <a:gd name="connsiteY3" fmla="*/ 2111375 h 2111375"/>
              <a:gd name="connsiteX4" fmla="*/ 0 w 1304925"/>
              <a:gd name="connsiteY4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2111375">
                <a:moveTo>
                  <a:pt x="0" y="0"/>
                </a:moveTo>
                <a:lnTo>
                  <a:pt x="304800" y="50800"/>
                </a:lnTo>
                <a:lnTo>
                  <a:pt x="1304925" y="2025650"/>
                </a:lnTo>
                <a:lnTo>
                  <a:pt x="1108075" y="2111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920383D3-CDCB-4EED-ACFD-236D39D41996}"/>
              </a:ext>
            </a:extLst>
          </p:cNvPr>
          <p:cNvCxnSpPr>
            <a:cxnSpLocks/>
          </p:cNvCxnSpPr>
          <p:nvPr/>
        </p:nvCxnSpPr>
        <p:spPr>
          <a:xfrm flipH="1" flipV="1">
            <a:off x="7591465" y="-6617"/>
            <a:ext cx="1368321" cy="2674457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4157">
            <a:extLst>
              <a:ext uri="{FF2B5EF4-FFF2-40B4-BE49-F238E27FC236}">
                <a16:creationId xmlns:a16="http://schemas.microsoft.com/office/drawing/2014/main" id="{2AEA6FAA-F13C-43FA-A115-D3CE4DA0A836}"/>
              </a:ext>
            </a:extLst>
          </p:cNvPr>
          <p:cNvSpPr/>
          <p:nvPr/>
        </p:nvSpPr>
        <p:spPr>
          <a:xfrm>
            <a:off x="4656847" y="474371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8" name="Shape 4186">
            <a:extLst>
              <a:ext uri="{FF2B5EF4-FFF2-40B4-BE49-F238E27FC236}">
                <a16:creationId xmlns:a16="http://schemas.microsoft.com/office/drawing/2014/main" id="{8ED1AC67-4289-43C9-9E8B-7A1BCCBFD67F}"/>
              </a:ext>
            </a:extLst>
          </p:cNvPr>
          <p:cNvSpPr/>
          <p:nvPr/>
        </p:nvSpPr>
        <p:spPr>
          <a:xfrm>
            <a:off x="4705531" y="513645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9" name="Shape 4487">
            <a:extLst>
              <a:ext uri="{FF2B5EF4-FFF2-40B4-BE49-F238E27FC236}">
                <a16:creationId xmlns:a16="http://schemas.microsoft.com/office/drawing/2014/main" id="{DC785E39-3D78-4CEB-8EBD-FD796C8F8C1D}"/>
              </a:ext>
            </a:extLst>
          </p:cNvPr>
          <p:cNvSpPr/>
          <p:nvPr/>
        </p:nvSpPr>
        <p:spPr>
          <a:xfrm>
            <a:off x="4669625" y="5933798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pic>
        <p:nvPicPr>
          <p:cNvPr id="21" name="Graphique 696">
            <a:extLst>
              <a:ext uri="{FF2B5EF4-FFF2-40B4-BE49-F238E27FC236}">
                <a16:creationId xmlns:a16="http://schemas.microsoft.com/office/drawing/2014/main" id="{F4F7BD69-5E56-4895-8B3A-AB8939AED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9625" y="6303979"/>
            <a:ext cx="239202" cy="23811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D052B-51A4-4934-A73E-83940B0880A4}"/>
              </a:ext>
            </a:extLst>
          </p:cNvPr>
          <p:cNvSpPr txBox="1">
            <a:spLocks/>
          </p:cNvSpPr>
          <p:nvPr/>
        </p:nvSpPr>
        <p:spPr>
          <a:xfrm>
            <a:off x="4957059" y="4709978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ETELVINO FIALHO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DF4DD8F-7F4F-4509-81CD-4FC5618EC817}"/>
              </a:ext>
            </a:extLst>
          </p:cNvPr>
          <p:cNvSpPr txBox="1">
            <a:spLocks/>
          </p:cNvSpPr>
          <p:nvPr/>
        </p:nvSpPr>
        <p:spPr>
          <a:xfrm>
            <a:off x="4957059" y="5118746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(+244)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1B2118-7302-459E-94BA-D54EBEB0C205}"/>
              </a:ext>
            </a:extLst>
          </p:cNvPr>
          <p:cNvSpPr txBox="1">
            <a:spLocks/>
          </p:cNvSpPr>
          <p:nvPr/>
        </p:nvSpPr>
        <p:spPr>
          <a:xfrm>
            <a:off x="4957058" y="5494062"/>
            <a:ext cx="3445783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E-mail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8CBA10-1CB2-4074-94D2-E877969764CA}"/>
              </a:ext>
            </a:extLst>
          </p:cNvPr>
          <p:cNvSpPr txBox="1">
            <a:spLocks/>
          </p:cNvSpPr>
          <p:nvPr/>
        </p:nvSpPr>
        <p:spPr>
          <a:xfrm>
            <a:off x="4957059" y="5874252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www.endiama.co.ao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A93302-F006-4B4A-902E-B2C898AA0431}"/>
              </a:ext>
            </a:extLst>
          </p:cNvPr>
          <p:cNvSpPr txBox="1"/>
          <p:nvPr/>
        </p:nvSpPr>
        <p:spPr>
          <a:xfrm>
            <a:off x="7801543" y="211308"/>
            <a:ext cx="34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4800" dirty="0">
              <a:solidFill>
                <a:srgbClr val="00743D"/>
              </a:solidFill>
              <a:latin typeface="Honey Baby" panose="020006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79D03E-9E2A-428A-8EAD-09F9E1251D70}"/>
              </a:ext>
            </a:extLst>
          </p:cNvPr>
          <p:cNvSpPr txBox="1"/>
          <p:nvPr/>
        </p:nvSpPr>
        <p:spPr>
          <a:xfrm>
            <a:off x="8115212" y="482381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OBRIGADO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PELA A SUA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   ATENÇÃO</a:t>
            </a:r>
            <a:endParaRPr lang="pt-AO" sz="2800" b="1" i="0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CFA9A739-D68A-488B-905C-7CE96E402011}"/>
              </a:ext>
            </a:extLst>
          </p:cNvPr>
          <p:cNvSpPr txBox="1">
            <a:spLocks/>
          </p:cNvSpPr>
          <p:nvPr/>
        </p:nvSpPr>
        <p:spPr>
          <a:xfrm>
            <a:off x="4957059" y="6249168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FoundryFormSans-Book" panose="02000500050000020004" pitchFamily="2" charset="0"/>
              </a:rPr>
              <a:t>Rua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Rainha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Ginga</a:t>
            </a:r>
            <a:r>
              <a:rPr lang="en-US" dirty="0">
                <a:latin typeface="FoundryFormSans-Book" panose="02000500050000020004" pitchFamily="2" charset="0"/>
              </a:rPr>
              <a:t> Nº 87 , Luanda – Angola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9B537D1-FE16-4653-A1D3-F000F5FC95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-136503" y="5074757"/>
            <a:ext cx="3399511" cy="1543815"/>
          </a:xfrm>
          <a:prstGeom prst="rect">
            <a:avLst/>
          </a:prstGeom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CA8393B-BF66-49CB-BEEE-905AB4D5ED92}"/>
              </a:ext>
            </a:extLst>
          </p:cNvPr>
          <p:cNvSpPr/>
          <p:nvPr/>
        </p:nvSpPr>
        <p:spPr>
          <a:xfrm>
            <a:off x="-27160" y="-27160"/>
            <a:ext cx="2254312" cy="4707802"/>
          </a:xfrm>
          <a:custGeom>
            <a:avLst/>
            <a:gdLst>
              <a:gd name="connsiteX0" fmla="*/ 0 w 2254312"/>
              <a:gd name="connsiteY0" fmla="*/ 0 h 4707802"/>
              <a:gd name="connsiteX1" fmla="*/ 488887 w 2254312"/>
              <a:gd name="connsiteY1" fmla="*/ 0 h 4707802"/>
              <a:gd name="connsiteX2" fmla="*/ 2254312 w 2254312"/>
              <a:gd name="connsiteY2" fmla="*/ 4707802 h 4707802"/>
              <a:gd name="connsiteX3" fmla="*/ 1385180 w 2254312"/>
              <a:gd name="connsiteY3" fmla="*/ 4707802 h 4707802"/>
              <a:gd name="connsiteX4" fmla="*/ 18107 w 2254312"/>
              <a:gd name="connsiteY4" fmla="*/ 1050202 h 4707802"/>
              <a:gd name="connsiteX5" fmla="*/ 0 w 2254312"/>
              <a:gd name="connsiteY5" fmla="*/ 0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312" h="4707802">
                <a:moveTo>
                  <a:pt x="0" y="0"/>
                </a:moveTo>
                <a:lnTo>
                  <a:pt x="488887" y="0"/>
                </a:lnTo>
                <a:lnTo>
                  <a:pt x="2254312" y="4707802"/>
                </a:lnTo>
                <a:lnTo>
                  <a:pt x="1385180" y="4707802"/>
                </a:lnTo>
                <a:lnTo>
                  <a:pt x="18107" y="10502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37805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7A22055-6302-4C33-A64A-25DF0170DDDA}"/>
              </a:ext>
            </a:extLst>
          </p:cNvPr>
          <p:cNvSpPr/>
          <p:nvPr/>
        </p:nvSpPr>
        <p:spPr>
          <a:xfrm>
            <a:off x="6364224" y="-1"/>
            <a:ext cx="5827776" cy="6835741"/>
          </a:xfrm>
          <a:custGeom>
            <a:avLst/>
            <a:gdLst>
              <a:gd name="connsiteX0" fmla="*/ 0 w 5883215"/>
              <a:gd name="connsiteY0" fmla="*/ 0 h 6866626"/>
              <a:gd name="connsiteX1" fmla="*/ 2562045 w 5883215"/>
              <a:gd name="connsiteY1" fmla="*/ 6866626 h 6866626"/>
              <a:gd name="connsiteX2" fmla="*/ 5883215 w 5883215"/>
              <a:gd name="connsiteY2" fmla="*/ 6858000 h 6866626"/>
              <a:gd name="connsiteX3" fmla="*/ 5883215 w 5883215"/>
              <a:gd name="connsiteY3" fmla="*/ 0 h 6866626"/>
              <a:gd name="connsiteX4" fmla="*/ 0 w 5883215"/>
              <a:gd name="connsiteY4" fmla="*/ 0 h 686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215" h="6866626">
                <a:moveTo>
                  <a:pt x="0" y="0"/>
                </a:moveTo>
                <a:lnTo>
                  <a:pt x="2562045" y="6866626"/>
                </a:lnTo>
                <a:lnTo>
                  <a:pt x="5883215" y="6858000"/>
                </a:lnTo>
                <a:lnTo>
                  <a:pt x="588321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 r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4C1B8C0-5ED5-4B79-94A0-6BEDEB0E8AAD}"/>
              </a:ext>
            </a:extLst>
          </p:cNvPr>
          <p:cNvSpPr/>
          <p:nvPr/>
        </p:nvSpPr>
        <p:spPr>
          <a:xfrm>
            <a:off x="5259686" y="-4844"/>
            <a:ext cx="996351" cy="1148176"/>
          </a:xfrm>
          <a:custGeom>
            <a:avLst/>
            <a:gdLst>
              <a:gd name="connsiteX0" fmla="*/ 0 w 1000125"/>
              <a:gd name="connsiteY0" fmla="*/ 0 h 1152525"/>
              <a:gd name="connsiteX1" fmla="*/ 419100 w 1000125"/>
              <a:gd name="connsiteY1" fmla="*/ 1152525 h 1152525"/>
              <a:gd name="connsiteX2" fmla="*/ 1000125 w 1000125"/>
              <a:gd name="connsiteY2" fmla="*/ 1152525 h 1152525"/>
              <a:gd name="connsiteX3" fmla="*/ 552450 w 1000125"/>
              <a:gd name="connsiteY3" fmla="*/ 0 h 1152525"/>
              <a:gd name="connsiteX4" fmla="*/ 0 w 1000125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152525">
                <a:moveTo>
                  <a:pt x="0" y="0"/>
                </a:moveTo>
                <a:lnTo>
                  <a:pt x="419100" y="1152525"/>
                </a:lnTo>
                <a:lnTo>
                  <a:pt x="1000125" y="1152525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EBAA51BD-4765-44C2-A7E2-009726C5AE9C}"/>
              </a:ext>
            </a:extLst>
          </p:cNvPr>
          <p:cNvCxnSpPr>
            <a:cxnSpLocks/>
          </p:cNvCxnSpPr>
          <p:nvPr/>
        </p:nvCxnSpPr>
        <p:spPr>
          <a:xfrm flipH="1" flipV="1">
            <a:off x="5990775" y="0"/>
            <a:ext cx="711950" cy="1897811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30">
            <a:extLst>
              <a:ext uri="{FF2B5EF4-FFF2-40B4-BE49-F238E27FC236}">
                <a16:creationId xmlns:a16="http://schemas.microsoft.com/office/drawing/2014/main" id="{720D87C6-1078-43C8-9567-B35BA567FA3D}"/>
              </a:ext>
            </a:extLst>
          </p:cNvPr>
          <p:cNvSpPr/>
          <p:nvPr/>
        </p:nvSpPr>
        <p:spPr>
          <a:xfrm rot="4264674" flipH="1" flipV="1">
            <a:off x="7934120" y="6173005"/>
            <a:ext cx="1354398" cy="226087"/>
          </a:xfrm>
          <a:prstGeom prst="parallelogram">
            <a:avLst>
              <a:gd name="adj" fmla="val 37259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EF8130D6-AE9C-4573-A3AF-BEC34E355486}"/>
              </a:ext>
            </a:extLst>
          </p:cNvPr>
          <p:cNvCxnSpPr>
            <a:cxnSpLocks/>
          </p:cNvCxnSpPr>
          <p:nvPr/>
        </p:nvCxnSpPr>
        <p:spPr>
          <a:xfrm flipH="1" flipV="1">
            <a:off x="7682451" y="3827790"/>
            <a:ext cx="711950" cy="18978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7BA35BD-41BA-402E-AB30-54373F6EC0B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4C7D6E-7E69-4BFD-8BCB-3C7862380183}"/>
              </a:ext>
            </a:extLst>
          </p:cNvPr>
          <p:cNvSpPr txBox="1"/>
          <p:nvPr/>
        </p:nvSpPr>
        <p:spPr>
          <a:xfrm>
            <a:off x="236956" y="1347871"/>
            <a:ext cx="6712484" cy="4152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3600" dirty="0">
                <a:latin typeface="FoundryFormSans-Book" panose="02000500050000020004" pitchFamily="2" charset="0"/>
              </a:rPr>
              <a:t>OBJECTIVOS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3600" dirty="0">
                <a:latin typeface="FoundryFormSans-Book" panose="02000500050000020004" pitchFamily="2" charset="0"/>
              </a:rPr>
              <a:t>ANÁLISE GERAL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3600" dirty="0">
                <a:latin typeface="FoundryFormSans-Book" panose="02000500050000020004" pitchFamily="2" charset="0"/>
              </a:rPr>
              <a:t>BÓNUS COLECTIVO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3600" dirty="0">
                <a:latin typeface="FoundryFormSans-Book" panose="02000500050000020004" pitchFamily="2" charset="0"/>
              </a:rPr>
              <a:t>BÓNUS INDIVIDUAL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3600" dirty="0">
                <a:latin typeface="FoundryFormSans-Book" panose="02000500050000020004" pitchFamily="2" charset="0"/>
              </a:rPr>
              <a:t>CONSTATAÇÕES/BENÉFICIOS</a:t>
            </a:r>
          </a:p>
        </p:txBody>
      </p:sp>
      <p:sp>
        <p:nvSpPr>
          <p:cNvPr id="20" name="Triângulo isósceles 15">
            <a:extLst>
              <a:ext uri="{FF2B5EF4-FFF2-40B4-BE49-F238E27FC236}">
                <a16:creationId xmlns:a16="http://schemas.microsoft.com/office/drawing/2014/main" id="{130C1156-C783-4A8B-8D58-4B0F3756F9B3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8BFD02F9-9F48-40C6-9AB5-CCE947AFC335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PONTOS DE </a:t>
            </a:r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</a:rPr>
              <a:t>ABORDAGEM</a:t>
            </a:r>
            <a:endParaRPr lang="x-none" sz="3600" b="1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7945957" y="-8628"/>
            <a:ext cx="4246044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30000" r="-90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3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071400-6236-4ED4-A5FE-D6768C239E58}"/>
              </a:ext>
            </a:extLst>
          </p:cNvPr>
          <p:cNvSpPr/>
          <p:nvPr/>
        </p:nvSpPr>
        <p:spPr>
          <a:xfrm>
            <a:off x="1663207" y="3458742"/>
            <a:ext cx="2955571" cy="3304032"/>
          </a:xfrm>
          <a:prstGeom prst="roundRect">
            <a:avLst/>
          </a:prstGeom>
          <a:solidFill>
            <a:srgbClr val="198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Google Shape;172;p26">
            <a:extLst>
              <a:ext uri="{FF2B5EF4-FFF2-40B4-BE49-F238E27FC236}">
                <a16:creationId xmlns:a16="http://schemas.microsoft.com/office/drawing/2014/main" id="{1448177E-48A4-4457-9764-89429838AF9C}"/>
              </a:ext>
            </a:extLst>
          </p:cNvPr>
          <p:cNvSpPr txBox="1">
            <a:spLocks/>
          </p:cNvSpPr>
          <p:nvPr/>
        </p:nvSpPr>
        <p:spPr>
          <a:xfrm flipH="1">
            <a:off x="1919120" y="3741368"/>
            <a:ext cx="2107917" cy="498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t-PT" sz="2400" dirty="0">
                <a:latin typeface="FoundryFormSans-Book" panose="02000500050000020004" pitchFamily="2" charset="0"/>
              </a:rPr>
              <a:t>Bónus </a:t>
            </a:r>
            <a:r>
              <a:rPr lang="pt-PT" sz="2400" dirty="0" err="1">
                <a:latin typeface="FoundryFormSans-Book" panose="02000500050000020004" pitchFamily="2" charset="0"/>
              </a:rPr>
              <a:t>Colectivo</a:t>
            </a:r>
            <a:endParaRPr lang="pt-PT" sz="2400" dirty="0">
              <a:latin typeface="FoundryFormSans-Book" panose="02000500050000020004" pitchFamily="2" charset="0"/>
            </a:endParaRPr>
          </a:p>
        </p:txBody>
      </p:sp>
      <p:sp>
        <p:nvSpPr>
          <p:cNvPr id="24" name="Google Shape;175;p26">
            <a:extLst>
              <a:ext uri="{FF2B5EF4-FFF2-40B4-BE49-F238E27FC236}">
                <a16:creationId xmlns:a16="http://schemas.microsoft.com/office/drawing/2014/main" id="{60701F03-D072-4657-BD18-29598531A6AA}"/>
              </a:ext>
            </a:extLst>
          </p:cNvPr>
          <p:cNvSpPr txBox="1">
            <a:spLocks/>
          </p:cNvSpPr>
          <p:nvPr/>
        </p:nvSpPr>
        <p:spPr>
          <a:xfrm flipH="1">
            <a:off x="1912082" y="4217891"/>
            <a:ext cx="2193529" cy="184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200" dirty="0">
                <a:solidFill>
                  <a:schemeClr val="bg1"/>
                </a:solidFill>
                <a:ea typeface="Times New Roman" panose="02020603050405020304" pitchFamily="18" charset="0"/>
              </a:rPr>
              <a:t>Abrangência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Percentagem</a:t>
            </a:r>
            <a:endParaRPr lang="en-US" sz="2200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Candidatos</a:t>
            </a:r>
            <a:endParaRPr lang="en-US" sz="2200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 Periodicidade </a:t>
            </a:r>
          </a:p>
          <a:p>
            <a:pPr algn="l">
              <a:lnSpc>
                <a:spcPct val="150000"/>
              </a:lnSpc>
            </a:pPr>
            <a:endParaRPr lang="en-US" sz="2200" dirty="0"/>
          </a:p>
          <a:p>
            <a:pPr algn="l"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
</a:t>
            </a:r>
            <a:endParaRPr lang="en-US" sz="22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A51918-9AF9-4E39-A334-317B28371EF9}"/>
              </a:ext>
            </a:extLst>
          </p:cNvPr>
          <p:cNvSpPr/>
          <p:nvPr/>
        </p:nvSpPr>
        <p:spPr>
          <a:xfrm>
            <a:off x="5230472" y="3458742"/>
            <a:ext cx="2955571" cy="3304032"/>
          </a:xfrm>
          <a:prstGeom prst="roundRect">
            <a:avLst/>
          </a:prstGeom>
          <a:solidFill>
            <a:srgbClr val="32A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7" name="Google Shape;175;p26">
            <a:extLst>
              <a:ext uri="{FF2B5EF4-FFF2-40B4-BE49-F238E27FC236}">
                <a16:creationId xmlns:a16="http://schemas.microsoft.com/office/drawing/2014/main" id="{4C1D24C4-40AB-4E09-95E0-95DAE1A260C2}"/>
              </a:ext>
            </a:extLst>
          </p:cNvPr>
          <p:cNvSpPr txBox="1">
            <a:spLocks/>
          </p:cNvSpPr>
          <p:nvPr/>
        </p:nvSpPr>
        <p:spPr>
          <a:xfrm flipH="1">
            <a:off x="5456978" y="4188150"/>
            <a:ext cx="2193529" cy="184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200" dirty="0">
                <a:solidFill>
                  <a:schemeClr val="bg1"/>
                </a:solidFill>
                <a:ea typeface="Times New Roman" panose="02020603050405020304" pitchFamily="18" charset="0"/>
              </a:rPr>
              <a:t>Abrangência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Percentagem</a:t>
            </a:r>
            <a:endParaRPr lang="en-US" sz="2200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Candidatos</a:t>
            </a:r>
            <a:endParaRPr lang="en-US" sz="2200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 Periodicidade 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r>
              <a:rPr lang="pt-PT" sz="1200" dirty="0"/>
              <a:t>
</a:t>
            </a:r>
            <a:endParaRPr lang="en-US" sz="1200" dirty="0"/>
          </a:p>
        </p:txBody>
      </p:sp>
      <p:sp>
        <p:nvSpPr>
          <p:cNvPr id="28" name="Google Shape;172;p26">
            <a:extLst>
              <a:ext uri="{FF2B5EF4-FFF2-40B4-BE49-F238E27FC236}">
                <a16:creationId xmlns:a16="http://schemas.microsoft.com/office/drawing/2014/main" id="{8DE35959-0094-482B-AA0A-52CF4E28CF0F}"/>
              </a:ext>
            </a:extLst>
          </p:cNvPr>
          <p:cNvSpPr txBox="1">
            <a:spLocks/>
          </p:cNvSpPr>
          <p:nvPr/>
        </p:nvSpPr>
        <p:spPr>
          <a:xfrm flipH="1">
            <a:off x="5456978" y="3764160"/>
            <a:ext cx="2193844" cy="469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t-PT" sz="2400" dirty="0">
                <a:latin typeface="FoundryFormSans-Book" panose="02000500050000020004" pitchFamily="2" charset="0"/>
              </a:rPr>
              <a:t>Bónus Individual</a:t>
            </a:r>
          </a:p>
        </p:txBody>
      </p:sp>
      <p:sp>
        <p:nvSpPr>
          <p:cNvPr id="32" name="Triângulo isósceles 15">
            <a:extLst>
              <a:ext uri="{FF2B5EF4-FFF2-40B4-BE49-F238E27FC236}">
                <a16:creationId xmlns:a16="http://schemas.microsoft.com/office/drawing/2014/main" id="{DDCECFB9-4246-42E5-A65C-1C6C35520A41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aixaDeTexto 18">
            <a:extLst>
              <a:ext uri="{FF2B5EF4-FFF2-40B4-BE49-F238E27FC236}">
                <a16:creationId xmlns:a16="http://schemas.microsoft.com/office/drawing/2014/main" id="{2393B700-2AA1-4039-9727-9B74F7C3D6DE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OBJECTIVO</a:t>
            </a:r>
            <a:endParaRPr lang="x-none" sz="36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35" name="Google Shape;157;p25">
            <a:extLst>
              <a:ext uri="{FF2B5EF4-FFF2-40B4-BE49-F238E27FC236}">
                <a16:creationId xmlns:a16="http://schemas.microsoft.com/office/drawing/2014/main" id="{C6501BF9-E0B4-4FDC-86A0-814399E18438}"/>
              </a:ext>
            </a:extLst>
          </p:cNvPr>
          <p:cNvSpPr txBox="1">
            <a:spLocks/>
          </p:cNvSpPr>
          <p:nvPr/>
        </p:nvSpPr>
        <p:spPr>
          <a:xfrm>
            <a:off x="181529" y="925575"/>
            <a:ext cx="8435145" cy="1924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A Apresentação tem como objectivo, contribuir com ideias, sugestões construtivas, que podem apoiar e possibilitar a </a:t>
            </a:r>
            <a:r>
              <a:rPr lang="pt-PT" sz="24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melhoria e desenvolvimento da motivação e ambiente de trabalho, </a:t>
            </a:r>
            <a:r>
              <a:rPr lang="pt-PT" sz="24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com a implementação de:</a:t>
            </a:r>
          </a:p>
          <a:p>
            <a:pPr marL="0" indent="0">
              <a:spcBef>
                <a:spcPts val="0"/>
              </a:spcBef>
              <a:buNone/>
            </a:pPr>
            <a:endParaRPr lang="pt-PT" sz="16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16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3ED4D4-EE21-461C-8DC6-59911AB04A16}"/>
              </a:ext>
            </a:extLst>
          </p:cNvPr>
          <p:cNvSpPr/>
          <p:nvPr/>
        </p:nvSpPr>
        <p:spPr>
          <a:xfrm>
            <a:off x="7571916" y="4147505"/>
            <a:ext cx="2464355" cy="2428467"/>
          </a:xfrm>
          <a:prstGeom prst="roundRect">
            <a:avLst/>
          </a:prstGeom>
          <a:solidFill>
            <a:srgbClr val="4B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2AC884-6C51-4A91-99DE-75A906AF927A}"/>
              </a:ext>
            </a:extLst>
          </p:cNvPr>
          <p:cNvSpPr/>
          <p:nvPr/>
        </p:nvSpPr>
        <p:spPr>
          <a:xfrm>
            <a:off x="5247204" y="4147505"/>
            <a:ext cx="2464355" cy="2428467"/>
          </a:xfrm>
          <a:prstGeom prst="roundRect">
            <a:avLst/>
          </a:prstGeom>
          <a:solidFill>
            <a:srgbClr val="32A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DE8236-5856-435D-BD4C-4637E4E8DDFE}"/>
              </a:ext>
            </a:extLst>
          </p:cNvPr>
          <p:cNvSpPr/>
          <p:nvPr/>
        </p:nvSpPr>
        <p:spPr>
          <a:xfrm>
            <a:off x="2837956" y="4147504"/>
            <a:ext cx="2464355" cy="2428467"/>
          </a:xfrm>
          <a:prstGeom prst="roundRect">
            <a:avLst/>
          </a:prstGeom>
          <a:solidFill>
            <a:srgbClr val="198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D696F7-B920-439D-A2B8-254E131CBE7C}"/>
              </a:ext>
            </a:extLst>
          </p:cNvPr>
          <p:cNvSpPr/>
          <p:nvPr/>
        </p:nvSpPr>
        <p:spPr>
          <a:xfrm>
            <a:off x="419078" y="4147503"/>
            <a:ext cx="2464355" cy="2428467"/>
          </a:xfrm>
          <a:prstGeom prst="roundRect">
            <a:avLst/>
          </a:prstGeom>
          <a:solidFill>
            <a:srgbClr val="007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40000" r="-7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4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189737" y="1051024"/>
            <a:ext cx="8530093" cy="242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Podemos dizer que Bónus, em Empresas são uma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retribuição, gratificação, partilha 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de benefícios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bens financeiros, materiais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reconhecimentos quantitativos  ou qualitativos dos seus colaboradores, Conselho de gerência, clientes, em um determinado e seleccionado período de tempo.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Com origem em função dos resultados do exercícios económico corporativos extraordinários, performance bem como  do desempenho individual, Metas e Objectivos alcançados.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Possuem um horizonte temporal definido e devidamente delimitados no espaço e no tempo.</a:t>
            </a:r>
            <a:endParaRPr lang="en-US" sz="2400" dirty="0">
              <a:latin typeface="FoundryFormSans-Book" panose="02000500050000020004" pitchFamily="2" charset="0"/>
            </a:endParaRPr>
          </a:p>
        </p:txBody>
      </p:sp>
      <p:sp>
        <p:nvSpPr>
          <p:cNvPr id="42" name="Google Shape;175;p26">
            <a:extLst>
              <a:ext uri="{FF2B5EF4-FFF2-40B4-BE49-F238E27FC236}">
                <a16:creationId xmlns:a16="http://schemas.microsoft.com/office/drawing/2014/main" id="{70930C6D-124C-9CB5-F7F6-80D0CC265CFC}"/>
              </a:ext>
            </a:extLst>
          </p:cNvPr>
          <p:cNvSpPr txBox="1">
            <a:spLocks/>
          </p:cNvSpPr>
          <p:nvPr/>
        </p:nvSpPr>
        <p:spPr>
          <a:xfrm flipH="1">
            <a:off x="601468" y="4168486"/>
            <a:ext cx="2193469" cy="2008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pt-PT" sz="2800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  </a:t>
            </a:r>
            <a:r>
              <a:rPr lang="pt-PT" sz="2800" b="1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Prémio</a:t>
            </a:r>
          </a:p>
          <a:p>
            <a:pPr algn="l"/>
            <a:endParaRPr lang="pt-PT" sz="1200" b="1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Retribuição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Gratificação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Partilha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Benefícios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Menção Honrosa</a:t>
            </a:r>
            <a:endParaRPr lang="en-US" sz="1200" dirty="0"/>
          </a:p>
        </p:txBody>
      </p:sp>
      <p:sp>
        <p:nvSpPr>
          <p:cNvPr id="50" name="Google Shape;175;p26">
            <a:extLst>
              <a:ext uri="{FF2B5EF4-FFF2-40B4-BE49-F238E27FC236}">
                <a16:creationId xmlns:a16="http://schemas.microsoft.com/office/drawing/2014/main" id="{709F70EB-297D-C345-F34B-00D75D7A3BF1}"/>
              </a:ext>
            </a:extLst>
          </p:cNvPr>
          <p:cNvSpPr txBox="1">
            <a:spLocks/>
          </p:cNvSpPr>
          <p:nvPr/>
        </p:nvSpPr>
        <p:spPr>
          <a:xfrm flipH="1">
            <a:off x="3293088" y="4121276"/>
            <a:ext cx="1808541" cy="200887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 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Métrica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1200" b="1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Desempenho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Resultados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Objectivos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Metas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Google Shape;175;p26">
            <a:extLst>
              <a:ext uri="{FF2B5EF4-FFF2-40B4-BE49-F238E27FC236}">
                <a16:creationId xmlns:a16="http://schemas.microsoft.com/office/drawing/2014/main" id="{82A746EF-C1CA-8EE9-D7B4-A58606E41D91}"/>
              </a:ext>
            </a:extLst>
          </p:cNvPr>
          <p:cNvSpPr txBox="1">
            <a:spLocks/>
          </p:cNvSpPr>
          <p:nvPr/>
        </p:nvSpPr>
        <p:spPr>
          <a:xfrm flipH="1">
            <a:off x="5497061" y="4147505"/>
            <a:ext cx="2228638" cy="200887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pt-PT" sz="2800" b="1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Periodicidade</a:t>
            </a:r>
          </a:p>
          <a:p>
            <a:pPr algn="l"/>
            <a:endParaRPr lang="en-US" sz="1200" b="1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Pontual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Anual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Semestral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Mensal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undryFormSans-Book" panose="02000500050000020004" pitchFamily="2" charset="0"/>
              </a:rPr>
              <a:t>semanal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49011C7-5FAA-391A-D04D-4B97491A1876}"/>
              </a:ext>
            </a:extLst>
          </p:cNvPr>
          <p:cNvSpPr txBox="1"/>
          <p:nvPr/>
        </p:nvSpPr>
        <p:spPr>
          <a:xfrm>
            <a:off x="7805411" y="4168486"/>
            <a:ext cx="21757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>
                    <a:lumMod val="95000"/>
                  </a:schemeClr>
                </a:solidFill>
                <a:latin typeface="FoundryFormSans-Book" panose="02000500050000020004"/>
              </a:rPr>
              <a:t>Destinatários</a:t>
            </a:r>
          </a:p>
          <a:p>
            <a:endParaRPr lang="pt-PT" sz="1200" b="1" dirty="0">
              <a:solidFill>
                <a:schemeClr val="bg1">
                  <a:lumMod val="95000"/>
                </a:schemeClr>
              </a:solidFill>
              <a:latin typeface="FoundryFormSans-Book" panose="02000500050000020004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/>
              </a:rPr>
              <a:t>Conselho de Gerência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/>
              </a:rPr>
              <a:t>Colaboradores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/>
              </a:rPr>
              <a:t>Clientes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FoundryFormSans-Book" panose="02000500050000020004"/>
              </a:rPr>
              <a:t>Fornecedores</a:t>
            </a:r>
            <a:endParaRPr lang="pt-PT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Triângulo isósceles 15">
            <a:extLst>
              <a:ext uri="{FF2B5EF4-FFF2-40B4-BE49-F238E27FC236}">
                <a16:creationId xmlns:a16="http://schemas.microsoft.com/office/drawing/2014/main" id="{874D1E31-DDA3-48D3-B9B1-76F9D9D78896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aixaDeTexto 18">
            <a:extLst>
              <a:ext uri="{FF2B5EF4-FFF2-40B4-BE49-F238E27FC236}">
                <a16:creationId xmlns:a16="http://schemas.microsoft.com/office/drawing/2014/main" id="{64E93296-70A0-4B1C-8C2E-4A1FF6C70195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ANÁLISE GERAL</a:t>
            </a:r>
          </a:p>
        </p:txBody>
      </p:sp>
    </p:spTree>
    <p:extLst>
      <p:ext uri="{BB962C8B-B14F-4D97-AF65-F5344CB8AC3E}">
        <p14:creationId xmlns:p14="http://schemas.microsoft.com/office/powerpoint/2010/main" val="2275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F7A0587-7725-4B07-800A-226270A237FB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869DB4-1C7D-4EEA-8653-863C9D307FF4}"/>
              </a:ext>
            </a:extLst>
          </p:cNvPr>
          <p:cNvSpPr/>
          <p:nvPr/>
        </p:nvSpPr>
        <p:spPr>
          <a:xfrm>
            <a:off x="627910" y="876300"/>
            <a:ext cx="10936179" cy="598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44952896-9F8B-43D7-B1E9-C18B995A39E1}"/>
              </a:ext>
            </a:extLst>
          </p:cNvPr>
          <p:cNvCxnSpPr>
            <a:cxnSpLocks/>
          </p:cNvCxnSpPr>
          <p:nvPr/>
        </p:nvCxnSpPr>
        <p:spPr>
          <a:xfrm>
            <a:off x="117195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8">
            <a:extLst>
              <a:ext uri="{FF2B5EF4-FFF2-40B4-BE49-F238E27FC236}">
                <a16:creationId xmlns:a16="http://schemas.microsoft.com/office/drawing/2014/main" id="{FF179C54-896E-4517-9303-D073F6E18C35}"/>
              </a:ext>
            </a:extLst>
          </p:cNvPr>
          <p:cNvSpPr/>
          <p:nvPr/>
        </p:nvSpPr>
        <p:spPr>
          <a:xfrm rot="10800000" flipH="1">
            <a:off x="5302249" y="-3"/>
            <a:ext cx="647700" cy="716747"/>
          </a:xfrm>
          <a:prstGeom prst="parallelogram">
            <a:avLst>
              <a:gd name="adj" fmla="val 37875"/>
            </a:avLst>
          </a:prstGeom>
          <a:gradFill flip="none" rotWithShape="1">
            <a:gsLst>
              <a:gs pos="0">
                <a:srgbClr val="007A40">
                  <a:shade val="30000"/>
                  <a:satMod val="115000"/>
                </a:srgbClr>
              </a:gs>
              <a:gs pos="50000">
                <a:srgbClr val="007A40">
                  <a:shade val="67500"/>
                  <a:satMod val="115000"/>
                </a:srgbClr>
              </a:gs>
              <a:gs pos="100000">
                <a:srgbClr val="007A4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D73923-5B11-4347-93DC-BAD167B38818}"/>
              </a:ext>
            </a:extLst>
          </p:cNvPr>
          <p:cNvGrpSpPr/>
          <p:nvPr/>
        </p:nvGrpSpPr>
        <p:grpSpPr>
          <a:xfrm>
            <a:off x="6096000" y="-2"/>
            <a:ext cx="6096000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2" name="Parallelogram 9">
              <a:extLst>
                <a:ext uri="{FF2B5EF4-FFF2-40B4-BE49-F238E27FC236}">
                  <a16:creationId xmlns:a16="http://schemas.microsoft.com/office/drawing/2014/main" id="{580A6C32-2C88-4F16-AC2F-A83C8E2BFB78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BEB755F-68BE-4F6F-A326-F11E97677629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riângulo isósceles 15">
            <a:extLst>
              <a:ext uri="{FF2B5EF4-FFF2-40B4-BE49-F238E27FC236}">
                <a16:creationId xmlns:a16="http://schemas.microsoft.com/office/drawing/2014/main" id="{CE9ED2F2-A04D-42A3-8683-0CD38D1EDB9D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BB4CE45E-B955-4E19-A4D2-C713F085D890}"/>
              </a:ext>
            </a:extLst>
          </p:cNvPr>
          <p:cNvCxnSpPr>
            <a:cxnSpLocks/>
          </p:cNvCxnSpPr>
          <p:nvPr/>
        </p:nvCxnSpPr>
        <p:spPr>
          <a:xfrm>
            <a:off x="471170" y="3530152"/>
            <a:ext cx="0" cy="33278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207990DC-40C6-41E4-9F42-726F2E97881D}"/>
              </a:ext>
            </a:extLst>
          </p:cNvPr>
          <p:cNvCxnSpPr>
            <a:cxnSpLocks/>
          </p:cNvCxnSpPr>
          <p:nvPr/>
        </p:nvCxnSpPr>
        <p:spPr>
          <a:xfrm>
            <a:off x="200660" y="1398002"/>
            <a:ext cx="0" cy="30415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C87C0BCB-B45F-4DE5-9C9A-881452E9812E}"/>
              </a:ext>
            </a:extLst>
          </p:cNvPr>
          <p:cNvCxnSpPr>
            <a:cxnSpLocks/>
          </p:cNvCxnSpPr>
          <p:nvPr/>
        </p:nvCxnSpPr>
        <p:spPr>
          <a:xfrm>
            <a:off x="120027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ção do Número do Diapositivo 5">
            <a:extLst>
              <a:ext uri="{FF2B5EF4-FFF2-40B4-BE49-F238E27FC236}">
                <a16:creationId xmlns:a16="http://schemas.microsoft.com/office/drawing/2014/main" id="{FFD3B9EA-9C6A-4C4A-9B3F-7E6FA8B85F44}"/>
              </a:ext>
            </a:extLst>
          </p:cNvPr>
          <p:cNvSpPr txBox="1">
            <a:spLocks/>
          </p:cNvSpPr>
          <p:nvPr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5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E12082-3BF7-4E81-AC85-40DA3987E6AC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BÓNUS COLECTIVO</a:t>
            </a:r>
          </a:p>
        </p:txBody>
      </p:sp>
      <p:sp>
        <p:nvSpPr>
          <p:cNvPr id="49" name="Google Shape;157;p25">
            <a:extLst>
              <a:ext uri="{FF2B5EF4-FFF2-40B4-BE49-F238E27FC236}">
                <a16:creationId xmlns:a16="http://schemas.microsoft.com/office/drawing/2014/main" id="{E7F46082-268C-427E-BB87-ADD31E18413F}"/>
              </a:ext>
            </a:extLst>
          </p:cNvPr>
          <p:cNvSpPr txBox="1">
            <a:spLocks/>
          </p:cNvSpPr>
          <p:nvPr/>
        </p:nvSpPr>
        <p:spPr>
          <a:xfrm>
            <a:off x="647701" y="920664"/>
            <a:ext cx="10788650" cy="242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Podemos dizer que Bónus, em Empresas são uma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retribuição, gratificação, partilha 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de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benefícios, bens financeiros, materiais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reconhecimentos quantitativos  ou qualitativos dos seus colaboradores, Conselho de gerência, clientes, em um determinado e seleccionado período de tempo.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Com origem em função dos resultados do exercícios económico corporativos extraordinários, performance bem como  do desempenho individual, metas e </a:t>
            </a:r>
            <a:r>
              <a:rPr lang="pt-PT" sz="2000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objectivos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alcançados.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Possuem um horizonte temporal definido e devidamente delimitados no espaço e no tempo.</a:t>
            </a:r>
            <a:endParaRPr lang="en-US" sz="2400" dirty="0">
              <a:latin typeface="FoundryFormSans-Book" panose="0200050005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4CA5DC-557C-4390-9B64-D6B29D83C42B}"/>
              </a:ext>
            </a:extLst>
          </p:cNvPr>
          <p:cNvSpPr/>
          <p:nvPr/>
        </p:nvSpPr>
        <p:spPr>
          <a:xfrm>
            <a:off x="638602" y="3488717"/>
            <a:ext cx="10596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19883D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Desta forma a proposta sugerida,  encaminha para uma periodicidade de prática anual ou semestral de distribuição de Bónus Colectivo, na qual seriam revistas sempre a percentagem á atribuir em cada ano ou momento</a:t>
            </a:r>
            <a:r>
              <a:rPr lang="pt-PT" sz="1600" dirty="0">
                <a:solidFill>
                  <a:srgbClr val="19883D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.</a:t>
            </a:r>
          </a:p>
        </p:txBody>
      </p:sp>
      <p:sp>
        <p:nvSpPr>
          <p:cNvPr id="51" name="Seta: Para a Direita 1">
            <a:extLst>
              <a:ext uri="{FF2B5EF4-FFF2-40B4-BE49-F238E27FC236}">
                <a16:creationId xmlns:a16="http://schemas.microsoft.com/office/drawing/2014/main" id="{53C53953-5244-4E22-BE69-22145DF55C78}"/>
              </a:ext>
            </a:extLst>
          </p:cNvPr>
          <p:cNvSpPr/>
          <p:nvPr/>
        </p:nvSpPr>
        <p:spPr>
          <a:xfrm>
            <a:off x="3757110" y="5825652"/>
            <a:ext cx="522867" cy="27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52" name="Seta: Para a Direita 3">
            <a:extLst>
              <a:ext uri="{FF2B5EF4-FFF2-40B4-BE49-F238E27FC236}">
                <a16:creationId xmlns:a16="http://schemas.microsoft.com/office/drawing/2014/main" id="{B9754850-6FB8-4D6F-B6EF-0C71A785E59D}"/>
              </a:ext>
            </a:extLst>
          </p:cNvPr>
          <p:cNvSpPr/>
          <p:nvPr/>
        </p:nvSpPr>
        <p:spPr>
          <a:xfrm>
            <a:off x="7792613" y="5798370"/>
            <a:ext cx="522867" cy="27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354B6C-A039-4124-9857-3DA30F7D753A}"/>
              </a:ext>
            </a:extLst>
          </p:cNvPr>
          <p:cNvSpPr/>
          <p:nvPr/>
        </p:nvSpPr>
        <p:spPr>
          <a:xfrm>
            <a:off x="805295" y="4707128"/>
            <a:ext cx="1029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Desempenho da Empresa            Cálculo da percentagem a atribuir               Colaboradores </a:t>
            </a:r>
            <a:r>
              <a:rPr lang="pt-PT" sz="2000" b="1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activos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</a:t>
            </a:r>
            <a:r>
              <a:rPr lang="pt-PT" sz="2400" dirty="0">
                <a:latin typeface="FoundryFormSans-Book" panose="02000500050000020004" pitchFamily="2" charset="0"/>
              </a:rPr>
              <a:t>
</a:t>
            </a:r>
          </a:p>
        </p:txBody>
      </p:sp>
      <p:grpSp>
        <p:nvGrpSpPr>
          <p:cNvPr id="54" name="Gráfico 18" descr="Gráfico de barras com tendência ascendente com preenchimento sólido">
            <a:extLst>
              <a:ext uri="{FF2B5EF4-FFF2-40B4-BE49-F238E27FC236}">
                <a16:creationId xmlns:a16="http://schemas.microsoft.com/office/drawing/2014/main" id="{4BAA9415-3300-42EB-A9F6-82425542C9E9}"/>
              </a:ext>
            </a:extLst>
          </p:cNvPr>
          <p:cNvGrpSpPr/>
          <p:nvPr/>
        </p:nvGrpSpPr>
        <p:grpSpPr>
          <a:xfrm>
            <a:off x="1431334" y="5240010"/>
            <a:ext cx="1515651" cy="1515651"/>
            <a:chOff x="763916" y="5091458"/>
            <a:chExt cx="1515651" cy="1515651"/>
          </a:xfrm>
          <a:solidFill>
            <a:srgbClr val="19883D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46B351-AC6D-4CA5-983D-F742C1BDF80E}"/>
                </a:ext>
              </a:extLst>
            </p:cNvPr>
            <p:cNvSpPr/>
            <p:nvPr/>
          </p:nvSpPr>
          <p:spPr>
            <a:xfrm>
              <a:off x="965337" y="5277091"/>
              <a:ext cx="1120950" cy="1136738"/>
            </a:xfrm>
            <a:custGeom>
              <a:avLst/>
              <a:gdLst>
                <a:gd name="connsiteX0" fmla="*/ 114340 w 1120950"/>
                <a:gd name="connsiteY0" fmla="*/ 19612 h 1136738"/>
                <a:gd name="connsiteX1" fmla="*/ 19612 w 1120950"/>
                <a:gd name="connsiteY1" fmla="*/ 19612 h 1136738"/>
                <a:gd name="connsiteX2" fmla="*/ 19612 w 1120950"/>
                <a:gd name="connsiteY2" fmla="*/ 1124774 h 1136738"/>
                <a:gd name="connsiteX3" fmla="*/ 1108986 w 1120950"/>
                <a:gd name="connsiteY3" fmla="*/ 1124774 h 1136738"/>
                <a:gd name="connsiteX4" fmla="*/ 1108986 w 1120950"/>
                <a:gd name="connsiteY4" fmla="*/ 1030046 h 1136738"/>
                <a:gd name="connsiteX5" fmla="*/ 114340 w 1120950"/>
                <a:gd name="connsiteY5" fmla="*/ 1030046 h 1136738"/>
                <a:gd name="connsiteX6" fmla="*/ 114340 w 1120950"/>
                <a:gd name="connsiteY6" fmla="*/ 19612 h 11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950" h="1136738">
                  <a:moveTo>
                    <a:pt x="114340" y="19612"/>
                  </a:moveTo>
                  <a:lnTo>
                    <a:pt x="19612" y="19612"/>
                  </a:lnTo>
                  <a:lnTo>
                    <a:pt x="19612" y="1124774"/>
                  </a:lnTo>
                  <a:lnTo>
                    <a:pt x="1108986" y="1124774"/>
                  </a:lnTo>
                  <a:lnTo>
                    <a:pt x="1108986" y="1030046"/>
                  </a:lnTo>
                  <a:lnTo>
                    <a:pt x="114340" y="1030046"/>
                  </a:lnTo>
                  <a:lnTo>
                    <a:pt x="114340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7D72B9-4D3D-4F1A-BB67-D42DEE532E7C}"/>
                </a:ext>
              </a:extLst>
            </p:cNvPr>
            <p:cNvSpPr/>
            <p:nvPr/>
          </p:nvSpPr>
          <p:spPr>
            <a:xfrm>
              <a:off x="1817890" y="5277091"/>
              <a:ext cx="268397" cy="947282"/>
            </a:xfrm>
            <a:custGeom>
              <a:avLst/>
              <a:gdLst>
                <a:gd name="connsiteX0" fmla="*/ 256432 w 268396"/>
                <a:gd name="connsiteY0" fmla="*/ 935318 h 947281"/>
                <a:gd name="connsiteX1" fmla="*/ 19612 w 268396"/>
                <a:gd name="connsiteY1" fmla="*/ 935318 h 947281"/>
                <a:gd name="connsiteX2" fmla="*/ 19612 w 268396"/>
                <a:gd name="connsiteY2" fmla="*/ 19612 h 947281"/>
                <a:gd name="connsiteX3" fmla="*/ 256432 w 268396"/>
                <a:gd name="connsiteY3" fmla="*/ 19612 h 94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947281">
                  <a:moveTo>
                    <a:pt x="256432" y="935318"/>
                  </a:moveTo>
                  <a:lnTo>
                    <a:pt x="19612" y="935318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B08E17-16F4-4BF9-9544-60FDBFCDD503}"/>
                </a:ext>
              </a:extLst>
            </p:cNvPr>
            <p:cNvSpPr/>
            <p:nvPr/>
          </p:nvSpPr>
          <p:spPr>
            <a:xfrm>
              <a:off x="1486342" y="5592851"/>
              <a:ext cx="268397" cy="631521"/>
            </a:xfrm>
            <a:custGeom>
              <a:avLst/>
              <a:gdLst>
                <a:gd name="connsiteX0" fmla="*/ 256432 w 268396"/>
                <a:gd name="connsiteY0" fmla="*/ 619557 h 631521"/>
                <a:gd name="connsiteX1" fmla="*/ 19612 w 268396"/>
                <a:gd name="connsiteY1" fmla="*/ 619557 h 631521"/>
                <a:gd name="connsiteX2" fmla="*/ 19612 w 268396"/>
                <a:gd name="connsiteY2" fmla="*/ 19612 h 631521"/>
                <a:gd name="connsiteX3" fmla="*/ 256432 w 268396"/>
                <a:gd name="connsiteY3" fmla="*/ 19612 h 6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631521">
                  <a:moveTo>
                    <a:pt x="256432" y="619557"/>
                  </a:moveTo>
                  <a:lnTo>
                    <a:pt x="19612" y="619557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AF406B-4765-42F2-81C7-DA8A045B93A4}"/>
                </a:ext>
              </a:extLst>
            </p:cNvPr>
            <p:cNvSpPr/>
            <p:nvPr/>
          </p:nvSpPr>
          <p:spPr>
            <a:xfrm>
              <a:off x="1154793" y="5877036"/>
              <a:ext cx="268397" cy="347337"/>
            </a:xfrm>
            <a:custGeom>
              <a:avLst/>
              <a:gdLst>
                <a:gd name="connsiteX0" fmla="*/ 256432 w 268396"/>
                <a:gd name="connsiteY0" fmla="*/ 335372 h 347336"/>
                <a:gd name="connsiteX1" fmla="*/ 19612 w 268396"/>
                <a:gd name="connsiteY1" fmla="*/ 335372 h 347336"/>
                <a:gd name="connsiteX2" fmla="*/ 19612 w 268396"/>
                <a:gd name="connsiteY2" fmla="*/ 19612 h 347336"/>
                <a:gd name="connsiteX3" fmla="*/ 256432 w 268396"/>
                <a:gd name="connsiteY3" fmla="*/ 19612 h 3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347336">
                  <a:moveTo>
                    <a:pt x="256432" y="335372"/>
                  </a:moveTo>
                  <a:lnTo>
                    <a:pt x="19612" y="335372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F3BB6C-63C9-4774-9C84-BB8FC3ABA5E2}"/>
                </a:ext>
              </a:extLst>
            </p:cNvPr>
            <p:cNvSpPr/>
            <p:nvPr/>
          </p:nvSpPr>
          <p:spPr>
            <a:xfrm>
              <a:off x="1148320" y="5277091"/>
              <a:ext cx="536793" cy="536793"/>
            </a:xfrm>
            <a:custGeom>
              <a:avLst/>
              <a:gdLst>
                <a:gd name="connsiteX0" fmla="*/ 531302 w 536793"/>
                <a:gd name="connsiteY0" fmla="*/ 236539 h 536793"/>
                <a:gd name="connsiteX1" fmla="*/ 531302 w 536793"/>
                <a:gd name="connsiteY1" fmla="*/ 19612 h 536793"/>
                <a:gd name="connsiteX2" fmla="*/ 314374 w 536793"/>
                <a:gd name="connsiteY2" fmla="*/ 19612 h 536793"/>
                <a:gd name="connsiteX3" fmla="*/ 400577 w 536793"/>
                <a:gd name="connsiteY3" fmla="*/ 105814 h 536793"/>
                <a:gd name="connsiteX4" fmla="*/ 19612 w 536793"/>
                <a:gd name="connsiteY4" fmla="*/ 486780 h 536793"/>
                <a:gd name="connsiteX5" fmla="*/ 64134 w 536793"/>
                <a:gd name="connsiteY5" fmla="*/ 531302 h 536793"/>
                <a:gd name="connsiteX6" fmla="*/ 445099 w 536793"/>
                <a:gd name="connsiteY6" fmla="*/ 150494 h 536793"/>
                <a:gd name="connsiteX7" fmla="*/ 531302 w 536793"/>
                <a:gd name="connsiteY7" fmla="*/ 236539 h 53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93" h="536793">
                  <a:moveTo>
                    <a:pt x="531302" y="236539"/>
                  </a:moveTo>
                  <a:lnTo>
                    <a:pt x="531302" y="19612"/>
                  </a:lnTo>
                  <a:lnTo>
                    <a:pt x="314374" y="19612"/>
                  </a:lnTo>
                  <a:lnTo>
                    <a:pt x="400577" y="105814"/>
                  </a:lnTo>
                  <a:lnTo>
                    <a:pt x="19612" y="486780"/>
                  </a:lnTo>
                  <a:lnTo>
                    <a:pt x="64134" y="531302"/>
                  </a:lnTo>
                  <a:lnTo>
                    <a:pt x="445099" y="150494"/>
                  </a:lnTo>
                  <a:lnTo>
                    <a:pt x="531302" y="236539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grpSp>
        <p:nvGrpSpPr>
          <p:cNvPr id="60" name="Gráfico 20" descr="Crianças com preenchimento sólido">
            <a:extLst>
              <a:ext uri="{FF2B5EF4-FFF2-40B4-BE49-F238E27FC236}">
                <a16:creationId xmlns:a16="http://schemas.microsoft.com/office/drawing/2014/main" id="{733C3477-FEDE-4BE8-93DB-CBD0FDA31C1A}"/>
              </a:ext>
            </a:extLst>
          </p:cNvPr>
          <p:cNvGrpSpPr/>
          <p:nvPr/>
        </p:nvGrpSpPr>
        <p:grpSpPr>
          <a:xfrm>
            <a:off x="8775774" y="5280473"/>
            <a:ext cx="1759930" cy="1568066"/>
            <a:chOff x="7929724" y="5110853"/>
            <a:chExt cx="1759930" cy="1568066"/>
          </a:xfrm>
          <a:solidFill>
            <a:srgbClr val="19883D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D2EA0A-100C-41E5-B20B-6C3D5C877E3C}"/>
                </a:ext>
              </a:extLst>
            </p:cNvPr>
            <p:cNvSpPr/>
            <p:nvPr/>
          </p:nvSpPr>
          <p:spPr>
            <a:xfrm>
              <a:off x="9232485" y="5446721"/>
              <a:ext cx="256656" cy="228676"/>
            </a:xfrm>
            <a:custGeom>
              <a:avLst/>
              <a:gdLst>
                <a:gd name="connsiteX0" fmla="*/ 246344 w 256656"/>
                <a:gd name="connsiteY0" fmla="*/ 121484 h 228676"/>
                <a:gd name="connsiteX1" fmla="*/ 136349 w 256656"/>
                <a:gd name="connsiteY1" fmla="*/ 219488 h 228676"/>
                <a:gd name="connsiteX2" fmla="*/ 26353 w 256656"/>
                <a:gd name="connsiteY2" fmla="*/ 121484 h 228676"/>
                <a:gd name="connsiteX3" fmla="*/ 136349 w 256656"/>
                <a:gd name="connsiteY3" fmla="*/ 23480 h 228676"/>
                <a:gd name="connsiteX4" fmla="*/ 246344 w 256656"/>
                <a:gd name="connsiteY4" fmla="*/ 121484 h 22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656" h="228676">
                  <a:moveTo>
                    <a:pt x="246344" y="121484"/>
                  </a:moveTo>
                  <a:cubicBezTo>
                    <a:pt x="246344" y="175610"/>
                    <a:pt x="197098" y="219488"/>
                    <a:pt x="136349" y="219488"/>
                  </a:cubicBezTo>
                  <a:cubicBezTo>
                    <a:pt x="75600" y="219488"/>
                    <a:pt x="26353" y="175610"/>
                    <a:pt x="26353" y="121484"/>
                  </a:cubicBezTo>
                  <a:cubicBezTo>
                    <a:pt x="26353" y="67358"/>
                    <a:pt x="75600" y="23480"/>
                    <a:pt x="136349" y="23480"/>
                  </a:cubicBezTo>
                  <a:cubicBezTo>
                    <a:pt x="197098" y="23480"/>
                    <a:pt x="246344" y="67358"/>
                    <a:pt x="246344" y="121484"/>
                  </a:cubicBezTo>
                  <a:close/>
                </a:path>
              </a:pathLst>
            </a:custGeom>
            <a:grpFill/>
            <a:ln w="18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4B3E87-CE14-4D1C-A861-FF257EDB2E6D}"/>
                </a:ext>
              </a:extLst>
            </p:cNvPr>
            <p:cNvSpPr/>
            <p:nvPr/>
          </p:nvSpPr>
          <p:spPr>
            <a:xfrm>
              <a:off x="8016380" y="5675398"/>
              <a:ext cx="1594937" cy="604359"/>
            </a:xfrm>
            <a:custGeom>
              <a:avLst/>
              <a:gdLst>
                <a:gd name="connsiteX0" fmla="*/ 1579778 w 1594936"/>
                <a:gd name="connsiteY0" fmla="*/ 286458 h 604358"/>
                <a:gd name="connsiteX1" fmla="*/ 1524780 w 1594936"/>
                <a:gd name="connsiteY1" fmla="*/ 137818 h 604358"/>
                <a:gd name="connsiteX2" fmla="*/ 1506447 w 1594936"/>
                <a:gd name="connsiteY2" fmla="*/ 90450 h 604358"/>
                <a:gd name="connsiteX3" fmla="*/ 1499114 w 1594936"/>
                <a:gd name="connsiteY3" fmla="*/ 77382 h 604358"/>
                <a:gd name="connsiteX4" fmla="*/ 1387285 w 1594936"/>
                <a:gd name="connsiteY4" fmla="*/ 25114 h 604358"/>
                <a:gd name="connsiteX5" fmla="*/ 1352453 w 1594936"/>
                <a:gd name="connsiteY5" fmla="*/ 23480 h 604358"/>
                <a:gd name="connsiteX6" fmla="*/ 1321288 w 1594936"/>
                <a:gd name="connsiteY6" fmla="*/ 25114 h 604358"/>
                <a:gd name="connsiteX7" fmla="*/ 1209459 w 1594936"/>
                <a:gd name="connsiteY7" fmla="*/ 77382 h 604358"/>
                <a:gd name="connsiteX8" fmla="*/ 1202126 w 1594936"/>
                <a:gd name="connsiteY8" fmla="*/ 90450 h 604358"/>
                <a:gd name="connsiteX9" fmla="*/ 1183793 w 1594936"/>
                <a:gd name="connsiteY9" fmla="*/ 137818 h 604358"/>
                <a:gd name="connsiteX10" fmla="*/ 1170961 w 1594936"/>
                <a:gd name="connsiteY10" fmla="*/ 172120 h 604358"/>
                <a:gd name="connsiteX11" fmla="*/ 1156295 w 1594936"/>
                <a:gd name="connsiteY11" fmla="*/ 137818 h 604358"/>
                <a:gd name="connsiteX12" fmla="*/ 1137962 w 1594936"/>
                <a:gd name="connsiteY12" fmla="*/ 90450 h 604358"/>
                <a:gd name="connsiteX13" fmla="*/ 1130629 w 1594936"/>
                <a:gd name="connsiteY13" fmla="*/ 77382 h 604358"/>
                <a:gd name="connsiteX14" fmla="*/ 1018800 w 1594936"/>
                <a:gd name="connsiteY14" fmla="*/ 25114 h 604358"/>
                <a:gd name="connsiteX15" fmla="*/ 985801 w 1594936"/>
                <a:gd name="connsiteY15" fmla="*/ 23480 h 604358"/>
                <a:gd name="connsiteX16" fmla="*/ 954636 w 1594936"/>
                <a:gd name="connsiteY16" fmla="*/ 25114 h 604358"/>
                <a:gd name="connsiteX17" fmla="*/ 842807 w 1594936"/>
                <a:gd name="connsiteY17" fmla="*/ 77382 h 604358"/>
                <a:gd name="connsiteX18" fmla="*/ 835474 w 1594936"/>
                <a:gd name="connsiteY18" fmla="*/ 90450 h 604358"/>
                <a:gd name="connsiteX19" fmla="*/ 817141 w 1594936"/>
                <a:gd name="connsiteY19" fmla="*/ 137818 h 604358"/>
                <a:gd name="connsiteX20" fmla="*/ 804308 w 1594936"/>
                <a:gd name="connsiteY20" fmla="*/ 172120 h 604358"/>
                <a:gd name="connsiteX21" fmla="*/ 789642 w 1594936"/>
                <a:gd name="connsiteY21" fmla="*/ 137818 h 604358"/>
                <a:gd name="connsiteX22" fmla="*/ 771310 w 1594936"/>
                <a:gd name="connsiteY22" fmla="*/ 90450 h 604358"/>
                <a:gd name="connsiteX23" fmla="*/ 763977 w 1594936"/>
                <a:gd name="connsiteY23" fmla="*/ 77382 h 604358"/>
                <a:gd name="connsiteX24" fmla="*/ 652148 w 1594936"/>
                <a:gd name="connsiteY24" fmla="*/ 25114 h 604358"/>
                <a:gd name="connsiteX25" fmla="*/ 619149 w 1594936"/>
                <a:gd name="connsiteY25" fmla="*/ 23480 h 604358"/>
                <a:gd name="connsiteX26" fmla="*/ 587984 w 1594936"/>
                <a:gd name="connsiteY26" fmla="*/ 25114 h 604358"/>
                <a:gd name="connsiteX27" fmla="*/ 476155 w 1594936"/>
                <a:gd name="connsiteY27" fmla="*/ 77382 h 604358"/>
                <a:gd name="connsiteX28" fmla="*/ 468822 w 1594936"/>
                <a:gd name="connsiteY28" fmla="*/ 90450 h 604358"/>
                <a:gd name="connsiteX29" fmla="*/ 450489 w 1594936"/>
                <a:gd name="connsiteY29" fmla="*/ 137818 h 604358"/>
                <a:gd name="connsiteX30" fmla="*/ 437656 w 1594936"/>
                <a:gd name="connsiteY30" fmla="*/ 172120 h 604358"/>
                <a:gd name="connsiteX31" fmla="*/ 422990 w 1594936"/>
                <a:gd name="connsiteY31" fmla="*/ 137818 h 604358"/>
                <a:gd name="connsiteX32" fmla="*/ 404658 w 1594936"/>
                <a:gd name="connsiteY32" fmla="*/ 90450 h 604358"/>
                <a:gd name="connsiteX33" fmla="*/ 397325 w 1594936"/>
                <a:gd name="connsiteY33" fmla="*/ 77382 h 604358"/>
                <a:gd name="connsiteX34" fmla="*/ 285496 w 1594936"/>
                <a:gd name="connsiteY34" fmla="*/ 25114 h 604358"/>
                <a:gd name="connsiteX35" fmla="*/ 252497 w 1594936"/>
                <a:gd name="connsiteY35" fmla="*/ 23480 h 604358"/>
                <a:gd name="connsiteX36" fmla="*/ 221332 w 1594936"/>
                <a:gd name="connsiteY36" fmla="*/ 25114 h 604358"/>
                <a:gd name="connsiteX37" fmla="*/ 109503 w 1594936"/>
                <a:gd name="connsiteY37" fmla="*/ 77382 h 604358"/>
                <a:gd name="connsiteX38" fmla="*/ 102170 w 1594936"/>
                <a:gd name="connsiteY38" fmla="*/ 90450 h 604358"/>
                <a:gd name="connsiteX39" fmla="*/ 83837 w 1594936"/>
                <a:gd name="connsiteY39" fmla="*/ 137818 h 604358"/>
                <a:gd name="connsiteX40" fmla="*/ 28839 w 1594936"/>
                <a:gd name="connsiteY40" fmla="*/ 286458 h 604358"/>
                <a:gd name="connsiteX41" fmla="*/ 52672 w 1594936"/>
                <a:gd name="connsiteY41" fmla="*/ 338727 h 604358"/>
                <a:gd name="connsiteX42" fmla="*/ 72838 w 1594936"/>
                <a:gd name="connsiteY42" fmla="*/ 341994 h 604358"/>
                <a:gd name="connsiteX43" fmla="*/ 116836 w 1594936"/>
                <a:gd name="connsiteY43" fmla="*/ 314226 h 604358"/>
                <a:gd name="connsiteX44" fmla="*/ 146168 w 1594936"/>
                <a:gd name="connsiteY44" fmla="*/ 234189 h 604358"/>
                <a:gd name="connsiteX45" fmla="*/ 146168 w 1594936"/>
                <a:gd name="connsiteY45" fmla="*/ 315859 h 604358"/>
                <a:gd name="connsiteX46" fmla="*/ 91170 w 1594936"/>
                <a:gd name="connsiteY46" fmla="*/ 446531 h 604358"/>
                <a:gd name="connsiteX47" fmla="*/ 146168 w 1594936"/>
                <a:gd name="connsiteY47" fmla="*/ 446531 h 604358"/>
                <a:gd name="connsiteX48" fmla="*/ 146168 w 1594936"/>
                <a:gd name="connsiteY48" fmla="*/ 593538 h 604358"/>
                <a:gd name="connsiteX49" fmla="*/ 237831 w 1594936"/>
                <a:gd name="connsiteY49" fmla="*/ 593538 h 604358"/>
                <a:gd name="connsiteX50" fmla="*/ 237831 w 1594936"/>
                <a:gd name="connsiteY50" fmla="*/ 446531 h 604358"/>
                <a:gd name="connsiteX51" fmla="*/ 274496 w 1594936"/>
                <a:gd name="connsiteY51" fmla="*/ 446531 h 604358"/>
                <a:gd name="connsiteX52" fmla="*/ 274496 w 1594936"/>
                <a:gd name="connsiteY52" fmla="*/ 593538 h 604358"/>
                <a:gd name="connsiteX53" fmla="*/ 366159 w 1594936"/>
                <a:gd name="connsiteY53" fmla="*/ 593538 h 604358"/>
                <a:gd name="connsiteX54" fmla="*/ 366159 w 1594936"/>
                <a:gd name="connsiteY54" fmla="*/ 446531 h 604358"/>
                <a:gd name="connsiteX55" fmla="*/ 421157 w 1594936"/>
                <a:gd name="connsiteY55" fmla="*/ 446531 h 604358"/>
                <a:gd name="connsiteX56" fmla="*/ 366159 w 1594936"/>
                <a:gd name="connsiteY56" fmla="*/ 312592 h 604358"/>
                <a:gd name="connsiteX57" fmla="*/ 366159 w 1594936"/>
                <a:gd name="connsiteY57" fmla="*/ 232556 h 604358"/>
                <a:gd name="connsiteX58" fmla="*/ 395491 w 1594936"/>
                <a:gd name="connsiteY58" fmla="*/ 312592 h 604358"/>
                <a:gd name="connsiteX59" fmla="*/ 439490 w 1594936"/>
                <a:gd name="connsiteY59" fmla="*/ 340360 h 604358"/>
                <a:gd name="connsiteX60" fmla="*/ 439490 w 1594936"/>
                <a:gd name="connsiteY60" fmla="*/ 340360 h 604358"/>
                <a:gd name="connsiteX61" fmla="*/ 439490 w 1594936"/>
                <a:gd name="connsiteY61" fmla="*/ 340360 h 604358"/>
                <a:gd name="connsiteX62" fmla="*/ 439490 w 1594936"/>
                <a:gd name="connsiteY62" fmla="*/ 340360 h 604358"/>
                <a:gd name="connsiteX63" fmla="*/ 439490 w 1594936"/>
                <a:gd name="connsiteY63" fmla="*/ 340360 h 604358"/>
                <a:gd name="connsiteX64" fmla="*/ 483488 w 1594936"/>
                <a:gd name="connsiteY64" fmla="*/ 312592 h 604358"/>
                <a:gd name="connsiteX65" fmla="*/ 512820 w 1594936"/>
                <a:gd name="connsiteY65" fmla="*/ 232556 h 604358"/>
                <a:gd name="connsiteX66" fmla="*/ 512820 w 1594936"/>
                <a:gd name="connsiteY66" fmla="*/ 595171 h 604358"/>
                <a:gd name="connsiteX67" fmla="*/ 604483 w 1594936"/>
                <a:gd name="connsiteY67" fmla="*/ 595171 h 604358"/>
                <a:gd name="connsiteX68" fmla="*/ 604483 w 1594936"/>
                <a:gd name="connsiteY68" fmla="*/ 350161 h 604358"/>
                <a:gd name="connsiteX69" fmla="*/ 641148 w 1594936"/>
                <a:gd name="connsiteY69" fmla="*/ 350161 h 604358"/>
                <a:gd name="connsiteX70" fmla="*/ 641148 w 1594936"/>
                <a:gd name="connsiteY70" fmla="*/ 595171 h 604358"/>
                <a:gd name="connsiteX71" fmla="*/ 732811 w 1594936"/>
                <a:gd name="connsiteY71" fmla="*/ 595171 h 604358"/>
                <a:gd name="connsiteX72" fmla="*/ 732811 w 1594936"/>
                <a:gd name="connsiteY72" fmla="*/ 234189 h 604358"/>
                <a:gd name="connsiteX73" fmla="*/ 762143 w 1594936"/>
                <a:gd name="connsiteY73" fmla="*/ 314226 h 604358"/>
                <a:gd name="connsiteX74" fmla="*/ 806142 w 1594936"/>
                <a:gd name="connsiteY74" fmla="*/ 341994 h 604358"/>
                <a:gd name="connsiteX75" fmla="*/ 806142 w 1594936"/>
                <a:gd name="connsiteY75" fmla="*/ 341994 h 604358"/>
                <a:gd name="connsiteX76" fmla="*/ 806142 w 1594936"/>
                <a:gd name="connsiteY76" fmla="*/ 341994 h 604358"/>
                <a:gd name="connsiteX77" fmla="*/ 850140 w 1594936"/>
                <a:gd name="connsiteY77" fmla="*/ 314226 h 604358"/>
                <a:gd name="connsiteX78" fmla="*/ 879472 w 1594936"/>
                <a:gd name="connsiteY78" fmla="*/ 234189 h 604358"/>
                <a:gd name="connsiteX79" fmla="*/ 879472 w 1594936"/>
                <a:gd name="connsiteY79" fmla="*/ 314226 h 604358"/>
                <a:gd name="connsiteX80" fmla="*/ 824474 w 1594936"/>
                <a:gd name="connsiteY80" fmla="*/ 448165 h 604358"/>
                <a:gd name="connsiteX81" fmla="*/ 879472 w 1594936"/>
                <a:gd name="connsiteY81" fmla="*/ 448165 h 604358"/>
                <a:gd name="connsiteX82" fmla="*/ 879472 w 1594936"/>
                <a:gd name="connsiteY82" fmla="*/ 595171 h 604358"/>
                <a:gd name="connsiteX83" fmla="*/ 971135 w 1594936"/>
                <a:gd name="connsiteY83" fmla="*/ 595171 h 604358"/>
                <a:gd name="connsiteX84" fmla="*/ 971135 w 1594936"/>
                <a:gd name="connsiteY84" fmla="*/ 448165 h 604358"/>
                <a:gd name="connsiteX85" fmla="*/ 1007800 w 1594936"/>
                <a:gd name="connsiteY85" fmla="*/ 448165 h 604358"/>
                <a:gd name="connsiteX86" fmla="*/ 1007800 w 1594936"/>
                <a:gd name="connsiteY86" fmla="*/ 595171 h 604358"/>
                <a:gd name="connsiteX87" fmla="*/ 1099463 w 1594936"/>
                <a:gd name="connsiteY87" fmla="*/ 595171 h 604358"/>
                <a:gd name="connsiteX88" fmla="*/ 1099463 w 1594936"/>
                <a:gd name="connsiteY88" fmla="*/ 448165 h 604358"/>
                <a:gd name="connsiteX89" fmla="*/ 1154461 w 1594936"/>
                <a:gd name="connsiteY89" fmla="*/ 448165 h 604358"/>
                <a:gd name="connsiteX90" fmla="*/ 1099463 w 1594936"/>
                <a:gd name="connsiteY90" fmla="*/ 317493 h 604358"/>
                <a:gd name="connsiteX91" fmla="*/ 1099463 w 1594936"/>
                <a:gd name="connsiteY91" fmla="*/ 235822 h 604358"/>
                <a:gd name="connsiteX92" fmla="*/ 1128796 w 1594936"/>
                <a:gd name="connsiteY92" fmla="*/ 315859 h 604358"/>
                <a:gd name="connsiteX93" fmla="*/ 1172794 w 1594936"/>
                <a:gd name="connsiteY93" fmla="*/ 343627 h 604358"/>
                <a:gd name="connsiteX94" fmla="*/ 1172794 w 1594936"/>
                <a:gd name="connsiteY94" fmla="*/ 343627 h 604358"/>
                <a:gd name="connsiteX95" fmla="*/ 1172794 w 1594936"/>
                <a:gd name="connsiteY95" fmla="*/ 343627 h 604358"/>
                <a:gd name="connsiteX96" fmla="*/ 1172794 w 1594936"/>
                <a:gd name="connsiteY96" fmla="*/ 343627 h 604358"/>
                <a:gd name="connsiteX97" fmla="*/ 1172794 w 1594936"/>
                <a:gd name="connsiteY97" fmla="*/ 343627 h 604358"/>
                <a:gd name="connsiteX98" fmla="*/ 1216792 w 1594936"/>
                <a:gd name="connsiteY98" fmla="*/ 315859 h 604358"/>
                <a:gd name="connsiteX99" fmla="*/ 1246124 w 1594936"/>
                <a:gd name="connsiteY99" fmla="*/ 235822 h 604358"/>
                <a:gd name="connsiteX100" fmla="*/ 1246124 w 1594936"/>
                <a:gd name="connsiteY100" fmla="*/ 595171 h 604358"/>
                <a:gd name="connsiteX101" fmla="*/ 1337787 w 1594936"/>
                <a:gd name="connsiteY101" fmla="*/ 595171 h 604358"/>
                <a:gd name="connsiteX102" fmla="*/ 1337787 w 1594936"/>
                <a:gd name="connsiteY102" fmla="*/ 350161 h 604358"/>
                <a:gd name="connsiteX103" fmla="*/ 1374452 w 1594936"/>
                <a:gd name="connsiteY103" fmla="*/ 350161 h 604358"/>
                <a:gd name="connsiteX104" fmla="*/ 1374452 w 1594936"/>
                <a:gd name="connsiteY104" fmla="*/ 595171 h 604358"/>
                <a:gd name="connsiteX105" fmla="*/ 1466115 w 1594936"/>
                <a:gd name="connsiteY105" fmla="*/ 595171 h 604358"/>
                <a:gd name="connsiteX106" fmla="*/ 1466115 w 1594936"/>
                <a:gd name="connsiteY106" fmla="*/ 234189 h 604358"/>
                <a:gd name="connsiteX107" fmla="*/ 1495448 w 1594936"/>
                <a:gd name="connsiteY107" fmla="*/ 314226 h 604358"/>
                <a:gd name="connsiteX108" fmla="*/ 1539446 w 1594936"/>
                <a:gd name="connsiteY108" fmla="*/ 341994 h 604358"/>
                <a:gd name="connsiteX109" fmla="*/ 1559612 w 1594936"/>
                <a:gd name="connsiteY109" fmla="*/ 338727 h 604358"/>
                <a:gd name="connsiteX110" fmla="*/ 1579778 w 1594936"/>
                <a:gd name="connsiteY110" fmla="*/ 286458 h 60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594936" h="604358">
                  <a:moveTo>
                    <a:pt x="1579778" y="286458"/>
                  </a:moveTo>
                  <a:lnTo>
                    <a:pt x="1524780" y="137818"/>
                  </a:lnTo>
                  <a:lnTo>
                    <a:pt x="1506447" y="90450"/>
                  </a:lnTo>
                  <a:cubicBezTo>
                    <a:pt x="1504614" y="85549"/>
                    <a:pt x="1502781" y="82283"/>
                    <a:pt x="1499114" y="77382"/>
                  </a:cubicBezTo>
                  <a:cubicBezTo>
                    <a:pt x="1469782" y="49615"/>
                    <a:pt x="1431284" y="31647"/>
                    <a:pt x="1387285" y="25114"/>
                  </a:cubicBezTo>
                  <a:cubicBezTo>
                    <a:pt x="1374452" y="23480"/>
                    <a:pt x="1363453" y="23480"/>
                    <a:pt x="1352453" y="23480"/>
                  </a:cubicBezTo>
                  <a:cubicBezTo>
                    <a:pt x="1341454" y="23480"/>
                    <a:pt x="1330454" y="23480"/>
                    <a:pt x="1321288" y="25114"/>
                  </a:cubicBezTo>
                  <a:cubicBezTo>
                    <a:pt x="1277290" y="31647"/>
                    <a:pt x="1238791" y="49615"/>
                    <a:pt x="1209459" y="77382"/>
                  </a:cubicBezTo>
                  <a:cubicBezTo>
                    <a:pt x="1205793" y="80649"/>
                    <a:pt x="1202126" y="85549"/>
                    <a:pt x="1202126" y="90450"/>
                  </a:cubicBezTo>
                  <a:lnTo>
                    <a:pt x="1183793" y="137818"/>
                  </a:lnTo>
                  <a:lnTo>
                    <a:pt x="1170961" y="172120"/>
                  </a:lnTo>
                  <a:lnTo>
                    <a:pt x="1156295" y="137818"/>
                  </a:lnTo>
                  <a:lnTo>
                    <a:pt x="1137962" y="90450"/>
                  </a:lnTo>
                  <a:cubicBezTo>
                    <a:pt x="1136129" y="85549"/>
                    <a:pt x="1134295" y="82283"/>
                    <a:pt x="1130629" y="77382"/>
                  </a:cubicBezTo>
                  <a:cubicBezTo>
                    <a:pt x="1101297" y="49615"/>
                    <a:pt x="1062798" y="31647"/>
                    <a:pt x="1018800" y="25114"/>
                  </a:cubicBezTo>
                  <a:cubicBezTo>
                    <a:pt x="1007800" y="23480"/>
                    <a:pt x="996801" y="23480"/>
                    <a:pt x="985801" y="23480"/>
                  </a:cubicBezTo>
                  <a:cubicBezTo>
                    <a:pt x="974802" y="23480"/>
                    <a:pt x="963802" y="23480"/>
                    <a:pt x="954636" y="25114"/>
                  </a:cubicBezTo>
                  <a:cubicBezTo>
                    <a:pt x="910638" y="31647"/>
                    <a:pt x="872139" y="49615"/>
                    <a:pt x="842807" y="77382"/>
                  </a:cubicBezTo>
                  <a:cubicBezTo>
                    <a:pt x="839140" y="80649"/>
                    <a:pt x="835474" y="85549"/>
                    <a:pt x="835474" y="90450"/>
                  </a:cubicBezTo>
                  <a:lnTo>
                    <a:pt x="817141" y="137818"/>
                  </a:lnTo>
                  <a:lnTo>
                    <a:pt x="804308" y="172120"/>
                  </a:lnTo>
                  <a:lnTo>
                    <a:pt x="789642" y="137818"/>
                  </a:lnTo>
                  <a:lnTo>
                    <a:pt x="771310" y="90450"/>
                  </a:lnTo>
                  <a:cubicBezTo>
                    <a:pt x="769477" y="85549"/>
                    <a:pt x="767643" y="82283"/>
                    <a:pt x="763977" y="77382"/>
                  </a:cubicBezTo>
                  <a:cubicBezTo>
                    <a:pt x="734645" y="49615"/>
                    <a:pt x="696146" y="31647"/>
                    <a:pt x="652148" y="25114"/>
                  </a:cubicBezTo>
                  <a:cubicBezTo>
                    <a:pt x="641148" y="23480"/>
                    <a:pt x="630149" y="23480"/>
                    <a:pt x="619149" y="23480"/>
                  </a:cubicBezTo>
                  <a:cubicBezTo>
                    <a:pt x="608150" y="23480"/>
                    <a:pt x="597150" y="23480"/>
                    <a:pt x="587984" y="25114"/>
                  </a:cubicBezTo>
                  <a:cubicBezTo>
                    <a:pt x="543986" y="31647"/>
                    <a:pt x="505487" y="49615"/>
                    <a:pt x="476155" y="77382"/>
                  </a:cubicBezTo>
                  <a:cubicBezTo>
                    <a:pt x="472488" y="80649"/>
                    <a:pt x="468822" y="85549"/>
                    <a:pt x="468822" y="90450"/>
                  </a:cubicBezTo>
                  <a:lnTo>
                    <a:pt x="450489" y="137818"/>
                  </a:lnTo>
                  <a:lnTo>
                    <a:pt x="437656" y="172120"/>
                  </a:lnTo>
                  <a:lnTo>
                    <a:pt x="422990" y="137818"/>
                  </a:lnTo>
                  <a:lnTo>
                    <a:pt x="404658" y="90450"/>
                  </a:lnTo>
                  <a:cubicBezTo>
                    <a:pt x="402824" y="85549"/>
                    <a:pt x="400991" y="82283"/>
                    <a:pt x="397325" y="77382"/>
                  </a:cubicBezTo>
                  <a:cubicBezTo>
                    <a:pt x="367992" y="49615"/>
                    <a:pt x="329494" y="31647"/>
                    <a:pt x="285496" y="25114"/>
                  </a:cubicBezTo>
                  <a:cubicBezTo>
                    <a:pt x="272663" y="23480"/>
                    <a:pt x="263497" y="23480"/>
                    <a:pt x="252497" y="23480"/>
                  </a:cubicBezTo>
                  <a:cubicBezTo>
                    <a:pt x="241497" y="23480"/>
                    <a:pt x="230498" y="23480"/>
                    <a:pt x="221332" y="25114"/>
                  </a:cubicBezTo>
                  <a:cubicBezTo>
                    <a:pt x="177333" y="31647"/>
                    <a:pt x="138835" y="49615"/>
                    <a:pt x="109503" y="77382"/>
                  </a:cubicBezTo>
                  <a:cubicBezTo>
                    <a:pt x="105836" y="80649"/>
                    <a:pt x="102170" y="85549"/>
                    <a:pt x="102170" y="90450"/>
                  </a:cubicBezTo>
                  <a:lnTo>
                    <a:pt x="83837" y="137818"/>
                  </a:lnTo>
                  <a:lnTo>
                    <a:pt x="28839" y="286458"/>
                  </a:lnTo>
                  <a:cubicBezTo>
                    <a:pt x="21506" y="306059"/>
                    <a:pt x="30673" y="328926"/>
                    <a:pt x="52672" y="338727"/>
                  </a:cubicBezTo>
                  <a:cubicBezTo>
                    <a:pt x="60005" y="341994"/>
                    <a:pt x="65504" y="341994"/>
                    <a:pt x="72838" y="341994"/>
                  </a:cubicBezTo>
                  <a:cubicBezTo>
                    <a:pt x="91170" y="341994"/>
                    <a:pt x="109503" y="330560"/>
                    <a:pt x="116836" y="314226"/>
                  </a:cubicBezTo>
                  <a:lnTo>
                    <a:pt x="146168" y="234189"/>
                  </a:lnTo>
                  <a:lnTo>
                    <a:pt x="146168" y="315859"/>
                  </a:lnTo>
                  <a:lnTo>
                    <a:pt x="91170" y="446531"/>
                  </a:lnTo>
                  <a:lnTo>
                    <a:pt x="146168" y="446531"/>
                  </a:lnTo>
                  <a:lnTo>
                    <a:pt x="146168" y="593538"/>
                  </a:lnTo>
                  <a:lnTo>
                    <a:pt x="237831" y="593538"/>
                  </a:lnTo>
                  <a:lnTo>
                    <a:pt x="237831" y="446531"/>
                  </a:lnTo>
                  <a:lnTo>
                    <a:pt x="274496" y="446531"/>
                  </a:lnTo>
                  <a:lnTo>
                    <a:pt x="274496" y="593538"/>
                  </a:lnTo>
                  <a:lnTo>
                    <a:pt x="366159" y="593538"/>
                  </a:lnTo>
                  <a:lnTo>
                    <a:pt x="366159" y="446531"/>
                  </a:lnTo>
                  <a:lnTo>
                    <a:pt x="421157" y="446531"/>
                  </a:lnTo>
                  <a:lnTo>
                    <a:pt x="366159" y="312592"/>
                  </a:lnTo>
                  <a:lnTo>
                    <a:pt x="366159" y="232556"/>
                  </a:lnTo>
                  <a:lnTo>
                    <a:pt x="395491" y="312592"/>
                  </a:lnTo>
                  <a:cubicBezTo>
                    <a:pt x="400991" y="328926"/>
                    <a:pt x="419324" y="340360"/>
                    <a:pt x="439490" y="340360"/>
                  </a:cubicBezTo>
                  <a:cubicBezTo>
                    <a:pt x="439490" y="340360"/>
                    <a:pt x="439490" y="340360"/>
                    <a:pt x="439490" y="340360"/>
                  </a:cubicBezTo>
                  <a:cubicBezTo>
                    <a:pt x="439490" y="340360"/>
                    <a:pt x="439490" y="340360"/>
                    <a:pt x="439490" y="340360"/>
                  </a:cubicBezTo>
                  <a:lnTo>
                    <a:pt x="439490" y="340360"/>
                  </a:lnTo>
                  <a:lnTo>
                    <a:pt x="439490" y="340360"/>
                  </a:lnTo>
                  <a:cubicBezTo>
                    <a:pt x="457822" y="340360"/>
                    <a:pt x="476155" y="328926"/>
                    <a:pt x="483488" y="312592"/>
                  </a:cubicBezTo>
                  <a:lnTo>
                    <a:pt x="512820" y="232556"/>
                  </a:lnTo>
                  <a:lnTo>
                    <a:pt x="512820" y="595171"/>
                  </a:lnTo>
                  <a:lnTo>
                    <a:pt x="604483" y="595171"/>
                  </a:lnTo>
                  <a:lnTo>
                    <a:pt x="604483" y="350161"/>
                  </a:lnTo>
                  <a:lnTo>
                    <a:pt x="641148" y="350161"/>
                  </a:lnTo>
                  <a:lnTo>
                    <a:pt x="641148" y="595171"/>
                  </a:lnTo>
                  <a:lnTo>
                    <a:pt x="732811" y="595171"/>
                  </a:lnTo>
                  <a:lnTo>
                    <a:pt x="732811" y="234189"/>
                  </a:lnTo>
                  <a:lnTo>
                    <a:pt x="762143" y="314226"/>
                  </a:lnTo>
                  <a:cubicBezTo>
                    <a:pt x="769477" y="332193"/>
                    <a:pt x="785976" y="341994"/>
                    <a:pt x="806142" y="341994"/>
                  </a:cubicBezTo>
                  <a:lnTo>
                    <a:pt x="806142" y="341994"/>
                  </a:lnTo>
                  <a:cubicBezTo>
                    <a:pt x="806142" y="341994"/>
                    <a:pt x="806142" y="341994"/>
                    <a:pt x="806142" y="341994"/>
                  </a:cubicBezTo>
                  <a:cubicBezTo>
                    <a:pt x="824474" y="341994"/>
                    <a:pt x="842807" y="330560"/>
                    <a:pt x="850140" y="314226"/>
                  </a:cubicBezTo>
                  <a:lnTo>
                    <a:pt x="879472" y="234189"/>
                  </a:lnTo>
                  <a:lnTo>
                    <a:pt x="879472" y="314226"/>
                  </a:lnTo>
                  <a:lnTo>
                    <a:pt x="824474" y="448165"/>
                  </a:lnTo>
                  <a:lnTo>
                    <a:pt x="879472" y="448165"/>
                  </a:lnTo>
                  <a:lnTo>
                    <a:pt x="879472" y="595171"/>
                  </a:lnTo>
                  <a:lnTo>
                    <a:pt x="971135" y="595171"/>
                  </a:lnTo>
                  <a:lnTo>
                    <a:pt x="971135" y="448165"/>
                  </a:lnTo>
                  <a:lnTo>
                    <a:pt x="1007800" y="448165"/>
                  </a:lnTo>
                  <a:lnTo>
                    <a:pt x="1007800" y="595171"/>
                  </a:lnTo>
                  <a:lnTo>
                    <a:pt x="1099463" y="595171"/>
                  </a:lnTo>
                  <a:lnTo>
                    <a:pt x="1099463" y="448165"/>
                  </a:lnTo>
                  <a:lnTo>
                    <a:pt x="1154461" y="448165"/>
                  </a:lnTo>
                  <a:lnTo>
                    <a:pt x="1099463" y="317493"/>
                  </a:lnTo>
                  <a:lnTo>
                    <a:pt x="1099463" y="235822"/>
                  </a:lnTo>
                  <a:lnTo>
                    <a:pt x="1128796" y="315859"/>
                  </a:lnTo>
                  <a:cubicBezTo>
                    <a:pt x="1134295" y="332193"/>
                    <a:pt x="1152628" y="343627"/>
                    <a:pt x="1172794" y="343627"/>
                  </a:cubicBezTo>
                  <a:cubicBezTo>
                    <a:pt x="1172794" y="343627"/>
                    <a:pt x="1172794" y="343627"/>
                    <a:pt x="1172794" y="343627"/>
                  </a:cubicBezTo>
                  <a:cubicBezTo>
                    <a:pt x="1172794" y="343627"/>
                    <a:pt x="1172794" y="343627"/>
                    <a:pt x="1172794" y="343627"/>
                  </a:cubicBezTo>
                  <a:cubicBezTo>
                    <a:pt x="1172794" y="343627"/>
                    <a:pt x="1172794" y="343627"/>
                    <a:pt x="1172794" y="343627"/>
                  </a:cubicBezTo>
                  <a:cubicBezTo>
                    <a:pt x="1172794" y="343627"/>
                    <a:pt x="1172794" y="343627"/>
                    <a:pt x="1172794" y="343627"/>
                  </a:cubicBezTo>
                  <a:cubicBezTo>
                    <a:pt x="1191126" y="343627"/>
                    <a:pt x="1209459" y="332193"/>
                    <a:pt x="1216792" y="315859"/>
                  </a:cubicBezTo>
                  <a:lnTo>
                    <a:pt x="1246124" y="235822"/>
                  </a:lnTo>
                  <a:lnTo>
                    <a:pt x="1246124" y="595171"/>
                  </a:lnTo>
                  <a:lnTo>
                    <a:pt x="1337787" y="595171"/>
                  </a:lnTo>
                  <a:lnTo>
                    <a:pt x="1337787" y="350161"/>
                  </a:lnTo>
                  <a:lnTo>
                    <a:pt x="1374452" y="350161"/>
                  </a:lnTo>
                  <a:lnTo>
                    <a:pt x="1374452" y="595171"/>
                  </a:lnTo>
                  <a:lnTo>
                    <a:pt x="1466115" y="595171"/>
                  </a:lnTo>
                  <a:lnTo>
                    <a:pt x="1466115" y="234189"/>
                  </a:lnTo>
                  <a:lnTo>
                    <a:pt x="1495448" y="314226"/>
                  </a:lnTo>
                  <a:cubicBezTo>
                    <a:pt x="1500947" y="330560"/>
                    <a:pt x="1519280" y="341994"/>
                    <a:pt x="1539446" y="341994"/>
                  </a:cubicBezTo>
                  <a:cubicBezTo>
                    <a:pt x="1546779" y="341994"/>
                    <a:pt x="1552279" y="340360"/>
                    <a:pt x="1559612" y="338727"/>
                  </a:cubicBezTo>
                  <a:cubicBezTo>
                    <a:pt x="1577944" y="328926"/>
                    <a:pt x="1587111" y="306059"/>
                    <a:pt x="1579778" y="286458"/>
                  </a:cubicBezTo>
                  <a:close/>
                </a:path>
              </a:pathLst>
            </a:custGeom>
            <a:grpFill/>
            <a:ln w="18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73D59C1-9334-4F5D-82ED-091ACC0AE3C7}"/>
                </a:ext>
              </a:extLst>
            </p:cNvPr>
            <p:cNvSpPr/>
            <p:nvPr/>
          </p:nvSpPr>
          <p:spPr>
            <a:xfrm>
              <a:off x="8132528" y="5446721"/>
              <a:ext cx="256656" cy="228676"/>
            </a:xfrm>
            <a:custGeom>
              <a:avLst/>
              <a:gdLst>
                <a:gd name="connsiteX0" fmla="*/ 246344 w 256656"/>
                <a:gd name="connsiteY0" fmla="*/ 121484 h 228676"/>
                <a:gd name="connsiteX1" fmla="*/ 136349 w 256656"/>
                <a:gd name="connsiteY1" fmla="*/ 219488 h 228676"/>
                <a:gd name="connsiteX2" fmla="*/ 26353 w 256656"/>
                <a:gd name="connsiteY2" fmla="*/ 121484 h 228676"/>
                <a:gd name="connsiteX3" fmla="*/ 136349 w 256656"/>
                <a:gd name="connsiteY3" fmla="*/ 23480 h 228676"/>
                <a:gd name="connsiteX4" fmla="*/ 246344 w 256656"/>
                <a:gd name="connsiteY4" fmla="*/ 121484 h 22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656" h="228676">
                  <a:moveTo>
                    <a:pt x="246344" y="121484"/>
                  </a:moveTo>
                  <a:cubicBezTo>
                    <a:pt x="246344" y="175610"/>
                    <a:pt x="197098" y="219488"/>
                    <a:pt x="136349" y="219488"/>
                  </a:cubicBezTo>
                  <a:cubicBezTo>
                    <a:pt x="75600" y="219488"/>
                    <a:pt x="26353" y="175610"/>
                    <a:pt x="26353" y="121484"/>
                  </a:cubicBezTo>
                  <a:cubicBezTo>
                    <a:pt x="26353" y="67358"/>
                    <a:pt x="75600" y="23480"/>
                    <a:pt x="136349" y="23480"/>
                  </a:cubicBezTo>
                  <a:cubicBezTo>
                    <a:pt x="197098" y="23480"/>
                    <a:pt x="246344" y="67358"/>
                    <a:pt x="246344" y="121484"/>
                  </a:cubicBezTo>
                  <a:close/>
                </a:path>
              </a:pathLst>
            </a:custGeom>
            <a:grpFill/>
            <a:ln w="18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CDBA11-78A3-4040-890E-8112268BA81D}"/>
                </a:ext>
              </a:extLst>
            </p:cNvPr>
            <p:cNvSpPr/>
            <p:nvPr/>
          </p:nvSpPr>
          <p:spPr>
            <a:xfrm>
              <a:off x="8865833" y="5446721"/>
              <a:ext cx="256656" cy="228676"/>
            </a:xfrm>
            <a:custGeom>
              <a:avLst/>
              <a:gdLst>
                <a:gd name="connsiteX0" fmla="*/ 246344 w 256656"/>
                <a:gd name="connsiteY0" fmla="*/ 121484 h 228676"/>
                <a:gd name="connsiteX1" fmla="*/ 136349 w 256656"/>
                <a:gd name="connsiteY1" fmla="*/ 219488 h 228676"/>
                <a:gd name="connsiteX2" fmla="*/ 26353 w 256656"/>
                <a:gd name="connsiteY2" fmla="*/ 121484 h 228676"/>
                <a:gd name="connsiteX3" fmla="*/ 136349 w 256656"/>
                <a:gd name="connsiteY3" fmla="*/ 23480 h 228676"/>
                <a:gd name="connsiteX4" fmla="*/ 246344 w 256656"/>
                <a:gd name="connsiteY4" fmla="*/ 121484 h 22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656" h="228676">
                  <a:moveTo>
                    <a:pt x="246344" y="121484"/>
                  </a:moveTo>
                  <a:cubicBezTo>
                    <a:pt x="246344" y="175610"/>
                    <a:pt x="197098" y="219488"/>
                    <a:pt x="136349" y="219488"/>
                  </a:cubicBezTo>
                  <a:cubicBezTo>
                    <a:pt x="75600" y="219488"/>
                    <a:pt x="26353" y="175610"/>
                    <a:pt x="26353" y="121484"/>
                  </a:cubicBezTo>
                  <a:cubicBezTo>
                    <a:pt x="26353" y="67358"/>
                    <a:pt x="75600" y="23480"/>
                    <a:pt x="136349" y="23480"/>
                  </a:cubicBezTo>
                  <a:cubicBezTo>
                    <a:pt x="197098" y="23480"/>
                    <a:pt x="246344" y="67358"/>
                    <a:pt x="246344" y="121484"/>
                  </a:cubicBezTo>
                  <a:close/>
                </a:path>
              </a:pathLst>
            </a:custGeom>
            <a:grpFill/>
            <a:ln w="18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0DB7BFA-931F-4CDC-A1D4-1E4C4BBFC192}"/>
                </a:ext>
              </a:extLst>
            </p:cNvPr>
            <p:cNvSpPr/>
            <p:nvPr/>
          </p:nvSpPr>
          <p:spPr>
            <a:xfrm>
              <a:off x="8499181" y="5446721"/>
              <a:ext cx="256656" cy="228676"/>
            </a:xfrm>
            <a:custGeom>
              <a:avLst/>
              <a:gdLst>
                <a:gd name="connsiteX0" fmla="*/ 246344 w 256656"/>
                <a:gd name="connsiteY0" fmla="*/ 121484 h 228676"/>
                <a:gd name="connsiteX1" fmla="*/ 136349 w 256656"/>
                <a:gd name="connsiteY1" fmla="*/ 219488 h 228676"/>
                <a:gd name="connsiteX2" fmla="*/ 26353 w 256656"/>
                <a:gd name="connsiteY2" fmla="*/ 121484 h 228676"/>
                <a:gd name="connsiteX3" fmla="*/ 136349 w 256656"/>
                <a:gd name="connsiteY3" fmla="*/ 23480 h 228676"/>
                <a:gd name="connsiteX4" fmla="*/ 246344 w 256656"/>
                <a:gd name="connsiteY4" fmla="*/ 121484 h 22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656" h="228676">
                  <a:moveTo>
                    <a:pt x="246344" y="121484"/>
                  </a:moveTo>
                  <a:cubicBezTo>
                    <a:pt x="246344" y="175610"/>
                    <a:pt x="197098" y="219488"/>
                    <a:pt x="136349" y="219488"/>
                  </a:cubicBezTo>
                  <a:cubicBezTo>
                    <a:pt x="75600" y="219488"/>
                    <a:pt x="26353" y="175610"/>
                    <a:pt x="26353" y="121484"/>
                  </a:cubicBezTo>
                  <a:cubicBezTo>
                    <a:pt x="26353" y="67358"/>
                    <a:pt x="75600" y="23480"/>
                    <a:pt x="136349" y="23480"/>
                  </a:cubicBezTo>
                  <a:cubicBezTo>
                    <a:pt x="197098" y="23480"/>
                    <a:pt x="246344" y="67358"/>
                    <a:pt x="246344" y="121484"/>
                  </a:cubicBezTo>
                  <a:close/>
                </a:path>
              </a:pathLst>
            </a:custGeom>
            <a:grpFill/>
            <a:ln w="18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CC4BCF5-72E0-4D77-BEB3-2A41E798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752" y="4892437"/>
            <a:ext cx="15729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4004A6-B94C-499E-AFBC-CC31D9552153}"/>
              </a:ext>
            </a:extLst>
          </p:cNvPr>
          <p:cNvSpPr/>
          <p:nvPr/>
        </p:nvSpPr>
        <p:spPr>
          <a:xfrm>
            <a:off x="7067663" y="4657325"/>
            <a:ext cx="3034004" cy="2063494"/>
          </a:xfrm>
          <a:prstGeom prst="roundRect">
            <a:avLst/>
          </a:prstGeom>
          <a:solidFill>
            <a:srgbClr val="32A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034D57E-FB3B-4AA0-9FBE-48CEF31CB768}"/>
              </a:ext>
            </a:extLst>
          </p:cNvPr>
          <p:cNvSpPr/>
          <p:nvPr/>
        </p:nvSpPr>
        <p:spPr>
          <a:xfrm>
            <a:off x="3855889" y="4634341"/>
            <a:ext cx="3034004" cy="2063494"/>
          </a:xfrm>
          <a:prstGeom prst="roundRect">
            <a:avLst/>
          </a:prstGeom>
          <a:solidFill>
            <a:srgbClr val="198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CFB1DE2-DF48-4D9A-AA76-CD0C4DC4E877}"/>
              </a:ext>
            </a:extLst>
          </p:cNvPr>
          <p:cNvSpPr/>
          <p:nvPr/>
        </p:nvSpPr>
        <p:spPr>
          <a:xfrm>
            <a:off x="631999" y="4634341"/>
            <a:ext cx="3034004" cy="2063494"/>
          </a:xfrm>
          <a:prstGeom prst="roundRect">
            <a:avLst/>
          </a:prstGeom>
          <a:solidFill>
            <a:srgbClr val="007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6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332432" y="1316162"/>
            <a:ext cx="8301121" cy="1628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Bónus Individual, é a remuneração  ou gratificação pontual e individual de cada colaborador como forma de premiar a sua prestação, desempenho e </a:t>
            </a:r>
            <a:r>
              <a:rPr lang="pt-PT" sz="2000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objectivos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 atingidos ao longo de um ano de exercício económico.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b="1" dirty="0">
                <a:solidFill>
                  <a:srgbClr val="19883D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Somos a sugerir Implementação de Bónus individual,  adicionado ao Bónus colectivo em pratica.</a:t>
            </a:r>
            <a:endParaRPr lang="en-US" dirty="0">
              <a:latin typeface="FoundryFormSans-Book" panose="02000500050000020004" pitchFamily="2" charset="0"/>
            </a:endParaRPr>
          </a:p>
        </p:txBody>
      </p:sp>
      <p:sp>
        <p:nvSpPr>
          <p:cNvPr id="23" name="Google Shape;175;p26">
            <a:extLst>
              <a:ext uri="{FF2B5EF4-FFF2-40B4-BE49-F238E27FC236}">
                <a16:creationId xmlns:a16="http://schemas.microsoft.com/office/drawing/2014/main" id="{A2755000-B6D1-B016-0A18-FCDF5655ACA6}"/>
              </a:ext>
            </a:extLst>
          </p:cNvPr>
          <p:cNvSpPr txBox="1">
            <a:spLocks/>
          </p:cNvSpPr>
          <p:nvPr/>
        </p:nvSpPr>
        <p:spPr>
          <a:xfrm flipH="1">
            <a:off x="738214" y="4634341"/>
            <a:ext cx="2686166" cy="184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2000" b="1" dirty="0">
                <a:solidFill>
                  <a:schemeClr val="bg1"/>
                </a:solidFill>
                <a:latin typeface="FoundryFormSans-Book" panose="02000500050000020004"/>
                <a:ea typeface="Times New Roman" panose="02020603050405020304" pitchFamily="18" charset="0"/>
              </a:rPr>
              <a:t>Métricas</a:t>
            </a:r>
          </a:p>
          <a:p>
            <a:pPr algn="l"/>
            <a:endParaRPr lang="en-US" sz="11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 Avaliação de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Desempenho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 Avaliação dos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Colegas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Auto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avaliação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Calculo de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Obectivos</a:t>
            </a: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/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Metas</a:t>
            </a: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 alcançadas</a:t>
            </a:r>
          </a:p>
          <a:p>
            <a:pPr algn="l"/>
            <a:endParaRPr lang="en-US" sz="14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
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Google Shape;175;p26">
            <a:extLst>
              <a:ext uri="{FF2B5EF4-FFF2-40B4-BE49-F238E27FC236}">
                <a16:creationId xmlns:a16="http://schemas.microsoft.com/office/drawing/2014/main" id="{16B9ED9F-62B0-82A2-0270-DFDE39978550}"/>
              </a:ext>
            </a:extLst>
          </p:cNvPr>
          <p:cNvSpPr txBox="1">
            <a:spLocks/>
          </p:cNvSpPr>
          <p:nvPr/>
        </p:nvSpPr>
        <p:spPr>
          <a:xfrm flipH="1">
            <a:off x="7370088" y="4657325"/>
            <a:ext cx="2429155" cy="1082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2000" b="1" dirty="0">
                <a:solidFill>
                  <a:schemeClr val="bg1"/>
                </a:solidFill>
                <a:latin typeface="FoundryFormSans-Book" panose="02000500050000020004"/>
                <a:ea typeface="Times New Roman" panose="02020603050405020304" pitchFamily="18" charset="0"/>
              </a:rPr>
              <a:t>Periodicidade </a:t>
            </a:r>
          </a:p>
          <a:p>
            <a:pPr algn="l"/>
            <a:endParaRPr lang="pt-PT" sz="1100" dirty="0">
              <a:solidFill>
                <a:schemeClr val="bg1"/>
              </a:solidFill>
              <a:latin typeface="FoundryFormSans-Book" panose="02000500050000020004"/>
              <a:ea typeface="Times New Roman" panose="02020603050405020304" pitchFamily="18" charset="0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Anual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Semestral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Google Shape;175;p26">
            <a:extLst>
              <a:ext uri="{FF2B5EF4-FFF2-40B4-BE49-F238E27FC236}">
                <a16:creationId xmlns:a16="http://schemas.microsoft.com/office/drawing/2014/main" id="{042BDED9-A745-E135-2292-35CF7A86F7F2}"/>
              </a:ext>
            </a:extLst>
          </p:cNvPr>
          <p:cNvSpPr txBox="1">
            <a:spLocks/>
          </p:cNvSpPr>
          <p:nvPr/>
        </p:nvSpPr>
        <p:spPr>
          <a:xfrm flipH="1">
            <a:off x="3908366" y="4634341"/>
            <a:ext cx="2960374" cy="184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2000" b="1" dirty="0">
                <a:solidFill>
                  <a:schemeClr val="bg1"/>
                </a:solidFill>
                <a:latin typeface="FoundryFormSans-Book" panose="02000500050000020004"/>
                <a:ea typeface="Times New Roman" panose="02020603050405020304" pitchFamily="18" charset="0"/>
              </a:rPr>
              <a:t>Bónus</a:t>
            </a:r>
            <a:endParaRPr lang="pt-PT" sz="1600" b="1" dirty="0">
              <a:solidFill>
                <a:schemeClr val="bg1"/>
              </a:solidFill>
              <a:latin typeface="FoundryFormSans-Book" panose="02000500050000020004"/>
              <a:ea typeface="Times New Roman" panose="02020603050405020304" pitchFamily="18" charset="0"/>
            </a:endParaRPr>
          </a:p>
          <a:p>
            <a:pPr algn="l"/>
            <a:endParaRPr lang="en-US" sz="11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Resultado</a:t>
            </a: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 Individual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Pontual 0 – 2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salários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 Mala, </a:t>
            </a:r>
            <a:r>
              <a:rPr lang="pt-PT" sz="1800" dirty="0">
                <a:solidFill>
                  <a:schemeClr val="bg1"/>
                </a:solidFill>
                <a:latin typeface="FoundryFormSans-Book" panose="02000500050000020004"/>
              </a:rPr>
              <a:t>Relógio</a:t>
            </a: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Telefone</a:t>
            </a:r>
            <a:endParaRPr lang="en-US" sz="1800" dirty="0">
              <a:solidFill>
                <a:schemeClr val="bg1"/>
              </a:solidFill>
              <a:latin typeface="FoundryFormSans-Book" panose="02000500050000020004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/>
              </a:rPr>
              <a:t>Dias adicionais de Ferias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/>
              </a:rPr>
              <a:t>Formações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7" name="Triângulo isósceles 15">
            <a:extLst>
              <a:ext uri="{FF2B5EF4-FFF2-40B4-BE49-F238E27FC236}">
                <a16:creationId xmlns:a16="http://schemas.microsoft.com/office/drawing/2014/main" id="{C8598D1D-C192-4695-AC2A-827ACF999D5A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CaixaDeTexto 18">
            <a:extLst>
              <a:ext uri="{FF2B5EF4-FFF2-40B4-BE49-F238E27FC236}">
                <a16:creationId xmlns:a16="http://schemas.microsoft.com/office/drawing/2014/main" id="{F9FEA482-D651-404F-90BE-ECDDCE967F8E}"/>
              </a:ext>
            </a:extLst>
          </p:cNvPr>
          <p:cNvSpPr txBox="1"/>
          <p:nvPr/>
        </p:nvSpPr>
        <p:spPr>
          <a:xfrm>
            <a:off x="151231" y="65103"/>
            <a:ext cx="4116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BÓNUS INDIVIDUAL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D38322-4077-44F6-9EEB-F5A046D600FC}"/>
              </a:ext>
            </a:extLst>
          </p:cNvPr>
          <p:cNvSpPr/>
          <p:nvPr/>
        </p:nvSpPr>
        <p:spPr>
          <a:xfrm>
            <a:off x="332432" y="3096090"/>
            <a:ext cx="9311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Para tal prática seria necessário o estabelecimento de regras, critérios e processos avaliativos como a avaliação de desempenho, avaliação dos colegas </a:t>
            </a:r>
            <a:r>
              <a:rPr lang="pt-PT" sz="2000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directos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</a:t>
            </a:r>
            <a:r>
              <a:rPr lang="pt-PT" sz="2000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etc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possibilitando a avaliação e mensuração  de todos os  colaboradores qualitativamente e quantitativamente.</a:t>
            </a:r>
            <a:endParaRPr lang="en-US" sz="2800" dirty="0">
              <a:latin typeface="FoundryFormSans-Book" panose="02000500050000020004" pitchFamily="2" charset="0"/>
            </a:endParaRPr>
          </a:p>
        </p:txBody>
      </p:sp>
      <p:sp>
        <p:nvSpPr>
          <p:cNvPr id="33" name="Forma livre: Forma 4">
            <a:extLst>
              <a:ext uri="{FF2B5EF4-FFF2-40B4-BE49-F238E27FC236}">
                <a16:creationId xmlns:a16="http://schemas.microsoft.com/office/drawing/2014/main" id="{9928C1D9-196A-496F-811F-A9FDBD4D68D5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40000" r="-7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30386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33AB57-01C5-45AD-9517-C235F4D1D96C}"/>
              </a:ext>
            </a:extLst>
          </p:cNvPr>
          <p:cNvSpPr/>
          <p:nvPr/>
        </p:nvSpPr>
        <p:spPr>
          <a:xfrm>
            <a:off x="6496287" y="2695246"/>
            <a:ext cx="2464355" cy="2139374"/>
          </a:xfrm>
          <a:prstGeom prst="roundRect">
            <a:avLst/>
          </a:prstGeom>
          <a:solidFill>
            <a:srgbClr val="4B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0D23338-9AE0-40D4-8BA3-17162FE94D88}"/>
              </a:ext>
            </a:extLst>
          </p:cNvPr>
          <p:cNvSpPr/>
          <p:nvPr/>
        </p:nvSpPr>
        <p:spPr>
          <a:xfrm>
            <a:off x="3335666" y="2695246"/>
            <a:ext cx="2464355" cy="2139374"/>
          </a:xfrm>
          <a:prstGeom prst="roundRect">
            <a:avLst/>
          </a:prstGeom>
          <a:solidFill>
            <a:srgbClr val="32A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CF47019-3A3C-47A6-B669-332ACBFEBD2B}"/>
              </a:ext>
            </a:extLst>
          </p:cNvPr>
          <p:cNvSpPr/>
          <p:nvPr/>
        </p:nvSpPr>
        <p:spPr>
          <a:xfrm>
            <a:off x="337706" y="2695246"/>
            <a:ext cx="2464355" cy="2139374"/>
          </a:xfrm>
          <a:prstGeom prst="roundRect">
            <a:avLst/>
          </a:prstGeom>
          <a:solidFill>
            <a:srgbClr val="198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7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99204" y="716746"/>
            <a:ext cx="9080720" cy="1658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pt-PT" sz="16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Avaliação e  Métricas qualitativas e quantitativas.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1800" dirty="0">
              <a:solidFill>
                <a:srgbClr val="19883D"/>
              </a:solidFill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18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Ex1: </a:t>
            </a:r>
            <a:r>
              <a:rPr lang="pt-PT" sz="1800" b="1" dirty="0">
                <a:solidFill>
                  <a:srgbClr val="19883D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Colaborador AB                                                     </a:t>
            </a:r>
            <a:r>
              <a:rPr lang="pt-PT" sz="18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Ex2:</a:t>
            </a:r>
            <a:r>
              <a:rPr lang="pt-PT" sz="1800" b="1" dirty="0">
                <a:solidFill>
                  <a:srgbClr val="19883D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 Colaborador CD                                                 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Avaliação = </a:t>
            </a:r>
            <a:r>
              <a:rPr lang="pt-PT" sz="18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Excelente</a:t>
            </a: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                                                 Avaliação = </a:t>
            </a:r>
            <a:r>
              <a:rPr lang="pt-PT" sz="18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Suficiente</a:t>
            </a: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Objectivos alcançados = 87%                                     Objectivos alcançados = 35%                                                                            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18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Bónus a receber = Equivalente a 2 salários.             Bónus a receber = Equivalente a 0,5 salário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16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</p:txBody>
      </p:sp>
      <p:sp>
        <p:nvSpPr>
          <p:cNvPr id="6" name="Google Shape;175;p26">
            <a:extLst>
              <a:ext uri="{FF2B5EF4-FFF2-40B4-BE49-F238E27FC236}">
                <a16:creationId xmlns:a16="http://schemas.microsoft.com/office/drawing/2014/main" id="{04B2478B-7013-18E3-73F5-AE39F5A3A8B9}"/>
              </a:ext>
            </a:extLst>
          </p:cNvPr>
          <p:cNvSpPr txBox="1">
            <a:spLocks/>
          </p:cNvSpPr>
          <p:nvPr/>
        </p:nvSpPr>
        <p:spPr>
          <a:xfrm flipH="1">
            <a:off x="834029" y="2695245"/>
            <a:ext cx="1696008" cy="217667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Qualitativa</a:t>
            </a:r>
            <a:endParaRPr lang="en-US" sz="20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Insuficiente</a:t>
            </a:r>
            <a:r>
              <a:rPr lang="en-GB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 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Suficiente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Boa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Muito</a:t>
            </a: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 Boa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Excelente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pt-PT" dirty="0">
                <a:solidFill>
                  <a:schemeClr val="bg1"/>
                </a:solidFill>
              </a:rPr>
              <a:t>
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Google Shape;175;p26">
            <a:extLst>
              <a:ext uri="{FF2B5EF4-FFF2-40B4-BE49-F238E27FC236}">
                <a16:creationId xmlns:a16="http://schemas.microsoft.com/office/drawing/2014/main" id="{6BF725FA-8BD6-5C5A-1CC0-DDFE2D00778D}"/>
              </a:ext>
            </a:extLst>
          </p:cNvPr>
          <p:cNvSpPr txBox="1">
            <a:spLocks/>
          </p:cNvSpPr>
          <p:nvPr/>
        </p:nvSpPr>
        <p:spPr>
          <a:xfrm flipH="1">
            <a:off x="3719839" y="2695245"/>
            <a:ext cx="1696008" cy="20241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Quantitativa</a:t>
            </a:r>
            <a:endParaRPr lang="en-US" sz="20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O % - 20 %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21% - 40%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41% - 60%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61% - 80%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81% - 100%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Google Shape;175;p26">
            <a:extLst>
              <a:ext uri="{FF2B5EF4-FFF2-40B4-BE49-F238E27FC236}">
                <a16:creationId xmlns:a16="http://schemas.microsoft.com/office/drawing/2014/main" id="{5D380472-B084-6403-EFA5-9662A150E2CC}"/>
              </a:ext>
            </a:extLst>
          </p:cNvPr>
          <p:cNvSpPr txBox="1">
            <a:spLocks/>
          </p:cNvSpPr>
          <p:nvPr/>
        </p:nvSpPr>
        <p:spPr>
          <a:xfrm flipH="1">
            <a:off x="6880460" y="2695245"/>
            <a:ext cx="1696008" cy="192856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Bónus</a:t>
            </a:r>
            <a:r>
              <a:rPr lang="en-US" sz="20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 (valor)</a:t>
            </a:r>
            <a:endParaRPr lang="en-US" sz="20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0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0,5 Sal</a:t>
            </a:r>
            <a:r>
              <a:rPr lang="pt-PT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a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rio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1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Salario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1,5 </a:t>
            </a:r>
            <a:r>
              <a:rPr lang="en-US" sz="1800" dirty="0" err="1">
                <a:solidFill>
                  <a:schemeClr val="bg1"/>
                </a:solidFill>
                <a:latin typeface="FoundryFormSans-Book" panose="02000500050000020004" pitchFamily="2" charset="0"/>
              </a:rPr>
              <a:t>Salario</a:t>
            </a:r>
            <a:endParaRPr lang="en-US" sz="18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FoundryFormSans-Book" panose="02000500050000020004" pitchFamily="2" charset="0"/>
              </a:rPr>
              <a:t>2 Salarios</a:t>
            </a: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1300" dirty="0">
              <a:solidFill>
                <a:schemeClr val="bg1"/>
              </a:solidFill>
              <a:latin typeface="FoundryFormSans-Book" panose="0200050005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pt-PT" dirty="0">
                <a:solidFill>
                  <a:schemeClr val="bg1"/>
                </a:solidFill>
              </a:rPr>
              <a:t>
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30B68C14-4A7F-11E6-5A0F-8A756570E3D5}"/>
              </a:ext>
            </a:extLst>
          </p:cNvPr>
          <p:cNvSpPr/>
          <p:nvPr/>
        </p:nvSpPr>
        <p:spPr>
          <a:xfrm>
            <a:off x="6781180" y="6097918"/>
            <a:ext cx="343972" cy="18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0993D518-92AB-5B14-4657-BA6C84AE6941}"/>
              </a:ext>
            </a:extLst>
          </p:cNvPr>
          <p:cNvSpPr/>
          <p:nvPr/>
        </p:nvSpPr>
        <p:spPr>
          <a:xfrm>
            <a:off x="2667986" y="6059342"/>
            <a:ext cx="343972" cy="18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24" name="Forma livre: Forma 4">
            <a:extLst>
              <a:ext uri="{FF2B5EF4-FFF2-40B4-BE49-F238E27FC236}">
                <a16:creationId xmlns:a16="http://schemas.microsoft.com/office/drawing/2014/main" id="{D8EEAEF7-8489-4EC0-8246-EC5B3AB5F124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40000" r="-7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25" name="Triângulo isósceles 15">
            <a:extLst>
              <a:ext uri="{FF2B5EF4-FFF2-40B4-BE49-F238E27FC236}">
                <a16:creationId xmlns:a16="http://schemas.microsoft.com/office/drawing/2014/main" id="{3EC33136-2ECD-49C3-B7BC-39C003B31668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CaixaDeTexto 18">
            <a:extLst>
              <a:ext uri="{FF2B5EF4-FFF2-40B4-BE49-F238E27FC236}">
                <a16:creationId xmlns:a16="http://schemas.microsoft.com/office/drawing/2014/main" id="{C6E3EF9B-B140-40F2-B9EA-0D0BEBC3A5E2}"/>
              </a:ext>
            </a:extLst>
          </p:cNvPr>
          <p:cNvSpPr txBox="1"/>
          <p:nvPr/>
        </p:nvSpPr>
        <p:spPr>
          <a:xfrm>
            <a:off x="151231" y="65103"/>
            <a:ext cx="4116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BÓNUS INDIVIDUAL</a:t>
            </a:r>
          </a:p>
        </p:txBody>
      </p:sp>
      <p:grpSp>
        <p:nvGrpSpPr>
          <p:cNvPr id="3" name="Gráfico 18" descr="Beisebol com preenchimento sólido">
            <a:extLst>
              <a:ext uri="{FF2B5EF4-FFF2-40B4-BE49-F238E27FC236}">
                <a16:creationId xmlns:a16="http://schemas.microsoft.com/office/drawing/2014/main" id="{C47BE2EF-6F8B-26AC-7006-889BA44C19B9}"/>
              </a:ext>
            </a:extLst>
          </p:cNvPr>
          <p:cNvGrpSpPr/>
          <p:nvPr/>
        </p:nvGrpSpPr>
        <p:grpSpPr>
          <a:xfrm>
            <a:off x="659535" y="5556931"/>
            <a:ext cx="1296428" cy="1235966"/>
            <a:chOff x="716544" y="5577271"/>
            <a:chExt cx="848097" cy="848097"/>
          </a:xfrm>
          <a:solidFill>
            <a:srgbClr val="19883D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6A1FE65-C1EC-4966-BC23-D9E73A8243E7}"/>
                </a:ext>
              </a:extLst>
            </p:cNvPr>
            <p:cNvSpPr/>
            <p:nvPr/>
          </p:nvSpPr>
          <p:spPr>
            <a:xfrm>
              <a:off x="1137984" y="5694809"/>
              <a:ext cx="132515" cy="132515"/>
            </a:xfrm>
            <a:custGeom>
              <a:avLst/>
              <a:gdLst>
                <a:gd name="connsiteX0" fmla="*/ 129823 w 132515"/>
                <a:gd name="connsiteY0" fmla="*/ 67983 h 132515"/>
                <a:gd name="connsiteX1" fmla="*/ 67983 w 132515"/>
                <a:gd name="connsiteY1" fmla="*/ 129823 h 132515"/>
                <a:gd name="connsiteX2" fmla="*/ 6143 w 132515"/>
                <a:gd name="connsiteY2" fmla="*/ 67983 h 132515"/>
                <a:gd name="connsiteX3" fmla="*/ 67983 w 132515"/>
                <a:gd name="connsiteY3" fmla="*/ 6143 h 132515"/>
                <a:gd name="connsiteX4" fmla="*/ 129823 w 132515"/>
                <a:gd name="connsiteY4" fmla="*/ 67983 h 1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5" h="132515">
                  <a:moveTo>
                    <a:pt x="129823" y="67983"/>
                  </a:moveTo>
                  <a:cubicBezTo>
                    <a:pt x="129823" y="102137"/>
                    <a:pt x="102137" y="129823"/>
                    <a:pt x="67983" y="129823"/>
                  </a:cubicBezTo>
                  <a:cubicBezTo>
                    <a:pt x="33830" y="129823"/>
                    <a:pt x="6143" y="102137"/>
                    <a:pt x="6143" y="67983"/>
                  </a:cubicBezTo>
                  <a:cubicBezTo>
                    <a:pt x="6143" y="33830"/>
                    <a:pt x="33830" y="6143"/>
                    <a:pt x="67983" y="6143"/>
                  </a:cubicBezTo>
                  <a:cubicBezTo>
                    <a:pt x="102137" y="6143"/>
                    <a:pt x="129823" y="33830"/>
                    <a:pt x="129823" y="67983"/>
                  </a:cubicBezTo>
                  <a:close/>
                </a:path>
              </a:pathLst>
            </a:custGeom>
            <a:grpFill/>
            <a:ln w="8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>
                <a:solidFill>
                  <a:srgbClr val="19883D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C1FF6F-5BA5-48C0-A366-312F2CF3CB01}"/>
                </a:ext>
              </a:extLst>
            </p:cNvPr>
            <p:cNvSpPr/>
            <p:nvPr/>
          </p:nvSpPr>
          <p:spPr>
            <a:xfrm>
              <a:off x="926843" y="5791987"/>
              <a:ext cx="441717" cy="600735"/>
            </a:xfrm>
            <a:custGeom>
              <a:avLst/>
              <a:gdLst>
                <a:gd name="connsiteX0" fmla="*/ 436375 w 441717"/>
                <a:gd name="connsiteY0" fmla="*/ 551222 h 600735"/>
                <a:gd name="connsiteX1" fmla="*/ 349799 w 441717"/>
                <a:gd name="connsiteY1" fmla="*/ 297676 h 600735"/>
                <a:gd name="connsiteX2" fmla="*/ 349799 w 441717"/>
                <a:gd name="connsiteY2" fmla="*/ 76817 h 600735"/>
                <a:gd name="connsiteX3" fmla="*/ 323296 w 441717"/>
                <a:gd name="connsiteY3" fmla="*/ 50314 h 600735"/>
                <a:gd name="connsiteX4" fmla="*/ 217283 w 441717"/>
                <a:gd name="connsiteY4" fmla="*/ 50314 h 600735"/>
                <a:gd name="connsiteX5" fmla="*/ 204032 w 441717"/>
                <a:gd name="connsiteY5" fmla="*/ 53848 h 600735"/>
                <a:gd name="connsiteX6" fmla="*/ 133357 w 441717"/>
                <a:gd name="connsiteY6" fmla="*/ 96253 h 600735"/>
                <a:gd name="connsiteX7" fmla="*/ 51198 w 441717"/>
                <a:gd name="connsiteY7" fmla="*/ 14094 h 600735"/>
                <a:gd name="connsiteX8" fmla="*/ 14094 w 441717"/>
                <a:gd name="connsiteY8" fmla="*/ 14094 h 600735"/>
                <a:gd name="connsiteX9" fmla="*/ 14094 w 441717"/>
                <a:gd name="connsiteY9" fmla="*/ 51198 h 600735"/>
                <a:gd name="connsiteX10" fmla="*/ 111271 w 441717"/>
                <a:gd name="connsiteY10" fmla="*/ 148376 h 600735"/>
                <a:gd name="connsiteX11" fmla="*/ 129823 w 441717"/>
                <a:gd name="connsiteY11" fmla="*/ 156326 h 600735"/>
                <a:gd name="connsiteX12" fmla="*/ 143075 w 441717"/>
                <a:gd name="connsiteY12" fmla="*/ 152793 h 600735"/>
                <a:gd name="connsiteX13" fmla="*/ 209333 w 441717"/>
                <a:gd name="connsiteY13" fmla="*/ 113038 h 600735"/>
                <a:gd name="connsiteX14" fmla="*/ 209333 w 441717"/>
                <a:gd name="connsiteY14" fmla="*/ 298559 h 600735"/>
                <a:gd name="connsiteX15" fmla="*/ 122756 w 441717"/>
                <a:gd name="connsiteY15" fmla="*/ 552105 h 600735"/>
                <a:gd name="connsiteX16" fmla="*/ 144842 w 441717"/>
                <a:gd name="connsiteY16" fmla="*/ 597160 h 600735"/>
                <a:gd name="connsiteX17" fmla="*/ 156326 w 441717"/>
                <a:gd name="connsiteY17" fmla="*/ 598927 h 600735"/>
                <a:gd name="connsiteX18" fmla="*/ 189897 w 441717"/>
                <a:gd name="connsiteY18" fmla="*/ 575074 h 600735"/>
                <a:gd name="connsiteX19" fmla="*/ 280007 w 441717"/>
                <a:gd name="connsiteY19" fmla="*/ 310928 h 600735"/>
                <a:gd name="connsiteX20" fmla="*/ 370118 w 441717"/>
                <a:gd name="connsiteY20" fmla="*/ 575074 h 600735"/>
                <a:gd name="connsiteX21" fmla="*/ 403688 w 441717"/>
                <a:gd name="connsiteY21" fmla="*/ 598927 h 600735"/>
                <a:gd name="connsiteX22" fmla="*/ 415173 w 441717"/>
                <a:gd name="connsiteY22" fmla="*/ 597160 h 600735"/>
                <a:gd name="connsiteX23" fmla="*/ 436375 w 441717"/>
                <a:gd name="connsiteY23" fmla="*/ 551222 h 60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1717" h="600735">
                  <a:moveTo>
                    <a:pt x="436375" y="551222"/>
                  </a:moveTo>
                  <a:lnTo>
                    <a:pt x="349799" y="297676"/>
                  </a:lnTo>
                  <a:lnTo>
                    <a:pt x="349799" y="76817"/>
                  </a:lnTo>
                  <a:cubicBezTo>
                    <a:pt x="349799" y="61799"/>
                    <a:pt x="338314" y="50314"/>
                    <a:pt x="323296" y="50314"/>
                  </a:cubicBezTo>
                  <a:lnTo>
                    <a:pt x="217283" y="50314"/>
                  </a:lnTo>
                  <a:cubicBezTo>
                    <a:pt x="212866" y="50314"/>
                    <a:pt x="207566" y="51198"/>
                    <a:pt x="204032" y="53848"/>
                  </a:cubicBezTo>
                  <a:lnTo>
                    <a:pt x="133357" y="96253"/>
                  </a:lnTo>
                  <a:lnTo>
                    <a:pt x="51198" y="14094"/>
                  </a:lnTo>
                  <a:cubicBezTo>
                    <a:pt x="40597" y="3492"/>
                    <a:pt x="23811" y="3492"/>
                    <a:pt x="14094" y="14094"/>
                  </a:cubicBezTo>
                  <a:cubicBezTo>
                    <a:pt x="3492" y="24695"/>
                    <a:pt x="3492" y="41480"/>
                    <a:pt x="14094" y="51198"/>
                  </a:cubicBezTo>
                  <a:lnTo>
                    <a:pt x="111271" y="148376"/>
                  </a:lnTo>
                  <a:cubicBezTo>
                    <a:pt x="116572" y="153676"/>
                    <a:pt x="122756" y="156326"/>
                    <a:pt x="129823" y="156326"/>
                  </a:cubicBezTo>
                  <a:cubicBezTo>
                    <a:pt x="134241" y="156326"/>
                    <a:pt x="139541" y="155443"/>
                    <a:pt x="143075" y="152793"/>
                  </a:cubicBezTo>
                  <a:lnTo>
                    <a:pt x="209333" y="113038"/>
                  </a:lnTo>
                  <a:lnTo>
                    <a:pt x="209333" y="298559"/>
                  </a:lnTo>
                  <a:lnTo>
                    <a:pt x="122756" y="552105"/>
                  </a:lnTo>
                  <a:cubicBezTo>
                    <a:pt x="116572" y="570657"/>
                    <a:pt x="126290" y="590976"/>
                    <a:pt x="144842" y="597160"/>
                  </a:cubicBezTo>
                  <a:cubicBezTo>
                    <a:pt x="148376" y="598044"/>
                    <a:pt x="152793" y="598927"/>
                    <a:pt x="156326" y="598927"/>
                  </a:cubicBezTo>
                  <a:cubicBezTo>
                    <a:pt x="171345" y="598927"/>
                    <a:pt x="184596" y="590093"/>
                    <a:pt x="189897" y="575074"/>
                  </a:cubicBezTo>
                  <a:lnTo>
                    <a:pt x="280007" y="310928"/>
                  </a:lnTo>
                  <a:lnTo>
                    <a:pt x="370118" y="575074"/>
                  </a:lnTo>
                  <a:cubicBezTo>
                    <a:pt x="375418" y="590093"/>
                    <a:pt x="388670" y="598927"/>
                    <a:pt x="403688" y="598927"/>
                  </a:cubicBezTo>
                  <a:cubicBezTo>
                    <a:pt x="407222" y="598927"/>
                    <a:pt x="411639" y="598044"/>
                    <a:pt x="415173" y="597160"/>
                  </a:cubicBezTo>
                  <a:cubicBezTo>
                    <a:pt x="432841" y="590093"/>
                    <a:pt x="442559" y="569774"/>
                    <a:pt x="436375" y="551222"/>
                  </a:cubicBezTo>
                  <a:close/>
                </a:path>
              </a:pathLst>
            </a:custGeom>
            <a:grpFill/>
            <a:ln w="8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>
                <a:solidFill>
                  <a:srgbClr val="19883D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502A3F-9584-48DB-AC97-358E287E65CC}"/>
                </a:ext>
              </a:extLst>
            </p:cNvPr>
            <p:cNvSpPr/>
            <p:nvPr/>
          </p:nvSpPr>
          <p:spPr>
            <a:xfrm>
              <a:off x="910058" y="5852061"/>
              <a:ext cx="44172" cy="44172"/>
            </a:xfrm>
            <a:custGeom>
              <a:avLst/>
              <a:gdLst>
                <a:gd name="connsiteX0" fmla="*/ 32646 w 44171"/>
                <a:gd name="connsiteY0" fmla="*/ 41480 h 44171"/>
                <a:gd name="connsiteX1" fmla="*/ 26462 w 44171"/>
                <a:gd name="connsiteY1" fmla="*/ 38830 h 44171"/>
                <a:gd name="connsiteX2" fmla="*/ 8793 w 44171"/>
                <a:gd name="connsiteY2" fmla="*/ 21161 h 44171"/>
                <a:gd name="connsiteX3" fmla="*/ 8793 w 44171"/>
                <a:gd name="connsiteY3" fmla="*/ 8793 h 44171"/>
                <a:gd name="connsiteX4" fmla="*/ 21161 w 44171"/>
                <a:gd name="connsiteY4" fmla="*/ 8793 h 44171"/>
                <a:gd name="connsiteX5" fmla="*/ 38830 w 44171"/>
                <a:gd name="connsiteY5" fmla="*/ 26462 h 44171"/>
                <a:gd name="connsiteX6" fmla="*/ 38830 w 44171"/>
                <a:gd name="connsiteY6" fmla="*/ 38830 h 44171"/>
                <a:gd name="connsiteX7" fmla="*/ 32646 w 44171"/>
                <a:gd name="connsiteY7" fmla="*/ 41480 h 4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71" h="44171">
                  <a:moveTo>
                    <a:pt x="32646" y="41480"/>
                  </a:moveTo>
                  <a:cubicBezTo>
                    <a:pt x="29995" y="41480"/>
                    <a:pt x="28228" y="40597"/>
                    <a:pt x="26462" y="38830"/>
                  </a:cubicBezTo>
                  <a:lnTo>
                    <a:pt x="8793" y="21161"/>
                  </a:lnTo>
                  <a:cubicBezTo>
                    <a:pt x="5259" y="17627"/>
                    <a:pt x="5259" y="12327"/>
                    <a:pt x="8793" y="8793"/>
                  </a:cubicBezTo>
                  <a:cubicBezTo>
                    <a:pt x="12327" y="5259"/>
                    <a:pt x="17627" y="5259"/>
                    <a:pt x="21161" y="8793"/>
                  </a:cubicBezTo>
                  <a:lnTo>
                    <a:pt x="38830" y="26462"/>
                  </a:lnTo>
                  <a:cubicBezTo>
                    <a:pt x="42363" y="29995"/>
                    <a:pt x="42363" y="35296"/>
                    <a:pt x="38830" y="38830"/>
                  </a:cubicBezTo>
                  <a:cubicBezTo>
                    <a:pt x="37063" y="40597"/>
                    <a:pt x="35296" y="41480"/>
                    <a:pt x="32646" y="41480"/>
                  </a:cubicBezTo>
                  <a:close/>
                </a:path>
              </a:pathLst>
            </a:custGeom>
            <a:grpFill/>
            <a:ln w="8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>
                <a:solidFill>
                  <a:srgbClr val="19883D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37EC05-5E28-4D02-90A3-B27F594588B2}"/>
                </a:ext>
              </a:extLst>
            </p:cNvPr>
            <p:cNvSpPr/>
            <p:nvPr/>
          </p:nvSpPr>
          <p:spPr>
            <a:xfrm>
              <a:off x="988683" y="5606466"/>
              <a:ext cx="212024" cy="212024"/>
            </a:xfrm>
            <a:custGeom>
              <a:avLst/>
              <a:gdLst>
                <a:gd name="connsiteX0" fmla="*/ 208449 w 212024"/>
                <a:gd name="connsiteY0" fmla="*/ 32646 h 212024"/>
                <a:gd name="connsiteX1" fmla="*/ 181946 w 212024"/>
                <a:gd name="connsiteY1" fmla="*/ 6143 h 212024"/>
                <a:gd name="connsiteX2" fmla="*/ 163394 w 212024"/>
                <a:gd name="connsiteY2" fmla="*/ 14094 h 212024"/>
                <a:gd name="connsiteX3" fmla="*/ 92719 w 212024"/>
                <a:gd name="connsiteY3" fmla="*/ 84768 h 212024"/>
                <a:gd name="connsiteX4" fmla="*/ 6143 w 212024"/>
                <a:gd name="connsiteY4" fmla="*/ 191664 h 212024"/>
                <a:gd name="connsiteX5" fmla="*/ 22928 w 212024"/>
                <a:gd name="connsiteY5" fmla="*/ 208449 h 212024"/>
                <a:gd name="connsiteX6" fmla="*/ 130707 w 212024"/>
                <a:gd name="connsiteY6" fmla="*/ 121873 h 212024"/>
                <a:gd name="connsiteX7" fmla="*/ 201382 w 212024"/>
                <a:gd name="connsiteY7" fmla="*/ 51198 h 212024"/>
                <a:gd name="connsiteX8" fmla="*/ 208449 w 212024"/>
                <a:gd name="connsiteY8" fmla="*/ 32646 h 21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24" h="212024">
                  <a:moveTo>
                    <a:pt x="208449" y="32646"/>
                  </a:moveTo>
                  <a:cubicBezTo>
                    <a:pt x="208449" y="17627"/>
                    <a:pt x="196964" y="6143"/>
                    <a:pt x="181946" y="6143"/>
                  </a:cubicBezTo>
                  <a:cubicBezTo>
                    <a:pt x="174879" y="6143"/>
                    <a:pt x="167811" y="8793"/>
                    <a:pt x="163394" y="14094"/>
                  </a:cubicBezTo>
                  <a:lnTo>
                    <a:pt x="92719" y="84768"/>
                  </a:lnTo>
                  <a:cubicBezTo>
                    <a:pt x="48547" y="128940"/>
                    <a:pt x="38830" y="158977"/>
                    <a:pt x="6143" y="191664"/>
                  </a:cubicBezTo>
                  <a:lnTo>
                    <a:pt x="22928" y="208449"/>
                  </a:lnTo>
                  <a:cubicBezTo>
                    <a:pt x="58265" y="173112"/>
                    <a:pt x="79468" y="173112"/>
                    <a:pt x="130707" y="121873"/>
                  </a:cubicBezTo>
                  <a:lnTo>
                    <a:pt x="201382" y="51198"/>
                  </a:lnTo>
                  <a:cubicBezTo>
                    <a:pt x="204915" y="46781"/>
                    <a:pt x="208449" y="39713"/>
                    <a:pt x="208449" y="32646"/>
                  </a:cubicBezTo>
                  <a:close/>
                </a:path>
              </a:pathLst>
            </a:custGeom>
            <a:grpFill/>
            <a:ln w="8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>
                <a:solidFill>
                  <a:srgbClr val="19883D"/>
                </a:solidFill>
              </a:endParaRPr>
            </a:p>
          </p:txBody>
        </p:sp>
      </p:grpSp>
      <p:grpSp>
        <p:nvGrpSpPr>
          <p:cNvPr id="31" name="Gráfico 20" descr="Sala de Reuniões de um Conselho de Administração com preenchimento sólido">
            <a:extLst>
              <a:ext uri="{FF2B5EF4-FFF2-40B4-BE49-F238E27FC236}">
                <a16:creationId xmlns:a16="http://schemas.microsoft.com/office/drawing/2014/main" id="{5069F24E-A380-E040-65FA-83C191C18886}"/>
              </a:ext>
            </a:extLst>
          </p:cNvPr>
          <p:cNvGrpSpPr/>
          <p:nvPr/>
        </p:nvGrpSpPr>
        <p:grpSpPr>
          <a:xfrm>
            <a:off x="4085741" y="5281248"/>
            <a:ext cx="1811816" cy="1834226"/>
            <a:chOff x="3540418" y="5457154"/>
            <a:chExt cx="1116499" cy="914400"/>
          </a:xfrm>
          <a:solidFill>
            <a:srgbClr val="19883D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5545DA-4210-49C7-B62C-48C778D9FB71}"/>
                </a:ext>
              </a:extLst>
            </p:cNvPr>
            <p:cNvSpPr/>
            <p:nvPr/>
          </p:nvSpPr>
          <p:spPr>
            <a:xfrm>
              <a:off x="3715870" y="5659807"/>
              <a:ext cx="127932" cy="104775"/>
            </a:xfrm>
            <a:custGeom>
              <a:avLst/>
              <a:gdLst>
                <a:gd name="connsiteX0" fmla="*/ 68782 w 127932"/>
                <a:gd name="connsiteY0" fmla="*/ 103956 h 104775"/>
                <a:gd name="connsiteX1" fmla="*/ 126933 w 127932"/>
                <a:gd name="connsiteY1" fmla="*/ 56331 h 104775"/>
                <a:gd name="connsiteX2" fmla="*/ 68782 w 127932"/>
                <a:gd name="connsiteY2" fmla="*/ 8706 h 104775"/>
                <a:gd name="connsiteX3" fmla="*/ 10631 w 127932"/>
                <a:gd name="connsiteY3" fmla="*/ 56331 h 104775"/>
                <a:gd name="connsiteX4" fmla="*/ 68782 w 127932"/>
                <a:gd name="connsiteY4" fmla="*/ 103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32" h="104775">
                  <a:moveTo>
                    <a:pt x="68782" y="103956"/>
                  </a:moveTo>
                  <a:cubicBezTo>
                    <a:pt x="100897" y="103956"/>
                    <a:pt x="126933" y="82634"/>
                    <a:pt x="126933" y="56331"/>
                  </a:cubicBezTo>
                  <a:cubicBezTo>
                    <a:pt x="126933" y="30029"/>
                    <a:pt x="100897" y="8706"/>
                    <a:pt x="68782" y="8706"/>
                  </a:cubicBezTo>
                  <a:cubicBezTo>
                    <a:pt x="36666" y="8706"/>
                    <a:pt x="10631" y="30029"/>
                    <a:pt x="10631" y="56331"/>
                  </a:cubicBezTo>
                  <a:cubicBezTo>
                    <a:pt x="10631" y="82634"/>
                    <a:pt x="36666" y="103956"/>
                    <a:pt x="68782" y="103956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08D1548-085A-49C4-8964-4CD6E074FA38}"/>
                </a:ext>
              </a:extLst>
            </p:cNvPr>
            <p:cNvSpPr/>
            <p:nvPr/>
          </p:nvSpPr>
          <p:spPr>
            <a:xfrm>
              <a:off x="3716675" y="5767354"/>
              <a:ext cx="279125" cy="390525"/>
            </a:xfrm>
            <a:custGeom>
              <a:avLst/>
              <a:gdLst>
                <a:gd name="connsiteX0" fmla="*/ 143806 w 279124"/>
                <a:gd name="connsiteY0" fmla="*/ 104329 h 390525"/>
                <a:gd name="connsiteX1" fmla="*/ 161018 w 279124"/>
                <a:gd name="connsiteY1" fmla="*/ 108901 h 390525"/>
                <a:gd name="connsiteX2" fmla="*/ 242430 w 279124"/>
                <a:gd name="connsiteY2" fmla="*/ 108901 h 390525"/>
                <a:gd name="connsiteX3" fmla="*/ 271505 w 279124"/>
                <a:gd name="connsiteY3" fmla="*/ 85088 h 390525"/>
                <a:gd name="connsiteX4" fmla="*/ 242430 w 279124"/>
                <a:gd name="connsiteY4" fmla="*/ 61275 h 390525"/>
                <a:gd name="connsiteX5" fmla="*/ 170555 w 279124"/>
                <a:gd name="connsiteY5" fmla="*/ 61275 h 390525"/>
                <a:gd name="connsiteX6" fmla="*/ 115195 w 279124"/>
                <a:gd name="connsiteY6" fmla="*/ 28033 h 390525"/>
                <a:gd name="connsiteX7" fmla="*/ 62627 w 279124"/>
                <a:gd name="connsiteY7" fmla="*/ 8983 h 390525"/>
                <a:gd name="connsiteX8" fmla="*/ 10640 w 279124"/>
                <a:gd name="connsiteY8" fmla="*/ 58037 h 390525"/>
                <a:gd name="connsiteX9" fmla="*/ 10640 w 279124"/>
                <a:gd name="connsiteY9" fmla="*/ 194626 h 390525"/>
                <a:gd name="connsiteX10" fmla="*/ 68791 w 279124"/>
                <a:gd name="connsiteY10" fmla="*/ 242251 h 390525"/>
                <a:gd name="connsiteX11" fmla="*/ 126128 w 279124"/>
                <a:gd name="connsiteY11" fmla="*/ 242251 h 390525"/>
                <a:gd name="connsiteX12" fmla="*/ 126128 w 279124"/>
                <a:gd name="connsiteY12" fmla="*/ 242251 h 390525"/>
                <a:gd name="connsiteX13" fmla="*/ 195909 w 279124"/>
                <a:gd name="connsiteY13" fmla="*/ 242251 h 390525"/>
                <a:gd name="connsiteX14" fmla="*/ 195909 w 279124"/>
                <a:gd name="connsiteY14" fmla="*/ 363409 h 390525"/>
                <a:gd name="connsiteX15" fmla="*/ 224984 w 279124"/>
                <a:gd name="connsiteY15" fmla="*/ 387221 h 390525"/>
                <a:gd name="connsiteX16" fmla="*/ 254060 w 279124"/>
                <a:gd name="connsiteY16" fmla="*/ 363409 h 390525"/>
                <a:gd name="connsiteX17" fmla="*/ 254060 w 279124"/>
                <a:gd name="connsiteY17" fmla="*/ 218152 h 390525"/>
                <a:gd name="connsiteX18" fmla="*/ 224984 w 279124"/>
                <a:gd name="connsiteY18" fmla="*/ 194340 h 390525"/>
                <a:gd name="connsiteX19" fmla="*/ 126128 w 279124"/>
                <a:gd name="connsiteY19" fmla="*/ 194340 h 390525"/>
                <a:gd name="connsiteX20" fmla="*/ 126128 w 279124"/>
                <a:gd name="connsiteY20" fmla="*/ 935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124" h="390525">
                  <a:moveTo>
                    <a:pt x="143806" y="104329"/>
                  </a:moveTo>
                  <a:cubicBezTo>
                    <a:pt x="148818" y="107290"/>
                    <a:pt x="154838" y="108889"/>
                    <a:pt x="161018" y="108901"/>
                  </a:cubicBezTo>
                  <a:lnTo>
                    <a:pt x="242430" y="108901"/>
                  </a:lnTo>
                  <a:cubicBezTo>
                    <a:pt x="258488" y="108901"/>
                    <a:pt x="271505" y="98239"/>
                    <a:pt x="271505" y="85088"/>
                  </a:cubicBezTo>
                  <a:cubicBezTo>
                    <a:pt x="271505" y="71937"/>
                    <a:pt x="258488" y="61275"/>
                    <a:pt x="242430" y="61275"/>
                  </a:cubicBezTo>
                  <a:lnTo>
                    <a:pt x="170555" y="61275"/>
                  </a:lnTo>
                  <a:lnTo>
                    <a:pt x="115195" y="28033"/>
                  </a:lnTo>
                  <a:cubicBezTo>
                    <a:pt x="103106" y="14429"/>
                    <a:pt x="83052" y="7161"/>
                    <a:pt x="62627" y="8983"/>
                  </a:cubicBezTo>
                  <a:cubicBezTo>
                    <a:pt x="32535" y="12047"/>
                    <a:pt x="10111" y="33206"/>
                    <a:pt x="10640" y="58037"/>
                  </a:cubicBezTo>
                  <a:lnTo>
                    <a:pt x="10640" y="194626"/>
                  </a:lnTo>
                  <a:cubicBezTo>
                    <a:pt x="10640" y="220928"/>
                    <a:pt x="36675" y="242251"/>
                    <a:pt x="68791" y="242251"/>
                  </a:cubicBezTo>
                  <a:lnTo>
                    <a:pt x="126128" y="242251"/>
                  </a:lnTo>
                  <a:lnTo>
                    <a:pt x="126128" y="242251"/>
                  </a:lnTo>
                  <a:lnTo>
                    <a:pt x="195909" y="242251"/>
                  </a:lnTo>
                  <a:lnTo>
                    <a:pt x="195909" y="363409"/>
                  </a:lnTo>
                  <a:cubicBezTo>
                    <a:pt x="195909" y="376560"/>
                    <a:pt x="208927" y="387221"/>
                    <a:pt x="224984" y="387221"/>
                  </a:cubicBezTo>
                  <a:cubicBezTo>
                    <a:pt x="241042" y="387221"/>
                    <a:pt x="254060" y="376560"/>
                    <a:pt x="254060" y="363409"/>
                  </a:cubicBezTo>
                  <a:lnTo>
                    <a:pt x="254060" y="218152"/>
                  </a:lnTo>
                  <a:cubicBezTo>
                    <a:pt x="254060" y="205001"/>
                    <a:pt x="241042" y="194340"/>
                    <a:pt x="224984" y="194340"/>
                  </a:cubicBezTo>
                  <a:lnTo>
                    <a:pt x="126128" y="194340"/>
                  </a:lnTo>
                  <a:lnTo>
                    <a:pt x="126128" y="93565"/>
                  </a:ln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AE00BB-3AB1-4800-B9EE-863E3D484DDC}"/>
                </a:ext>
              </a:extLst>
            </p:cNvPr>
            <p:cNvSpPr/>
            <p:nvPr/>
          </p:nvSpPr>
          <p:spPr>
            <a:xfrm>
              <a:off x="4343901" y="5659807"/>
              <a:ext cx="127932" cy="104775"/>
            </a:xfrm>
            <a:custGeom>
              <a:avLst/>
              <a:gdLst>
                <a:gd name="connsiteX0" fmla="*/ 68782 w 127932"/>
                <a:gd name="connsiteY0" fmla="*/ 103956 h 104775"/>
                <a:gd name="connsiteX1" fmla="*/ 126933 w 127932"/>
                <a:gd name="connsiteY1" fmla="*/ 56331 h 104775"/>
                <a:gd name="connsiteX2" fmla="*/ 68782 w 127932"/>
                <a:gd name="connsiteY2" fmla="*/ 8706 h 104775"/>
                <a:gd name="connsiteX3" fmla="*/ 10631 w 127932"/>
                <a:gd name="connsiteY3" fmla="*/ 56331 h 104775"/>
                <a:gd name="connsiteX4" fmla="*/ 68782 w 127932"/>
                <a:gd name="connsiteY4" fmla="*/ 103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32" h="104775">
                  <a:moveTo>
                    <a:pt x="68782" y="103956"/>
                  </a:moveTo>
                  <a:cubicBezTo>
                    <a:pt x="100897" y="103956"/>
                    <a:pt x="126933" y="82634"/>
                    <a:pt x="126933" y="56331"/>
                  </a:cubicBezTo>
                  <a:cubicBezTo>
                    <a:pt x="126933" y="30029"/>
                    <a:pt x="100897" y="8706"/>
                    <a:pt x="68782" y="8706"/>
                  </a:cubicBezTo>
                  <a:cubicBezTo>
                    <a:pt x="36666" y="8706"/>
                    <a:pt x="10631" y="30029"/>
                    <a:pt x="10631" y="56331"/>
                  </a:cubicBezTo>
                  <a:cubicBezTo>
                    <a:pt x="10631" y="82634"/>
                    <a:pt x="36666" y="103956"/>
                    <a:pt x="68782" y="103956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A3CD6D-4D02-4DCF-959E-B62E9295A3BB}"/>
                </a:ext>
              </a:extLst>
            </p:cNvPr>
            <p:cNvSpPr/>
            <p:nvPr/>
          </p:nvSpPr>
          <p:spPr>
            <a:xfrm>
              <a:off x="4198524" y="5766877"/>
              <a:ext cx="279125" cy="390525"/>
            </a:xfrm>
            <a:custGeom>
              <a:avLst/>
              <a:gdLst>
                <a:gd name="connsiteX0" fmla="*/ 219509 w 279124"/>
                <a:gd name="connsiteY0" fmla="*/ 8983 h 390525"/>
                <a:gd name="connsiteX1" fmla="*/ 166941 w 279124"/>
                <a:gd name="connsiteY1" fmla="*/ 28033 h 390525"/>
                <a:gd name="connsiteX2" fmla="*/ 111581 w 279124"/>
                <a:gd name="connsiteY2" fmla="*/ 61752 h 390525"/>
                <a:gd name="connsiteX3" fmla="*/ 39706 w 279124"/>
                <a:gd name="connsiteY3" fmla="*/ 61752 h 390525"/>
                <a:gd name="connsiteX4" fmla="*/ 10631 w 279124"/>
                <a:gd name="connsiteY4" fmla="*/ 85564 h 390525"/>
                <a:gd name="connsiteX5" fmla="*/ 39706 w 279124"/>
                <a:gd name="connsiteY5" fmla="*/ 109377 h 390525"/>
                <a:gd name="connsiteX6" fmla="*/ 121118 w 279124"/>
                <a:gd name="connsiteY6" fmla="*/ 109377 h 390525"/>
                <a:gd name="connsiteX7" fmla="*/ 138330 w 279124"/>
                <a:gd name="connsiteY7" fmla="*/ 104805 h 390525"/>
                <a:gd name="connsiteX8" fmla="*/ 156008 w 279124"/>
                <a:gd name="connsiteY8" fmla="*/ 94041 h 390525"/>
                <a:gd name="connsiteX9" fmla="*/ 156008 w 279124"/>
                <a:gd name="connsiteY9" fmla="*/ 195102 h 390525"/>
                <a:gd name="connsiteX10" fmla="*/ 57500 w 279124"/>
                <a:gd name="connsiteY10" fmla="*/ 195102 h 390525"/>
                <a:gd name="connsiteX11" fmla="*/ 28425 w 279124"/>
                <a:gd name="connsiteY11" fmla="*/ 218914 h 390525"/>
                <a:gd name="connsiteX12" fmla="*/ 28425 w 279124"/>
                <a:gd name="connsiteY12" fmla="*/ 363885 h 390525"/>
                <a:gd name="connsiteX13" fmla="*/ 57500 w 279124"/>
                <a:gd name="connsiteY13" fmla="*/ 387697 h 390525"/>
                <a:gd name="connsiteX14" fmla="*/ 86576 w 279124"/>
                <a:gd name="connsiteY14" fmla="*/ 363885 h 390525"/>
                <a:gd name="connsiteX15" fmla="*/ 86576 w 279124"/>
                <a:gd name="connsiteY15" fmla="*/ 242727 h 390525"/>
                <a:gd name="connsiteX16" fmla="*/ 156357 w 279124"/>
                <a:gd name="connsiteY16" fmla="*/ 242727 h 390525"/>
                <a:gd name="connsiteX17" fmla="*/ 156357 w 279124"/>
                <a:gd name="connsiteY17" fmla="*/ 242727 h 390525"/>
                <a:gd name="connsiteX18" fmla="*/ 213113 w 279124"/>
                <a:gd name="connsiteY18" fmla="*/ 242727 h 390525"/>
                <a:gd name="connsiteX19" fmla="*/ 271264 w 279124"/>
                <a:gd name="connsiteY19" fmla="*/ 195102 h 390525"/>
                <a:gd name="connsiteX20" fmla="*/ 271264 w 279124"/>
                <a:gd name="connsiteY20" fmla="*/ 58037 h 390525"/>
                <a:gd name="connsiteX21" fmla="*/ 219509 w 279124"/>
                <a:gd name="connsiteY21" fmla="*/ 898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124" h="390525">
                  <a:moveTo>
                    <a:pt x="219509" y="8983"/>
                  </a:moveTo>
                  <a:cubicBezTo>
                    <a:pt x="199084" y="7161"/>
                    <a:pt x="179030" y="14429"/>
                    <a:pt x="166941" y="28033"/>
                  </a:cubicBezTo>
                  <a:lnTo>
                    <a:pt x="111581" y="61752"/>
                  </a:lnTo>
                  <a:lnTo>
                    <a:pt x="39706" y="61752"/>
                  </a:lnTo>
                  <a:cubicBezTo>
                    <a:pt x="23648" y="61752"/>
                    <a:pt x="10631" y="72413"/>
                    <a:pt x="10631" y="85564"/>
                  </a:cubicBezTo>
                  <a:cubicBezTo>
                    <a:pt x="10631" y="98715"/>
                    <a:pt x="23648" y="109377"/>
                    <a:pt x="39706" y="109377"/>
                  </a:cubicBezTo>
                  <a:lnTo>
                    <a:pt x="121118" y="109377"/>
                  </a:lnTo>
                  <a:cubicBezTo>
                    <a:pt x="127298" y="109365"/>
                    <a:pt x="133318" y="107766"/>
                    <a:pt x="138330" y="104805"/>
                  </a:cubicBezTo>
                  <a:lnTo>
                    <a:pt x="156008" y="94041"/>
                  </a:lnTo>
                  <a:lnTo>
                    <a:pt x="156008" y="195102"/>
                  </a:lnTo>
                  <a:lnTo>
                    <a:pt x="57500" y="195102"/>
                  </a:lnTo>
                  <a:cubicBezTo>
                    <a:pt x="41443" y="195102"/>
                    <a:pt x="28425" y="205763"/>
                    <a:pt x="28425" y="218914"/>
                  </a:cubicBezTo>
                  <a:lnTo>
                    <a:pt x="28425" y="363885"/>
                  </a:lnTo>
                  <a:cubicBezTo>
                    <a:pt x="28425" y="377036"/>
                    <a:pt x="41443" y="387697"/>
                    <a:pt x="57500" y="387697"/>
                  </a:cubicBezTo>
                  <a:cubicBezTo>
                    <a:pt x="73558" y="387697"/>
                    <a:pt x="86576" y="377036"/>
                    <a:pt x="86576" y="363885"/>
                  </a:cubicBezTo>
                  <a:lnTo>
                    <a:pt x="86576" y="242727"/>
                  </a:lnTo>
                  <a:lnTo>
                    <a:pt x="156357" y="242727"/>
                  </a:lnTo>
                  <a:lnTo>
                    <a:pt x="156357" y="242727"/>
                  </a:lnTo>
                  <a:lnTo>
                    <a:pt x="213113" y="242727"/>
                  </a:lnTo>
                  <a:cubicBezTo>
                    <a:pt x="245228" y="242727"/>
                    <a:pt x="271264" y="221404"/>
                    <a:pt x="271264" y="195102"/>
                  </a:cubicBezTo>
                  <a:lnTo>
                    <a:pt x="271264" y="58037"/>
                  </a:lnTo>
                  <a:cubicBezTo>
                    <a:pt x="271807" y="33270"/>
                    <a:pt x="249508" y="12136"/>
                    <a:pt x="219509" y="898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A6F91F-18D9-437F-9740-EBB2D212AE3C}"/>
                </a:ext>
              </a:extLst>
            </p:cNvPr>
            <p:cNvSpPr/>
            <p:nvPr/>
          </p:nvSpPr>
          <p:spPr>
            <a:xfrm>
              <a:off x="3867063" y="5886598"/>
              <a:ext cx="453578" cy="276225"/>
            </a:xfrm>
            <a:custGeom>
              <a:avLst/>
              <a:gdLst>
                <a:gd name="connsiteX0" fmla="*/ 429318 w 453577"/>
                <a:gd name="connsiteY0" fmla="*/ 8706 h 276225"/>
                <a:gd name="connsiteX1" fmla="*/ 33891 w 453577"/>
                <a:gd name="connsiteY1" fmla="*/ 8706 h 276225"/>
                <a:gd name="connsiteX2" fmla="*/ 10631 w 453577"/>
                <a:gd name="connsiteY2" fmla="*/ 27756 h 276225"/>
                <a:gd name="connsiteX3" fmla="*/ 33891 w 453577"/>
                <a:gd name="connsiteY3" fmla="*/ 46806 h 276225"/>
                <a:gd name="connsiteX4" fmla="*/ 208344 w 453577"/>
                <a:gd name="connsiteY4" fmla="*/ 46806 h 276225"/>
                <a:gd name="connsiteX5" fmla="*/ 208344 w 453577"/>
                <a:gd name="connsiteY5" fmla="*/ 237306 h 276225"/>
                <a:gd name="connsiteX6" fmla="*/ 138563 w 453577"/>
                <a:gd name="connsiteY6" fmla="*/ 237306 h 276225"/>
                <a:gd name="connsiteX7" fmla="*/ 138563 w 453577"/>
                <a:gd name="connsiteY7" fmla="*/ 275406 h 276225"/>
                <a:gd name="connsiteX8" fmla="*/ 324646 w 453577"/>
                <a:gd name="connsiteY8" fmla="*/ 275406 h 276225"/>
                <a:gd name="connsiteX9" fmla="*/ 324646 w 453577"/>
                <a:gd name="connsiteY9" fmla="*/ 237306 h 276225"/>
                <a:gd name="connsiteX10" fmla="*/ 254865 w 453577"/>
                <a:gd name="connsiteY10" fmla="*/ 237306 h 276225"/>
                <a:gd name="connsiteX11" fmla="*/ 254865 w 453577"/>
                <a:gd name="connsiteY11" fmla="*/ 46806 h 276225"/>
                <a:gd name="connsiteX12" fmla="*/ 429318 w 453577"/>
                <a:gd name="connsiteY12" fmla="*/ 46806 h 276225"/>
                <a:gd name="connsiteX13" fmla="*/ 452578 w 453577"/>
                <a:gd name="connsiteY13" fmla="*/ 27756 h 276225"/>
                <a:gd name="connsiteX14" fmla="*/ 429318 w 453577"/>
                <a:gd name="connsiteY14" fmla="*/ 870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577" h="276225">
                  <a:moveTo>
                    <a:pt x="429318" y="8706"/>
                  </a:moveTo>
                  <a:lnTo>
                    <a:pt x="33891" y="8706"/>
                  </a:lnTo>
                  <a:cubicBezTo>
                    <a:pt x="21044" y="8706"/>
                    <a:pt x="10631" y="17235"/>
                    <a:pt x="10631" y="27756"/>
                  </a:cubicBezTo>
                  <a:cubicBezTo>
                    <a:pt x="10631" y="38278"/>
                    <a:pt x="21044" y="46806"/>
                    <a:pt x="33891" y="46806"/>
                  </a:cubicBezTo>
                  <a:lnTo>
                    <a:pt x="208344" y="46806"/>
                  </a:lnTo>
                  <a:lnTo>
                    <a:pt x="208344" y="237306"/>
                  </a:lnTo>
                  <a:lnTo>
                    <a:pt x="138563" y="237306"/>
                  </a:lnTo>
                  <a:lnTo>
                    <a:pt x="138563" y="275406"/>
                  </a:lnTo>
                  <a:lnTo>
                    <a:pt x="324646" y="275406"/>
                  </a:lnTo>
                  <a:lnTo>
                    <a:pt x="324646" y="237306"/>
                  </a:lnTo>
                  <a:lnTo>
                    <a:pt x="254865" y="237306"/>
                  </a:lnTo>
                  <a:lnTo>
                    <a:pt x="254865" y="46806"/>
                  </a:lnTo>
                  <a:lnTo>
                    <a:pt x="429318" y="46806"/>
                  </a:lnTo>
                  <a:cubicBezTo>
                    <a:pt x="442165" y="46806"/>
                    <a:pt x="452578" y="38278"/>
                    <a:pt x="452578" y="27756"/>
                  </a:cubicBezTo>
                  <a:cubicBezTo>
                    <a:pt x="452578" y="17235"/>
                    <a:pt x="442165" y="8706"/>
                    <a:pt x="429318" y="8706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9ACB43-5ECE-47E5-9757-4658C707FD32}"/>
                </a:ext>
              </a:extLst>
            </p:cNvPr>
            <p:cNvSpPr/>
            <p:nvPr/>
          </p:nvSpPr>
          <p:spPr>
            <a:xfrm>
              <a:off x="3646089" y="5810398"/>
              <a:ext cx="244234" cy="352425"/>
            </a:xfrm>
            <a:custGeom>
              <a:avLst/>
              <a:gdLst>
                <a:gd name="connsiteX0" fmla="*/ 219974 w 244234"/>
                <a:gd name="connsiteY0" fmla="*/ 218256 h 352425"/>
                <a:gd name="connsiteX1" fmla="*/ 57152 w 244234"/>
                <a:gd name="connsiteY1" fmla="*/ 218256 h 352425"/>
                <a:gd name="connsiteX2" fmla="*/ 57152 w 244234"/>
                <a:gd name="connsiteY2" fmla="*/ 27756 h 352425"/>
                <a:gd name="connsiteX3" fmla="*/ 33891 w 244234"/>
                <a:gd name="connsiteY3" fmla="*/ 8706 h 352425"/>
                <a:gd name="connsiteX4" fmla="*/ 10631 w 244234"/>
                <a:gd name="connsiteY4" fmla="*/ 27756 h 352425"/>
                <a:gd name="connsiteX5" fmla="*/ 10631 w 244234"/>
                <a:gd name="connsiteY5" fmla="*/ 237306 h 352425"/>
                <a:gd name="connsiteX6" fmla="*/ 33891 w 244234"/>
                <a:gd name="connsiteY6" fmla="*/ 256356 h 352425"/>
                <a:gd name="connsiteX7" fmla="*/ 103672 w 244234"/>
                <a:gd name="connsiteY7" fmla="*/ 256356 h 352425"/>
                <a:gd name="connsiteX8" fmla="*/ 103672 w 244234"/>
                <a:gd name="connsiteY8" fmla="*/ 313506 h 352425"/>
                <a:gd name="connsiteX9" fmla="*/ 57152 w 244234"/>
                <a:gd name="connsiteY9" fmla="*/ 313506 h 352425"/>
                <a:gd name="connsiteX10" fmla="*/ 57152 w 244234"/>
                <a:gd name="connsiteY10" fmla="*/ 351606 h 352425"/>
                <a:gd name="connsiteX11" fmla="*/ 196714 w 244234"/>
                <a:gd name="connsiteY11" fmla="*/ 351606 h 352425"/>
                <a:gd name="connsiteX12" fmla="*/ 196714 w 244234"/>
                <a:gd name="connsiteY12" fmla="*/ 313506 h 352425"/>
                <a:gd name="connsiteX13" fmla="*/ 150193 w 244234"/>
                <a:gd name="connsiteY13" fmla="*/ 313506 h 352425"/>
                <a:gd name="connsiteX14" fmla="*/ 150193 w 244234"/>
                <a:gd name="connsiteY14" fmla="*/ 256356 h 352425"/>
                <a:gd name="connsiteX15" fmla="*/ 219974 w 244234"/>
                <a:gd name="connsiteY15" fmla="*/ 256356 h 352425"/>
                <a:gd name="connsiteX16" fmla="*/ 243235 w 244234"/>
                <a:gd name="connsiteY16" fmla="*/ 237306 h 352425"/>
                <a:gd name="connsiteX17" fmla="*/ 219974 w 244234"/>
                <a:gd name="connsiteY17" fmla="*/ 2182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234" h="352425">
                  <a:moveTo>
                    <a:pt x="219974" y="218256"/>
                  </a:moveTo>
                  <a:lnTo>
                    <a:pt x="57152" y="218256"/>
                  </a:lnTo>
                  <a:lnTo>
                    <a:pt x="57152" y="27756"/>
                  </a:lnTo>
                  <a:cubicBezTo>
                    <a:pt x="57152" y="17235"/>
                    <a:pt x="46738" y="8706"/>
                    <a:pt x="33891" y="8706"/>
                  </a:cubicBezTo>
                  <a:cubicBezTo>
                    <a:pt x="21044" y="8706"/>
                    <a:pt x="10631" y="17235"/>
                    <a:pt x="10631" y="27756"/>
                  </a:cubicBezTo>
                  <a:lnTo>
                    <a:pt x="10631" y="237306"/>
                  </a:lnTo>
                  <a:cubicBezTo>
                    <a:pt x="10631" y="247828"/>
                    <a:pt x="21044" y="256356"/>
                    <a:pt x="33891" y="256356"/>
                  </a:cubicBezTo>
                  <a:lnTo>
                    <a:pt x="103672" y="256356"/>
                  </a:lnTo>
                  <a:lnTo>
                    <a:pt x="103672" y="313506"/>
                  </a:lnTo>
                  <a:lnTo>
                    <a:pt x="57152" y="313506"/>
                  </a:lnTo>
                  <a:lnTo>
                    <a:pt x="57152" y="351606"/>
                  </a:lnTo>
                  <a:lnTo>
                    <a:pt x="196714" y="351606"/>
                  </a:lnTo>
                  <a:lnTo>
                    <a:pt x="196714" y="313506"/>
                  </a:lnTo>
                  <a:lnTo>
                    <a:pt x="150193" y="313506"/>
                  </a:lnTo>
                  <a:lnTo>
                    <a:pt x="150193" y="256356"/>
                  </a:lnTo>
                  <a:lnTo>
                    <a:pt x="219974" y="256356"/>
                  </a:lnTo>
                  <a:cubicBezTo>
                    <a:pt x="232821" y="256356"/>
                    <a:pt x="243235" y="247828"/>
                    <a:pt x="243235" y="237306"/>
                  </a:cubicBezTo>
                  <a:cubicBezTo>
                    <a:pt x="243235" y="226785"/>
                    <a:pt x="232821" y="218256"/>
                    <a:pt x="219974" y="218256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3DF72-F6CB-442C-8EAF-274F1E7A9821}"/>
                </a:ext>
              </a:extLst>
            </p:cNvPr>
            <p:cNvSpPr/>
            <p:nvPr/>
          </p:nvSpPr>
          <p:spPr>
            <a:xfrm>
              <a:off x="4297380" y="5815160"/>
              <a:ext cx="244234" cy="352425"/>
            </a:xfrm>
            <a:custGeom>
              <a:avLst/>
              <a:gdLst>
                <a:gd name="connsiteX0" fmla="*/ 219974 w 244234"/>
                <a:gd name="connsiteY0" fmla="*/ 8706 h 352425"/>
                <a:gd name="connsiteX1" fmla="*/ 196714 w 244234"/>
                <a:gd name="connsiteY1" fmla="*/ 27756 h 352425"/>
                <a:gd name="connsiteX2" fmla="*/ 196714 w 244234"/>
                <a:gd name="connsiteY2" fmla="*/ 213494 h 352425"/>
                <a:gd name="connsiteX3" fmla="*/ 33891 w 244234"/>
                <a:gd name="connsiteY3" fmla="*/ 213494 h 352425"/>
                <a:gd name="connsiteX4" fmla="*/ 10631 w 244234"/>
                <a:gd name="connsiteY4" fmla="*/ 232544 h 352425"/>
                <a:gd name="connsiteX5" fmla="*/ 33891 w 244234"/>
                <a:gd name="connsiteY5" fmla="*/ 251594 h 352425"/>
                <a:gd name="connsiteX6" fmla="*/ 103672 w 244234"/>
                <a:gd name="connsiteY6" fmla="*/ 251594 h 352425"/>
                <a:gd name="connsiteX7" fmla="*/ 103672 w 244234"/>
                <a:gd name="connsiteY7" fmla="*/ 308744 h 352425"/>
                <a:gd name="connsiteX8" fmla="*/ 57152 w 244234"/>
                <a:gd name="connsiteY8" fmla="*/ 308744 h 352425"/>
                <a:gd name="connsiteX9" fmla="*/ 57152 w 244234"/>
                <a:gd name="connsiteY9" fmla="*/ 346844 h 352425"/>
                <a:gd name="connsiteX10" fmla="*/ 196714 w 244234"/>
                <a:gd name="connsiteY10" fmla="*/ 346844 h 352425"/>
                <a:gd name="connsiteX11" fmla="*/ 196714 w 244234"/>
                <a:gd name="connsiteY11" fmla="*/ 308744 h 352425"/>
                <a:gd name="connsiteX12" fmla="*/ 150193 w 244234"/>
                <a:gd name="connsiteY12" fmla="*/ 308744 h 352425"/>
                <a:gd name="connsiteX13" fmla="*/ 150193 w 244234"/>
                <a:gd name="connsiteY13" fmla="*/ 251594 h 352425"/>
                <a:gd name="connsiteX14" fmla="*/ 219974 w 244234"/>
                <a:gd name="connsiteY14" fmla="*/ 251594 h 352425"/>
                <a:gd name="connsiteX15" fmla="*/ 243235 w 244234"/>
                <a:gd name="connsiteY15" fmla="*/ 232544 h 352425"/>
                <a:gd name="connsiteX16" fmla="*/ 243235 w 244234"/>
                <a:gd name="connsiteY16" fmla="*/ 27756 h 352425"/>
                <a:gd name="connsiteX17" fmla="*/ 219974 w 244234"/>
                <a:gd name="connsiteY17" fmla="*/ 870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234" h="352425">
                  <a:moveTo>
                    <a:pt x="219974" y="8706"/>
                  </a:moveTo>
                  <a:cubicBezTo>
                    <a:pt x="207128" y="8706"/>
                    <a:pt x="196714" y="17235"/>
                    <a:pt x="196714" y="27756"/>
                  </a:cubicBezTo>
                  <a:lnTo>
                    <a:pt x="196714" y="213494"/>
                  </a:lnTo>
                  <a:lnTo>
                    <a:pt x="33891" y="213494"/>
                  </a:lnTo>
                  <a:cubicBezTo>
                    <a:pt x="21044" y="213494"/>
                    <a:pt x="10631" y="222023"/>
                    <a:pt x="10631" y="232544"/>
                  </a:cubicBezTo>
                  <a:cubicBezTo>
                    <a:pt x="10631" y="243065"/>
                    <a:pt x="21044" y="251594"/>
                    <a:pt x="33891" y="251594"/>
                  </a:cubicBezTo>
                  <a:lnTo>
                    <a:pt x="103672" y="251594"/>
                  </a:lnTo>
                  <a:lnTo>
                    <a:pt x="103672" y="308744"/>
                  </a:lnTo>
                  <a:lnTo>
                    <a:pt x="57152" y="308744"/>
                  </a:lnTo>
                  <a:lnTo>
                    <a:pt x="57152" y="346844"/>
                  </a:lnTo>
                  <a:lnTo>
                    <a:pt x="196714" y="346844"/>
                  </a:lnTo>
                  <a:lnTo>
                    <a:pt x="196714" y="308744"/>
                  </a:lnTo>
                  <a:lnTo>
                    <a:pt x="150193" y="308744"/>
                  </a:lnTo>
                  <a:lnTo>
                    <a:pt x="150193" y="251594"/>
                  </a:lnTo>
                  <a:lnTo>
                    <a:pt x="219974" y="251594"/>
                  </a:lnTo>
                  <a:cubicBezTo>
                    <a:pt x="232821" y="251594"/>
                    <a:pt x="243235" y="243065"/>
                    <a:pt x="243235" y="232544"/>
                  </a:cubicBezTo>
                  <a:lnTo>
                    <a:pt x="243235" y="27756"/>
                  </a:lnTo>
                  <a:cubicBezTo>
                    <a:pt x="243235" y="17235"/>
                    <a:pt x="232821" y="8706"/>
                    <a:pt x="219974" y="8706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C3B034E-0FA7-4552-B5A3-65F11228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90" y="5275315"/>
            <a:ext cx="1348891" cy="174623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2927925-86A2-4D2C-854D-82FA5982E7E3}"/>
              </a:ext>
            </a:extLst>
          </p:cNvPr>
          <p:cNvSpPr/>
          <p:nvPr/>
        </p:nvSpPr>
        <p:spPr>
          <a:xfrm>
            <a:off x="198408" y="5189643"/>
            <a:ext cx="920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Desempenho do Colaborador           Avaliação Desempenho/Objectivos            Bónus a Receber </a:t>
            </a:r>
          </a:p>
        </p:txBody>
      </p:sp>
    </p:spTree>
    <p:extLst>
      <p:ext uri="{BB962C8B-B14F-4D97-AF65-F5344CB8AC3E}">
        <p14:creationId xmlns:p14="http://schemas.microsoft.com/office/powerpoint/2010/main" val="13036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F7A0587-7725-4B07-800A-226270A237FB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869DB4-1C7D-4EEA-8653-863C9D307FF4}"/>
              </a:ext>
            </a:extLst>
          </p:cNvPr>
          <p:cNvSpPr/>
          <p:nvPr/>
        </p:nvSpPr>
        <p:spPr>
          <a:xfrm>
            <a:off x="628650" y="876301"/>
            <a:ext cx="10936179" cy="598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44952896-9F8B-43D7-B1E9-C18B995A39E1}"/>
              </a:ext>
            </a:extLst>
          </p:cNvPr>
          <p:cNvCxnSpPr>
            <a:cxnSpLocks/>
          </p:cNvCxnSpPr>
          <p:nvPr/>
        </p:nvCxnSpPr>
        <p:spPr>
          <a:xfrm>
            <a:off x="117195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8">
            <a:extLst>
              <a:ext uri="{FF2B5EF4-FFF2-40B4-BE49-F238E27FC236}">
                <a16:creationId xmlns:a16="http://schemas.microsoft.com/office/drawing/2014/main" id="{FF179C54-896E-4517-9303-D073F6E18C35}"/>
              </a:ext>
            </a:extLst>
          </p:cNvPr>
          <p:cNvSpPr/>
          <p:nvPr/>
        </p:nvSpPr>
        <p:spPr>
          <a:xfrm rot="10800000" flipH="1">
            <a:off x="5302249" y="-3"/>
            <a:ext cx="647700" cy="716747"/>
          </a:xfrm>
          <a:prstGeom prst="parallelogram">
            <a:avLst>
              <a:gd name="adj" fmla="val 37875"/>
            </a:avLst>
          </a:prstGeom>
          <a:gradFill flip="none" rotWithShape="1">
            <a:gsLst>
              <a:gs pos="0">
                <a:srgbClr val="007A40">
                  <a:shade val="30000"/>
                  <a:satMod val="115000"/>
                </a:srgbClr>
              </a:gs>
              <a:gs pos="50000">
                <a:srgbClr val="007A40">
                  <a:shade val="67500"/>
                  <a:satMod val="115000"/>
                </a:srgbClr>
              </a:gs>
              <a:gs pos="100000">
                <a:srgbClr val="007A4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D73923-5B11-4347-93DC-BAD167B38818}"/>
              </a:ext>
            </a:extLst>
          </p:cNvPr>
          <p:cNvGrpSpPr/>
          <p:nvPr/>
        </p:nvGrpSpPr>
        <p:grpSpPr>
          <a:xfrm>
            <a:off x="6116782" y="-36370"/>
            <a:ext cx="6096000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2" name="Parallelogram 9">
              <a:extLst>
                <a:ext uri="{FF2B5EF4-FFF2-40B4-BE49-F238E27FC236}">
                  <a16:creationId xmlns:a16="http://schemas.microsoft.com/office/drawing/2014/main" id="{580A6C32-2C88-4F16-AC2F-A83C8E2BFB78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BEB755F-68BE-4F6F-A326-F11E97677629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riângulo isósceles 15">
            <a:extLst>
              <a:ext uri="{FF2B5EF4-FFF2-40B4-BE49-F238E27FC236}">
                <a16:creationId xmlns:a16="http://schemas.microsoft.com/office/drawing/2014/main" id="{CE9ED2F2-A04D-42A3-8683-0CD38D1EDB9D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BB4CE45E-B955-4E19-A4D2-C713F085D890}"/>
              </a:ext>
            </a:extLst>
          </p:cNvPr>
          <p:cNvCxnSpPr>
            <a:cxnSpLocks/>
          </p:cNvCxnSpPr>
          <p:nvPr/>
        </p:nvCxnSpPr>
        <p:spPr>
          <a:xfrm>
            <a:off x="471170" y="3530152"/>
            <a:ext cx="0" cy="33278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207990DC-40C6-41E4-9F42-726F2E97881D}"/>
              </a:ext>
            </a:extLst>
          </p:cNvPr>
          <p:cNvCxnSpPr>
            <a:cxnSpLocks/>
          </p:cNvCxnSpPr>
          <p:nvPr/>
        </p:nvCxnSpPr>
        <p:spPr>
          <a:xfrm>
            <a:off x="200660" y="1398002"/>
            <a:ext cx="0" cy="30415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C87C0BCB-B45F-4DE5-9C9A-881452E9812E}"/>
              </a:ext>
            </a:extLst>
          </p:cNvPr>
          <p:cNvCxnSpPr>
            <a:cxnSpLocks/>
          </p:cNvCxnSpPr>
          <p:nvPr/>
        </p:nvCxnSpPr>
        <p:spPr>
          <a:xfrm>
            <a:off x="120027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E12082-3BF7-4E81-AC85-40DA3987E6AC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BENEFÍCIOS</a:t>
            </a:r>
          </a:p>
        </p:txBody>
      </p:sp>
      <p:sp>
        <p:nvSpPr>
          <p:cNvPr id="114" name="Google Shape;156;p25">
            <a:extLst>
              <a:ext uri="{FF2B5EF4-FFF2-40B4-BE49-F238E27FC236}">
                <a16:creationId xmlns:a16="http://schemas.microsoft.com/office/drawing/2014/main" id="{8647EC6A-F367-4880-AD0E-46527A6B19E6}"/>
              </a:ext>
            </a:extLst>
          </p:cNvPr>
          <p:cNvSpPr txBox="1">
            <a:spLocks/>
          </p:cNvSpPr>
          <p:nvPr/>
        </p:nvSpPr>
        <p:spPr>
          <a:xfrm>
            <a:off x="934171" y="1044608"/>
            <a:ext cx="8507754" cy="2268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15" name="Google Shape;157;p25">
            <a:extLst>
              <a:ext uri="{FF2B5EF4-FFF2-40B4-BE49-F238E27FC236}">
                <a16:creationId xmlns:a16="http://schemas.microsoft.com/office/drawing/2014/main" id="{8302572E-E5FD-413A-84AC-68F44D328B09}"/>
              </a:ext>
            </a:extLst>
          </p:cNvPr>
          <p:cNvSpPr txBox="1">
            <a:spLocks/>
          </p:cNvSpPr>
          <p:nvPr/>
        </p:nvSpPr>
        <p:spPr>
          <a:xfrm>
            <a:off x="754350" y="916244"/>
            <a:ext cx="10808999" cy="2877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solidFill>
                  <a:srgbClr val="007A40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 </a:t>
            </a:r>
            <a:r>
              <a:rPr lang="pt-PT" sz="2000" b="1" dirty="0">
                <a:solidFill>
                  <a:srgbClr val="007A40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A sugestão de implementação de distribuição de Bónus Colectivo e de Bónus Individual</a:t>
            </a:r>
            <a:r>
              <a:rPr lang="pt-PT" sz="2000" dirty="0">
                <a:solidFill>
                  <a:srgbClr val="007A40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, 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de forma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periódica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e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regular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nos procedimentos da empresa, poderá impulsionar para o aumento da produtividade individual, performance </a:t>
            </a:r>
            <a:r>
              <a:rPr lang="pt-PT" sz="2000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colectiva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da empresa e aumento dos seus resultados de exercício económico. 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Aumento da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satisfação dos colaboradores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aumento do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engajamento profissional e motivacional 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dos colaboradores.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O aumento da produtividade e desempenho individual de cada colaborador, impulsiona no médio longo prazo,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melhores práticas de trabalho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, bem como a 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melhoria organizacional 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 o 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estabelecimento de metas e </a:t>
            </a:r>
            <a:r>
              <a:rPr lang="pt-PT" sz="2000" b="1" dirty="0" err="1">
                <a:latin typeface="FoundryFormSans-Book" panose="02000500050000020004" pitchFamily="2" charset="0"/>
                <a:ea typeface="FoundryFormSans-Medium" panose="02000600050000020004" pitchFamily="2" charset="0"/>
              </a:rPr>
              <a:t>objectivos</a:t>
            </a:r>
            <a:r>
              <a:rPr lang="pt-PT" sz="2000" b="1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 mensuráveis</a:t>
            </a:r>
            <a:r>
              <a:rPr lang="pt-PT" sz="2000" dirty="0">
                <a:latin typeface="FoundryFormSans-Book" panose="02000500050000020004" pitchFamily="2" charset="0"/>
                <a:ea typeface="FoundryFormSans-Medium" panose="02000600050000020004" pitchFamily="2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FoundryFormSans-Book" panose="02000500050000020004" pitchFamily="2" charset="0"/>
            </a:endParaRPr>
          </a:p>
        </p:txBody>
      </p:sp>
      <p:sp>
        <p:nvSpPr>
          <p:cNvPr id="116" name="Seta: Para a Direita 1">
            <a:extLst>
              <a:ext uri="{FF2B5EF4-FFF2-40B4-BE49-F238E27FC236}">
                <a16:creationId xmlns:a16="http://schemas.microsoft.com/office/drawing/2014/main" id="{1249AB79-9826-4291-BC42-0190426295CA}"/>
              </a:ext>
            </a:extLst>
          </p:cNvPr>
          <p:cNvSpPr/>
          <p:nvPr/>
        </p:nvSpPr>
        <p:spPr>
          <a:xfrm>
            <a:off x="3044718" y="5358746"/>
            <a:ext cx="303368" cy="15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117" name="Seta: Para a Direita 5">
            <a:extLst>
              <a:ext uri="{FF2B5EF4-FFF2-40B4-BE49-F238E27FC236}">
                <a16:creationId xmlns:a16="http://schemas.microsoft.com/office/drawing/2014/main" id="{8F1B35DB-14B1-47C1-A09B-C96B8D9C98FC}"/>
              </a:ext>
            </a:extLst>
          </p:cNvPr>
          <p:cNvSpPr/>
          <p:nvPr/>
        </p:nvSpPr>
        <p:spPr>
          <a:xfrm>
            <a:off x="5841261" y="5309099"/>
            <a:ext cx="303368" cy="15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118" name="Seta: Para a Direita 17">
            <a:extLst>
              <a:ext uri="{FF2B5EF4-FFF2-40B4-BE49-F238E27FC236}">
                <a16:creationId xmlns:a16="http://schemas.microsoft.com/office/drawing/2014/main" id="{90AE9A9B-284A-4358-9CF1-D43F0DA08972}"/>
              </a:ext>
            </a:extLst>
          </p:cNvPr>
          <p:cNvSpPr/>
          <p:nvPr/>
        </p:nvSpPr>
        <p:spPr>
          <a:xfrm>
            <a:off x="8629871" y="5261774"/>
            <a:ext cx="303368" cy="15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endParaRPr lang="pt-AO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56F65D5-A371-44B6-A3E2-F3F5EBF427D0}"/>
              </a:ext>
            </a:extLst>
          </p:cNvPr>
          <p:cNvSpPr/>
          <p:nvPr/>
        </p:nvSpPr>
        <p:spPr>
          <a:xfrm>
            <a:off x="829311" y="4383225"/>
            <a:ext cx="10959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latin typeface="FoundryFormSans-Book" panose="02000500050000020004" pitchFamily="2" charset="0"/>
              </a:rPr>
              <a:t>Bónus           Aumento de Desempenho           Melhoria Organizacional       Produtividade da Empresa</a:t>
            </a:r>
            <a:endParaRPr lang="pt-PT" sz="2400" dirty="0">
              <a:latin typeface="FoundryFormSans-Book" panose="02000500050000020004" pitchFamily="2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8D10ABA-8A11-4074-9D28-3691C78D9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48" y="4471345"/>
            <a:ext cx="1387232" cy="1795874"/>
          </a:xfrm>
          <a:prstGeom prst="rect">
            <a:avLst/>
          </a:prstGeom>
        </p:spPr>
      </p:pic>
      <p:grpSp>
        <p:nvGrpSpPr>
          <p:cNvPr id="122" name="Gráfico 2" descr="Crescimento Empresarial com preenchimento sólido">
            <a:extLst>
              <a:ext uri="{FF2B5EF4-FFF2-40B4-BE49-F238E27FC236}">
                <a16:creationId xmlns:a16="http://schemas.microsoft.com/office/drawing/2014/main" id="{9554F588-DDEE-4074-87C7-EF22C961A8CA}"/>
              </a:ext>
            </a:extLst>
          </p:cNvPr>
          <p:cNvGrpSpPr/>
          <p:nvPr/>
        </p:nvGrpSpPr>
        <p:grpSpPr>
          <a:xfrm>
            <a:off x="3860221" y="4785565"/>
            <a:ext cx="1464081" cy="1377019"/>
            <a:chOff x="2705097" y="4375650"/>
            <a:chExt cx="1660039" cy="1660039"/>
          </a:xfrm>
          <a:solidFill>
            <a:srgbClr val="19883D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4D8C424-CCFC-4697-B0ED-9BA18BE25D93}"/>
                </a:ext>
              </a:extLst>
            </p:cNvPr>
            <p:cNvSpPr/>
            <p:nvPr/>
          </p:nvSpPr>
          <p:spPr>
            <a:xfrm>
              <a:off x="2800906" y="4901167"/>
              <a:ext cx="1469826" cy="951064"/>
            </a:xfrm>
            <a:custGeom>
              <a:avLst/>
              <a:gdLst>
                <a:gd name="connsiteX0" fmla="*/ 1183805 w 1469826"/>
                <a:gd name="connsiteY0" fmla="*/ 372806 h 951064"/>
                <a:gd name="connsiteX1" fmla="*/ 1358454 w 1469826"/>
                <a:gd name="connsiteY1" fmla="*/ 198156 h 951064"/>
                <a:gd name="connsiteX2" fmla="*/ 1460478 w 1469826"/>
                <a:gd name="connsiteY2" fmla="*/ 300180 h 951064"/>
                <a:gd name="connsiteX3" fmla="*/ 1460478 w 1469826"/>
                <a:gd name="connsiteY3" fmla="*/ 23506 h 951064"/>
                <a:gd name="connsiteX4" fmla="*/ 1183805 w 1469826"/>
                <a:gd name="connsiteY4" fmla="*/ 23506 h 951064"/>
                <a:gd name="connsiteX5" fmla="*/ 1285828 w 1469826"/>
                <a:gd name="connsiteY5" fmla="*/ 125530 h 951064"/>
                <a:gd name="connsiteX6" fmla="*/ 1114636 w 1469826"/>
                <a:gd name="connsiteY6" fmla="*/ 296721 h 951064"/>
                <a:gd name="connsiteX7" fmla="*/ 820671 w 1469826"/>
                <a:gd name="connsiteY7" fmla="*/ 590686 h 951064"/>
                <a:gd name="connsiteX8" fmla="*/ 561290 w 1469826"/>
                <a:gd name="connsiteY8" fmla="*/ 331305 h 951064"/>
                <a:gd name="connsiteX9" fmla="*/ 23506 w 1469826"/>
                <a:gd name="connsiteY9" fmla="*/ 869089 h 951064"/>
                <a:gd name="connsiteX10" fmla="*/ 96133 w 1469826"/>
                <a:gd name="connsiteY10" fmla="*/ 941715 h 951064"/>
                <a:gd name="connsiteX11" fmla="*/ 561290 w 1469826"/>
                <a:gd name="connsiteY11" fmla="*/ 476559 h 951064"/>
                <a:gd name="connsiteX12" fmla="*/ 820671 w 1469826"/>
                <a:gd name="connsiteY12" fmla="*/ 735940 h 951064"/>
                <a:gd name="connsiteX13" fmla="*/ 1183805 w 1469826"/>
                <a:gd name="connsiteY13" fmla="*/ 372806 h 9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9826" h="951064">
                  <a:moveTo>
                    <a:pt x="1183805" y="372806"/>
                  </a:moveTo>
                  <a:lnTo>
                    <a:pt x="1358454" y="198156"/>
                  </a:lnTo>
                  <a:lnTo>
                    <a:pt x="1460478" y="300180"/>
                  </a:lnTo>
                  <a:lnTo>
                    <a:pt x="1460478" y="23506"/>
                  </a:lnTo>
                  <a:lnTo>
                    <a:pt x="1183805" y="23506"/>
                  </a:lnTo>
                  <a:lnTo>
                    <a:pt x="1285828" y="125530"/>
                  </a:lnTo>
                  <a:lnTo>
                    <a:pt x="1114636" y="296721"/>
                  </a:lnTo>
                  <a:lnTo>
                    <a:pt x="820671" y="590686"/>
                  </a:lnTo>
                  <a:lnTo>
                    <a:pt x="561290" y="331305"/>
                  </a:lnTo>
                  <a:lnTo>
                    <a:pt x="23506" y="869089"/>
                  </a:lnTo>
                  <a:lnTo>
                    <a:pt x="96133" y="941715"/>
                  </a:lnTo>
                  <a:lnTo>
                    <a:pt x="561290" y="476559"/>
                  </a:lnTo>
                  <a:lnTo>
                    <a:pt x="820671" y="735940"/>
                  </a:lnTo>
                  <a:lnTo>
                    <a:pt x="1183805" y="372806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75F8592-4D25-42A4-BE1E-45D3DA3308CE}"/>
                </a:ext>
              </a:extLst>
            </p:cNvPr>
            <p:cNvSpPr/>
            <p:nvPr/>
          </p:nvSpPr>
          <p:spPr>
            <a:xfrm>
              <a:off x="2906388" y="4611525"/>
              <a:ext cx="207505" cy="207505"/>
            </a:xfrm>
            <a:custGeom>
              <a:avLst/>
              <a:gdLst>
                <a:gd name="connsiteX0" fmla="*/ 196427 w 207504"/>
                <a:gd name="connsiteY0" fmla="*/ 109967 h 207504"/>
                <a:gd name="connsiteX1" fmla="*/ 109967 w 207504"/>
                <a:gd name="connsiteY1" fmla="*/ 196427 h 207504"/>
                <a:gd name="connsiteX2" fmla="*/ 23506 w 207504"/>
                <a:gd name="connsiteY2" fmla="*/ 109967 h 207504"/>
                <a:gd name="connsiteX3" fmla="*/ 109967 w 207504"/>
                <a:gd name="connsiteY3" fmla="*/ 23506 h 207504"/>
                <a:gd name="connsiteX4" fmla="*/ 196427 w 207504"/>
                <a:gd name="connsiteY4" fmla="*/ 109967 h 2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04" h="207504">
                  <a:moveTo>
                    <a:pt x="196427" y="109967"/>
                  </a:moveTo>
                  <a:cubicBezTo>
                    <a:pt x="196427" y="157718"/>
                    <a:pt x="157718" y="196427"/>
                    <a:pt x="109967" y="196427"/>
                  </a:cubicBezTo>
                  <a:cubicBezTo>
                    <a:pt x="62216" y="196427"/>
                    <a:pt x="23506" y="157718"/>
                    <a:pt x="23506" y="109967"/>
                  </a:cubicBezTo>
                  <a:cubicBezTo>
                    <a:pt x="23506" y="62216"/>
                    <a:pt x="62216" y="23506"/>
                    <a:pt x="109967" y="23506"/>
                  </a:cubicBezTo>
                  <a:cubicBezTo>
                    <a:pt x="157718" y="23506"/>
                    <a:pt x="196427" y="62216"/>
                    <a:pt x="196427" y="109967"/>
                  </a:cubicBez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4371CAC-E3DC-4C2B-BE3E-E4618EAA78C5}"/>
                </a:ext>
              </a:extLst>
            </p:cNvPr>
            <p:cNvSpPr/>
            <p:nvPr/>
          </p:nvSpPr>
          <p:spPr>
            <a:xfrm>
              <a:off x="2785600" y="4801742"/>
              <a:ext cx="1141277" cy="778143"/>
            </a:xfrm>
            <a:custGeom>
              <a:avLst/>
              <a:gdLst>
                <a:gd name="connsiteX0" fmla="*/ 1063714 w 1141276"/>
                <a:gd name="connsiteY0" fmla="*/ 364329 h 778143"/>
                <a:gd name="connsiteX1" fmla="*/ 1081006 w 1141276"/>
                <a:gd name="connsiteY1" fmla="*/ 347037 h 778143"/>
                <a:gd name="connsiteX2" fmla="*/ 1120605 w 1141276"/>
                <a:gd name="connsiteY2" fmla="*/ 307438 h 778143"/>
                <a:gd name="connsiteX3" fmla="*/ 1072533 w 1141276"/>
                <a:gd name="connsiteY3" fmla="*/ 91287 h 778143"/>
                <a:gd name="connsiteX4" fmla="*/ 1060774 w 1141276"/>
                <a:gd name="connsiteY4" fmla="*/ 71920 h 778143"/>
                <a:gd name="connsiteX5" fmla="*/ 991606 w 1141276"/>
                <a:gd name="connsiteY5" fmla="*/ 35088 h 778143"/>
                <a:gd name="connsiteX6" fmla="*/ 852232 w 1141276"/>
                <a:gd name="connsiteY6" fmla="*/ 35088 h 778143"/>
                <a:gd name="connsiteX7" fmla="*/ 783063 w 1141276"/>
                <a:gd name="connsiteY7" fmla="*/ 71920 h 778143"/>
                <a:gd name="connsiteX8" fmla="*/ 771305 w 1141276"/>
                <a:gd name="connsiteY8" fmla="*/ 91287 h 778143"/>
                <a:gd name="connsiteX9" fmla="*/ 749517 w 1141276"/>
                <a:gd name="connsiteY9" fmla="*/ 192619 h 778143"/>
                <a:gd name="connsiteX10" fmla="*/ 749517 w 1141276"/>
                <a:gd name="connsiteY10" fmla="*/ 192619 h 778143"/>
                <a:gd name="connsiteX11" fmla="*/ 726864 w 1141276"/>
                <a:gd name="connsiteY11" fmla="*/ 91287 h 778143"/>
                <a:gd name="connsiteX12" fmla="*/ 714933 w 1141276"/>
                <a:gd name="connsiteY12" fmla="*/ 71920 h 778143"/>
                <a:gd name="connsiteX13" fmla="*/ 645764 w 1141276"/>
                <a:gd name="connsiteY13" fmla="*/ 35088 h 778143"/>
                <a:gd name="connsiteX14" fmla="*/ 438260 w 1141276"/>
                <a:gd name="connsiteY14" fmla="*/ 71920 h 778143"/>
                <a:gd name="connsiteX15" fmla="*/ 426501 w 1141276"/>
                <a:gd name="connsiteY15" fmla="*/ 91287 h 778143"/>
                <a:gd name="connsiteX16" fmla="*/ 403675 w 1141276"/>
                <a:gd name="connsiteY16" fmla="*/ 189333 h 778143"/>
                <a:gd name="connsiteX17" fmla="*/ 403675 w 1141276"/>
                <a:gd name="connsiteY17" fmla="*/ 189333 h 778143"/>
                <a:gd name="connsiteX18" fmla="*/ 381196 w 1141276"/>
                <a:gd name="connsiteY18" fmla="*/ 91287 h 778143"/>
                <a:gd name="connsiteX19" fmla="*/ 369091 w 1141276"/>
                <a:gd name="connsiteY19" fmla="*/ 71920 h 778143"/>
                <a:gd name="connsiteX20" fmla="*/ 299923 w 1141276"/>
                <a:gd name="connsiteY20" fmla="*/ 35088 h 778143"/>
                <a:gd name="connsiteX21" fmla="*/ 160549 w 1141276"/>
                <a:gd name="connsiteY21" fmla="*/ 35088 h 778143"/>
                <a:gd name="connsiteX22" fmla="*/ 91381 w 1141276"/>
                <a:gd name="connsiteY22" fmla="*/ 71920 h 778143"/>
                <a:gd name="connsiteX23" fmla="*/ 79622 w 1141276"/>
                <a:gd name="connsiteY23" fmla="*/ 91287 h 778143"/>
                <a:gd name="connsiteX24" fmla="*/ 24633 w 1141276"/>
                <a:gd name="connsiteY24" fmla="*/ 342368 h 778143"/>
                <a:gd name="connsiteX25" fmla="*/ 50736 w 1141276"/>
                <a:gd name="connsiteY25" fmla="*/ 386311 h 778143"/>
                <a:gd name="connsiteX26" fmla="*/ 52128 w 1141276"/>
                <a:gd name="connsiteY26" fmla="*/ 386636 h 778143"/>
                <a:gd name="connsiteX27" fmla="*/ 57834 w 1141276"/>
                <a:gd name="connsiteY27" fmla="*/ 386636 h 778143"/>
                <a:gd name="connsiteX28" fmla="*/ 92418 w 1141276"/>
                <a:gd name="connsiteY28" fmla="*/ 359487 h 778143"/>
                <a:gd name="connsiteX29" fmla="*/ 144294 w 1141276"/>
                <a:gd name="connsiteY29" fmla="*/ 127255 h 778143"/>
                <a:gd name="connsiteX30" fmla="*/ 144294 w 1141276"/>
                <a:gd name="connsiteY30" fmla="*/ 127255 h 778143"/>
                <a:gd name="connsiteX31" fmla="*/ 144294 w 1141276"/>
                <a:gd name="connsiteY31" fmla="*/ 250028 h 778143"/>
                <a:gd name="connsiteX32" fmla="*/ 92418 w 1141276"/>
                <a:gd name="connsiteY32" fmla="*/ 507680 h 778143"/>
                <a:gd name="connsiteX33" fmla="*/ 144294 w 1141276"/>
                <a:gd name="connsiteY33" fmla="*/ 507680 h 778143"/>
                <a:gd name="connsiteX34" fmla="*/ 144294 w 1141276"/>
                <a:gd name="connsiteY34" fmla="*/ 765159 h 778143"/>
                <a:gd name="connsiteX35" fmla="*/ 213463 w 1141276"/>
                <a:gd name="connsiteY35" fmla="*/ 695991 h 778143"/>
                <a:gd name="connsiteX36" fmla="*/ 213463 w 1141276"/>
                <a:gd name="connsiteY36" fmla="*/ 507680 h 778143"/>
                <a:gd name="connsiteX37" fmla="*/ 248047 w 1141276"/>
                <a:gd name="connsiteY37" fmla="*/ 507680 h 778143"/>
                <a:gd name="connsiteX38" fmla="*/ 248047 w 1141276"/>
                <a:gd name="connsiteY38" fmla="*/ 661407 h 778143"/>
                <a:gd name="connsiteX39" fmla="*/ 317215 w 1141276"/>
                <a:gd name="connsiteY39" fmla="*/ 592238 h 778143"/>
                <a:gd name="connsiteX40" fmla="*/ 317215 w 1141276"/>
                <a:gd name="connsiteY40" fmla="*/ 507680 h 778143"/>
                <a:gd name="connsiteX41" fmla="*/ 369091 w 1141276"/>
                <a:gd name="connsiteY41" fmla="*/ 507680 h 778143"/>
                <a:gd name="connsiteX42" fmla="*/ 317215 w 1141276"/>
                <a:gd name="connsiteY42" fmla="*/ 250201 h 778143"/>
                <a:gd name="connsiteX43" fmla="*/ 317215 w 1141276"/>
                <a:gd name="connsiteY43" fmla="*/ 129157 h 778143"/>
                <a:gd name="connsiteX44" fmla="*/ 317215 w 1141276"/>
                <a:gd name="connsiteY44" fmla="*/ 129157 h 778143"/>
                <a:gd name="connsiteX45" fmla="*/ 369091 w 1141276"/>
                <a:gd name="connsiteY45" fmla="*/ 354991 h 778143"/>
                <a:gd name="connsiteX46" fmla="*/ 403675 w 1141276"/>
                <a:gd name="connsiteY46" fmla="*/ 386636 h 778143"/>
                <a:gd name="connsiteX47" fmla="*/ 403675 w 1141276"/>
                <a:gd name="connsiteY47" fmla="*/ 386636 h 778143"/>
                <a:gd name="connsiteX48" fmla="*/ 437222 w 1141276"/>
                <a:gd name="connsiteY48" fmla="*/ 359487 h 778143"/>
                <a:gd name="connsiteX49" fmla="*/ 438260 w 1141276"/>
                <a:gd name="connsiteY49" fmla="*/ 352051 h 778143"/>
                <a:gd name="connsiteX50" fmla="*/ 488752 w 1141276"/>
                <a:gd name="connsiteY50" fmla="*/ 130194 h 778143"/>
                <a:gd name="connsiteX51" fmla="*/ 488752 w 1141276"/>
                <a:gd name="connsiteY51" fmla="*/ 130194 h 778143"/>
                <a:gd name="connsiteX52" fmla="*/ 488752 w 1141276"/>
                <a:gd name="connsiteY52" fmla="*/ 420182 h 778143"/>
                <a:gd name="connsiteX53" fmla="*/ 526968 w 1141276"/>
                <a:gd name="connsiteY53" fmla="*/ 381794 h 778143"/>
                <a:gd name="connsiteX54" fmla="*/ 624787 w 1141276"/>
                <a:gd name="connsiteY54" fmla="*/ 381740 h 778143"/>
                <a:gd name="connsiteX55" fmla="*/ 624841 w 1141276"/>
                <a:gd name="connsiteY55" fmla="*/ 381794 h 778143"/>
                <a:gd name="connsiteX56" fmla="*/ 663057 w 1141276"/>
                <a:gd name="connsiteY56" fmla="*/ 418626 h 778143"/>
                <a:gd name="connsiteX57" fmla="*/ 663057 w 1141276"/>
                <a:gd name="connsiteY57" fmla="*/ 130367 h 778143"/>
                <a:gd name="connsiteX58" fmla="*/ 663057 w 1141276"/>
                <a:gd name="connsiteY58" fmla="*/ 130367 h 778143"/>
                <a:gd name="connsiteX59" fmla="*/ 714933 w 1141276"/>
                <a:gd name="connsiteY59" fmla="*/ 359660 h 778143"/>
                <a:gd name="connsiteX60" fmla="*/ 749517 w 1141276"/>
                <a:gd name="connsiteY60" fmla="*/ 386636 h 778143"/>
                <a:gd name="connsiteX61" fmla="*/ 749517 w 1141276"/>
                <a:gd name="connsiteY61" fmla="*/ 386636 h 778143"/>
                <a:gd name="connsiteX62" fmla="*/ 783236 w 1141276"/>
                <a:gd name="connsiteY62" fmla="*/ 359487 h 778143"/>
                <a:gd name="connsiteX63" fmla="*/ 835113 w 1141276"/>
                <a:gd name="connsiteY63" fmla="*/ 130194 h 778143"/>
                <a:gd name="connsiteX64" fmla="*/ 835113 w 1141276"/>
                <a:gd name="connsiteY64" fmla="*/ 130194 h 778143"/>
                <a:gd name="connsiteX65" fmla="*/ 835113 w 1141276"/>
                <a:gd name="connsiteY65" fmla="*/ 591893 h 778143"/>
                <a:gd name="connsiteX66" fmla="*/ 835113 w 1141276"/>
                <a:gd name="connsiteY66" fmla="*/ 591893 h 778143"/>
                <a:gd name="connsiteX67" fmla="*/ 904281 w 1141276"/>
                <a:gd name="connsiteY67" fmla="*/ 522724 h 778143"/>
                <a:gd name="connsiteX68" fmla="*/ 904281 w 1141276"/>
                <a:gd name="connsiteY68" fmla="*/ 403928 h 778143"/>
                <a:gd name="connsiteX69" fmla="*/ 938865 w 1141276"/>
                <a:gd name="connsiteY69" fmla="*/ 403928 h 778143"/>
                <a:gd name="connsiteX70" fmla="*/ 938865 w 1141276"/>
                <a:gd name="connsiteY70" fmla="*/ 488832 h 778143"/>
                <a:gd name="connsiteX71" fmla="*/ 1008033 w 1141276"/>
                <a:gd name="connsiteY71" fmla="*/ 419663 h 778143"/>
                <a:gd name="connsiteX72" fmla="*/ 1008033 w 1141276"/>
                <a:gd name="connsiteY72" fmla="*/ 130367 h 778143"/>
                <a:gd name="connsiteX73" fmla="*/ 1008033 w 1141276"/>
                <a:gd name="connsiteY73" fmla="*/ 130367 h 778143"/>
                <a:gd name="connsiteX74" fmla="*/ 1062503 w 1141276"/>
                <a:gd name="connsiteY74" fmla="*/ 364502 h 7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1276" h="778143">
                  <a:moveTo>
                    <a:pt x="1063714" y="364329"/>
                  </a:moveTo>
                  <a:lnTo>
                    <a:pt x="1081006" y="347037"/>
                  </a:lnTo>
                  <a:lnTo>
                    <a:pt x="1120605" y="307438"/>
                  </a:lnTo>
                  <a:lnTo>
                    <a:pt x="1072533" y="91287"/>
                  </a:lnTo>
                  <a:cubicBezTo>
                    <a:pt x="1071063" y="83630"/>
                    <a:pt x="1066889" y="76756"/>
                    <a:pt x="1060774" y="71920"/>
                  </a:cubicBezTo>
                  <a:cubicBezTo>
                    <a:pt x="1040063" y="55669"/>
                    <a:pt x="1016648" y="43201"/>
                    <a:pt x="991606" y="35088"/>
                  </a:cubicBezTo>
                  <a:cubicBezTo>
                    <a:pt x="946430" y="19646"/>
                    <a:pt x="897407" y="19646"/>
                    <a:pt x="852232" y="35088"/>
                  </a:cubicBezTo>
                  <a:cubicBezTo>
                    <a:pt x="827196" y="43220"/>
                    <a:pt x="803785" y="55688"/>
                    <a:pt x="783063" y="71920"/>
                  </a:cubicBezTo>
                  <a:cubicBezTo>
                    <a:pt x="777080" y="76872"/>
                    <a:pt x="772939" y="83694"/>
                    <a:pt x="771305" y="91287"/>
                  </a:cubicBezTo>
                  <a:lnTo>
                    <a:pt x="749517" y="192619"/>
                  </a:lnTo>
                  <a:lnTo>
                    <a:pt x="749517" y="192619"/>
                  </a:lnTo>
                  <a:lnTo>
                    <a:pt x="726864" y="91287"/>
                  </a:lnTo>
                  <a:cubicBezTo>
                    <a:pt x="725279" y="83634"/>
                    <a:pt x="721056" y="76779"/>
                    <a:pt x="714933" y="71920"/>
                  </a:cubicBezTo>
                  <a:cubicBezTo>
                    <a:pt x="694222" y="55669"/>
                    <a:pt x="670807" y="43201"/>
                    <a:pt x="645764" y="35088"/>
                  </a:cubicBezTo>
                  <a:cubicBezTo>
                    <a:pt x="574770" y="12174"/>
                    <a:pt x="497032" y="25971"/>
                    <a:pt x="438260" y="71920"/>
                  </a:cubicBezTo>
                  <a:cubicBezTo>
                    <a:pt x="432276" y="76872"/>
                    <a:pt x="428135" y="83694"/>
                    <a:pt x="426501" y="91287"/>
                  </a:cubicBezTo>
                  <a:lnTo>
                    <a:pt x="403675" y="189333"/>
                  </a:lnTo>
                  <a:cubicBezTo>
                    <a:pt x="403675" y="189333"/>
                    <a:pt x="403675" y="189333"/>
                    <a:pt x="403675" y="189333"/>
                  </a:cubicBezTo>
                  <a:lnTo>
                    <a:pt x="381196" y="91287"/>
                  </a:lnTo>
                  <a:cubicBezTo>
                    <a:pt x="379470" y="83647"/>
                    <a:pt x="375202" y="76819"/>
                    <a:pt x="369091" y="71920"/>
                  </a:cubicBezTo>
                  <a:cubicBezTo>
                    <a:pt x="348370" y="55688"/>
                    <a:pt x="324958" y="43220"/>
                    <a:pt x="299923" y="35088"/>
                  </a:cubicBezTo>
                  <a:cubicBezTo>
                    <a:pt x="254747" y="19646"/>
                    <a:pt x="205724" y="19646"/>
                    <a:pt x="160549" y="35088"/>
                  </a:cubicBezTo>
                  <a:cubicBezTo>
                    <a:pt x="135529" y="43257"/>
                    <a:pt x="112124" y="55721"/>
                    <a:pt x="91381" y="71920"/>
                  </a:cubicBezTo>
                  <a:cubicBezTo>
                    <a:pt x="85398" y="76872"/>
                    <a:pt x="81256" y="83694"/>
                    <a:pt x="79622" y="91287"/>
                  </a:cubicBezTo>
                  <a:lnTo>
                    <a:pt x="24633" y="342368"/>
                  </a:lnTo>
                  <a:cubicBezTo>
                    <a:pt x="19707" y="361711"/>
                    <a:pt x="31393" y="381384"/>
                    <a:pt x="50736" y="386311"/>
                  </a:cubicBezTo>
                  <a:cubicBezTo>
                    <a:pt x="51197" y="386428"/>
                    <a:pt x="51661" y="386537"/>
                    <a:pt x="52128" y="386636"/>
                  </a:cubicBezTo>
                  <a:cubicBezTo>
                    <a:pt x="54026" y="386807"/>
                    <a:pt x="55936" y="386807"/>
                    <a:pt x="57834" y="386636"/>
                  </a:cubicBezTo>
                  <a:cubicBezTo>
                    <a:pt x="74371" y="387021"/>
                    <a:pt x="88866" y="375643"/>
                    <a:pt x="92418" y="359487"/>
                  </a:cubicBezTo>
                  <a:lnTo>
                    <a:pt x="144294" y="127255"/>
                  </a:lnTo>
                  <a:lnTo>
                    <a:pt x="144294" y="127255"/>
                  </a:lnTo>
                  <a:lnTo>
                    <a:pt x="144294" y="250028"/>
                  </a:lnTo>
                  <a:lnTo>
                    <a:pt x="92418" y="507680"/>
                  </a:lnTo>
                  <a:lnTo>
                    <a:pt x="144294" y="507680"/>
                  </a:lnTo>
                  <a:lnTo>
                    <a:pt x="144294" y="765159"/>
                  </a:lnTo>
                  <a:lnTo>
                    <a:pt x="213463" y="695991"/>
                  </a:lnTo>
                  <a:lnTo>
                    <a:pt x="213463" y="507680"/>
                  </a:lnTo>
                  <a:lnTo>
                    <a:pt x="248047" y="507680"/>
                  </a:lnTo>
                  <a:lnTo>
                    <a:pt x="248047" y="661407"/>
                  </a:lnTo>
                  <a:lnTo>
                    <a:pt x="317215" y="592238"/>
                  </a:lnTo>
                  <a:lnTo>
                    <a:pt x="317215" y="507680"/>
                  </a:lnTo>
                  <a:lnTo>
                    <a:pt x="369091" y="507680"/>
                  </a:lnTo>
                  <a:lnTo>
                    <a:pt x="317215" y="250201"/>
                  </a:lnTo>
                  <a:lnTo>
                    <a:pt x="317215" y="129157"/>
                  </a:lnTo>
                  <a:lnTo>
                    <a:pt x="317215" y="129157"/>
                  </a:lnTo>
                  <a:lnTo>
                    <a:pt x="369091" y="354991"/>
                  </a:lnTo>
                  <a:cubicBezTo>
                    <a:pt x="370622" y="372935"/>
                    <a:pt x="385667" y="386701"/>
                    <a:pt x="403675" y="386636"/>
                  </a:cubicBezTo>
                  <a:lnTo>
                    <a:pt x="403675" y="386636"/>
                  </a:lnTo>
                  <a:cubicBezTo>
                    <a:pt x="419824" y="386528"/>
                    <a:pt x="433750" y="375259"/>
                    <a:pt x="437222" y="359487"/>
                  </a:cubicBezTo>
                  <a:lnTo>
                    <a:pt x="438260" y="352051"/>
                  </a:lnTo>
                  <a:lnTo>
                    <a:pt x="488752" y="130194"/>
                  </a:lnTo>
                  <a:cubicBezTo>
                    <a:pt x="488752" y="130194"/>
                    <a:pt x="488752" y="130194"/>
                    <a:pt x="488752" y="130194"/>
                  </a:cubicBezTo>
                  <a:lnTo>
                    <a:pt x="488752" y="420182"/>
                  </a:lnTo>
                  <a:lnTo>
                    <a:pt x="526968" y="381794"/>
                  </a:lnTo>
                  <a:cubicBezTo>
                    <a:pt x="553964" y="354766"/>
                    <a:pt x="597760" y="354742"/>
                    <a:pt x="624787" y="381740"/>
                  </a:cubicBezTo>
                  <a:cubicBezTo>
                    <a:pt x="624805" y="381758"/>
                    <a:pt x="624824" y="381777"/>
                    <a:pt x="624841" y="381794"/>
                  </a:cubicBezTo>
                  <a:lnTo>
                    <a:pt x="663057" y="418626"/>
                  </a:lnTo>
                  <a:lnTo>
                    <a:pt x="663057" y="130367"/>
                  </a:lnTo>
                  <a:cubicBezTo>
                    <a:pt x="663057" y="130367"/>
                    <a:pt x="663057" y="130367"/>
                    <a:pt x="663057" y="130367"/>
                  </a:cubicBezTo>
                  <a:lnTo>
                    <a:pt x="714933" y="359660"/>
                  </a:lnTo>
                  <a:cubicBezTo>
                    <a:pt x="718555" y="375747"/>
                    <a:pt x="733032" y="387039"/>
                    <a:pt x="749517" y="386636"/>
                  </a:cubicBezTo>
                  <a:lnTo>
                    <a:pt x="749517" y="386636"/>
                  </a:lnTo>
                  <a:cubicBezTo>
                    <a:pt x="765732" y="386610"/>
                    <a:pt x="779750" y="375321"/>
                    <a:pt x="783236" y="359487"/>
                  </a:cubicBezTo>
                  <a:lnTo>
                    <a:pt x="835113" y="130194"/>
                  </a:lnTo>
                  <a:cubicBezTo>
                    <a:pt x="835113" y="130194"/>
                    <a:pt x="835113" y="130194"/>
                    <a:pt x="835113" y="130194"/>
                  </a:cubicBezTo>
                  <a:lnTo>
                    <a:pt x="835113" y="591893"/>
                  </a:lnTo>
                  <a:lnTo>
                    <a:pt x="835113" y="591893"/>
                  </a:lnTo>
                  <a:lnTo>
                    <a:pt x="904281" y="522724"/>
                  </a:lnTo>
                  <a:lnTo>
                    <a:pt x="904281" y="403928"/>
                  </a:lnTo>
                  <a:lnTo>
                    <a:pt x="938865" y="403928"/>
                  </a:lnTo>
                  <a:lnTo>
                    <a:pt x="938865" y="488832"/>
                  </a:lnTo>
                  <a:lnTo>
                    <a:pt x="1008033" y="419663"/>
                  </a:lnTo>
                  <a:lnTo>
                    <a:pt x="1008033" y="130367"/>
                  </a:lnTo>
                  <a:cubicBezTo>
                    <a:pt x="1008033" y="130367"/>
                    <a:pt x="1008033" y="130367"/>
                    <a:pt x="1008033" y="130367"/>
                  </a:cubicBezTo>
                  <a:lnTo>
                    <a:pt x="1062503" y="364502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FF2B349-2C7E-44B6-A022-B179EB15416E}"/>
                </a:ext>
              </a:extLst>
            </p:cNvPr>
            <p:cNvSpPr/>
            <p:nvPr/>
          </p:nvSpPr>
          <p:spPr>
            <a:xfrm>
              <a:off x="3597898" y="4611525"/>
              <a:ext cx="207505" cy="207505"/>
            </a:xfrm>
            <a:custGeom>
              <a:avLst/>
              <a:gdLst>
                <a:gd name="connsiteX0" fmla="*/ 196427 w 207504"/>
                <a:gd name="connsiteY0" fmla="*/ 109967 h 207504"/>
                <a:gd name="connsiteX1" fmla="*/ 109967 w 207504"/>
                <a:gd name="connsiteY1" fmla="*/ 196427 h 207504"/>
                <a:gd name="connsiteX2" fmla="*/ 23506 w 207504"/>
                <a:gd name="connsiteY2" fmla="*/ 109967 h 207504"/>
                <a:gd name="connsiteX3" fmla="*/ 109967 w 207504"/>
                <a:gd name="connsiteY3" fmla="*/ 23506 h 207504"/>
                <a:gd name="connsiteX4" fmla="*/ 196427 w 207504"/>
                <a:gd name="connsiteY4" fmla="*/ 109967 h 2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04" h="207504">
                  <a:moveTo>
                    <a:pt x="196427" y="109967"/>
                  </a:moveTo>
                  <a:cubicBezTo>
                    <a:pt x="196427" y="157718"/>
                    <a:pt x="157718" y="196427"/>
                    <a:pt x="109967" y="196427"/>
                  </a:cubicBezTo>
                  <a:cubicBezTo>
                    <a:pt x="62216" y="196427"/>
                    <a:pt x="23506" y="157718"/>
                    <a:pt x="23506" y="109967"/>
                  </a:cubicBezTo>
                  <a:cubicBezTo>
                    <a:pt x="23506" y="62216"/>
                    <a:pt x="62216" y="23506"/>
                    <a:pt x="109967" y="23506"/>
                  </a:cubicBezTo>
                  <a:cubicBezTo>
                    <a:pt x="157718" y="23506"/>
                    <a:pt x="196427" y="62216"/>
                    <a:pt x="196427" y="109967"/>
                  </a:cubicBez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98DE154-E8F9-4E94-A1C5-53602313A1A0}"/>
                </a:ext>
              </a:extLst>
            </p:cNvPr>
            <p:cNvSpPr/>
            <p:nvPr/>
          </p:nvSpPr>
          <p:spPr>
            <a:xfrm>
              <a:off x="3251537" y="4611525"/>
              <a:ext cx="207505" cy="207505"/>
            </a:xfrm>
            <a:custGeom>
              <a:avLst/>
              <a:gdLst>
                <a:gd name="connsiteX0" fmla="*/ 196427 w 207504"/>
                <a:gd name="connsiteY0" fmla="*/ 109967 h 207504"/>
                <a:gd name="connsiteX1" fmla="*/ 109967 w 207504"/>
                <a:gd name="connsiteY1" fmla="*/ 196427 h 207504"/>
                <a:gd name="connsiteX2" fmla="*/ 23506 w 207504"/>
                <a:gd name="connsiteY2" fmla="*/ 109967 h 207504"/>
                <a:gd name="connsiteX3" fmla="*/ 109967 w 207504"/>
                <a:gd name="connsiteY3" fmla="*/ 23506 h 207504"/>
                <a:gd name="connsiteX4" fmla="*/ 196427 w 207504"/>
                <a:gd name="connsiteY4" fmla="*/ 109967 h 2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04" h="207504">
                  <a:moveTo>
                    <a:pt x="196427" y="109967"/>
                  </a:moveTo>
                  <a:cubicBezTo>
                    <a:pt x="196427" y="157718"/>
                    <a:pt x="157718" y="196427"/>
                    <a:pt x="109967" y="196427"/>
                  </a:cubicBezTo>
                  <a:cubicBezTo>
                    <a:pt x="62216" y="196427"/>
                    <a:pt x="23506" y="157718"/>
                    <a:pt x="23506" y="109967"/>
                  </a:cubicBezTo>
                  <a:cubicBezTo>
                    <a:pt x="23506" y="62216"/>
                    <a:pt x="62216" y="23506"/>
                    <a:pt x="109967" y="23506"/>
                  </a:cubicBezTo>
                  <a:cubicBezTo>
                    <a:pt x="157718" y="23506"/>
                    <a:pt x="196427" y="62216"/>
                    <a:pt x="196427" y="109967"/>
                  </a:cubicBez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grpSp>
        <p:nvGrpSpPr>
          <p:cNvPr id="128" name="Gráfico 6" descr="Prancheta com visto com preenchimento sólido">
            <a:extLst>
              <a:ext uri="{FF2B5EF4-FFF2-40B4-BE49-F238E27FC236}">
                <a16:creationId xmlns:a16="http://schemas.microsoft.com/office/drawing/2014/main" id="{70A808B6-DAC4-4C19-8366-EF9D6A17A992}"/>
              </a:ext>
            </a:extLst>
          </p:cNvPr>
          <p:cNvGrpSpPr/>
          <p:nvPr/>
        </p:nvGrpSpPr>
        <p:grpSpPr>
          <a:xfrm>
            <a:off x="6302108" y="4707516"/>
            <a:ext cx="1464081" cy="1377019"/>
            <a:chOff x="5215624" y="4342552"/>
            <a:chExt cx="1660039" cy="1660039"/>
          </a:xfrm>
          <a:solidFill>
            <a:srgbClr val="19883D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E3FB921-0F13-4F5A-8EC6-B406E04AFB79}"/>
                </a:ext>
              </a:extLst>
            </p:cNvPr>
            <p:cNvSpPr/>
            <p:nvPr/>
          </p:nvSpPr>
          <p:spPr>
            <a:xfrm>
              <a:off x="5486083" y="4457382"/>
              <a:ext cx="1106693" cy="1417950"/>
            </a:xfrm>
            <a:custGeom>
              <a:avLst/>
              <a:gdLst>
                <a:gd name="connsiteX0" fmla="*/ 991863 w 1106692"/>
                <a:gd name="connsiteY0" fmla="*/ 1303120 h 1417949"/>
                <a:gd name="connsiteX1" fmla="*/ 127259 w 1106692"/>
                <a:gd name="connsiteY1" fmla="*/ 1303120 h 1417949"/>
                <a:gd name="connsiteX2" fmla="*/ 127259 w 1106692"/>
                <a:gd name="connsiteY2" fmla="*/ 231011 h 1417949"/>
                <a:gd name="connsiteX3" fmla="*/ 317472 w 1106692"/>
                <a:gd name="connsiteY3" fmla="*/ 231011 h 1417949"/>
                <a:gd name="connsiteX4" fmla="*/ 317472 w 1106692"/>
                <a:gd name="connsiteY4" fmla="*/ 334764 h 1417949"/>
                <a:gd name="connsiteX5" fmla="*/ 801650 w 1106692"/>
                <a:gd name="connsiteY5" fmla="*/ 334764 h 1417949"/>
                <a:gd name="connsiteX6" fmla="*/ 801650 w 1106692"/>
                <a:gd name="connsiteY6" fmla="*/ 231011 h 1417949"/>
                <a:gd name="connsiteX7" fmla="*/ 991863 w 1106692"/>
                <a:gd name="connsiteY7" fmla="*/ 231011 h 1417949"/>
                <a:gd name="connsiteX8" fmla="*/ 559561 w 1106692"/>
                <a:gd name="connsiteY8" fmla="*/ 92675 h 1417949"/>
                <a:gd name="connsiteX9" fmla="*/ 611437 w 1106692"/>
                <a:gd name="connsiteY9" fmla="*/ 144551 h 1417949"/>
                <a:gd name="connsiteX10" fmla="*/ 559561 w 1106692"/>
                <a:gd name="connsiteY10" fmla="*/ 196427 h 1417949"/>
                <a:gd name="connsiteX11" fmla="*/ 507684 w 1106692"/>
                <a:gd name="connsiteY11" fmla="*/ 144551 h 1417949"/>
                <a:gd name="connsiteX12" fmla="*/ 557852 w 1106692"/>
                <a:gd name="connsiteY12" fmla="*/ 92675 h 1417949"/>
                <a:gd name="connsiteX13" fmla="*/ 559561 w 1106692"/>
                <a:gd name="connsiteY13" fmla="*/ 92675 h 1417949"/>
                <a:gd name="connsiteX14" fmla="*/ 1026447 w 1106692"/>
                <a:gd name="connsiteY14" fmla="*/ 127259 h 1417949"/>
                <a:gd name="connsiteX15" fmla="*/ 732481 w 1106692"/>
                <a:gd name="connsiteY15" fmla="*/ 127259 h 1417949"/>
                <a:gd name="connsiteX16" fmla="*/ 732481 w 1106692"/>
                <a:gd name="connsiteY16" fmla="*/ 92675 h 1417949"/>
                <a:gd name="connsiteX17" fmla="*/ 663313 w 1106692"/>
                <a:gd name="connsiteY17" fmla="*/ 23506 h 1417949"/>
                <a:gd name="connsiteX18" fmla="*/ 455808 w 1106692"/>
                <a:gd name="connsiteY18" fmla="*/ 23506 h 1417949"/>
                <a:gd name="connsiteX19" fmla="*/ 386640 w 1106692"/>
                <a:gd name="connsiteY19" fmla="*/ 92675 h 1417949"/>
                <a:gd name="connsiteX20" fmla="*/ 386640 w 1106692"/>
                <a:gd name="connsiteY20" fmla="*/ 127259 h 1417949"/>
                <a:gd name="connsiteX21" fmla="*/ 92675 w 1106692"/>
                <a:gd name="connsiteY21" fmla="*/ 127259 h 1417949"/>
                <a:gd name="connsiteX22" fmla="*/ 23506 w 1106692"/>
                <a:gd name="connsiteY22" fmla="*/ 196427 h 1417949"/>
                <a:gd name="connsiteX23" fmla="*/ 23506 w 1106692"/>
                <a:gd name="connsiteY23" fmla="*/ 1337704 h 1417949"/>
                <a:gd name="connsiteX24" fmla="*/ 92675 w 1106692"/>
                <a:gd name="connsiteY24" fmla="*/ 1406872 h 1417949"/>
                <a:gd name="connsiteX25" fmla="*/ 1026447 w 1106692"/>
                <a:gd name="connsiteY25" fmla="*/ 1406872 h 1417949"/>
                <a:gd name="connsiteX26" fmla="*/ 1095615 w 1106692"/>
                <a:gd name="connsiteY26" fmla="*/ 1337704 h 1417949"/>
                <a:gd name="connsiteX27" fmla="*/ 1095615 w 1106692"/>
                <a:gd name="connsiteY27" fmla="*/ 196427 h 1417949"/>
                <a:gd name="connsiteX28" fmla="*/ 1026447 w 1106692"/>
                <a:gd name="connsiteY28" fmla="*/ 127259 h 141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6692" h="1417949">
                  <a:moveTo>
                    <a:pt x="991863" y="1303120"/>
                  </a:moveTo>
                  <a:lnTo>
                    <a:pt x="127259" y="1303120"/>
                  </a:lnTo>
                  <a:lnTo>
                    <a:pt x="127259" y="231011"/>
                  </a:lnTo>
                  <a:lnTo>
                    <a:pt x="317472" y="231011"/>
                  </a:lnTo>
                  <a:lnTo>
                    <a:pt x="317472" y="334764"/>
                  </a:lnTo>
                  <a:lnTo>
                    <a:pt x="801650" y="334764"/>
                  </a:lnTo>
                  <a:lnTo>
                    <a:pt x="801650" y="231011"/>
                  </a:lnTo>
                  <a:lnTo>
                    <a:pt x="991863" y="231011"/>
                  </a:lnTo>
                  <a:close/>
                  <a:moveTo>
                    <a:pt x="559561" y="92675"/>
                  </a:moveTo>
                  <a:cubicBezTo>
                    <a:pt x="588212" y="92675"/>
                    <a:pt x="611437" y="115900"/>
                    <a:pt x="611437" y="144551"/>
                  </a:cubicBezTo>
                  <a:cubicBezTo>
                    <a:pt x="611437" y="173202"/>
                    <a:pt x="588212" y="196427"/>
                    <a:pt x="559561" y="196427"/>
                  </a:cubicBezTo>
                  <a:cubicBezTo>
                    <a:pt x="530909" y="196427"/>
                    <a:pt x="507684" y="173202"/>
                    <a:pt x="507684" y="144551"/>
                  </a:cubicBezTo>
                  <a:cubicBezTo>
                    <a:pt x="507212" y="116372"/>
                    <a:pt x="529673" y="93147"/>
                    <a:pt x="557852" y="92675"/>
                  </a:cubicBezTo>
                  <a:cubicBezTo>
                    <a:pt x="558421" y="92664"/>
                    <a:pt x="558992" y="92664"/>
                    <a:pt x="559561" y="92675"/>
                  </a:cubicBezTo>
                  <a:close/>
                  <a:moveTo>
                    <a:pt x="1026447" y="127259"/>
                  </a:moveTo>
                  <a:lnTo>
                    <a:pt x="732481" y="127259"/>
                  </a:lnTo>
                  <a:lnTo>
                    <a:pt x="732481" y="92675"/>
                  </a:lnTo>
                  <a:cubicBezTo>
                    <a:pt x="732481" y="54474"/>
                    <a:pt x="701513" y="23506"/>
                    <a:pt x="663313" y="23506"/>
                  </a:cubicBezTo>
                  <a:lnTo>
                    <a:pt x="455808" y="23506"/>
                  </a:lnTo>
                  <a:cubicBezTo>
                    <a:pt x="417608" y="23506"/>
                    <a:pt x="386640" y="54474"/>
                    <a:pt x="386640" y="92675"/>
                  </a:cubicBezTo>
                  <a:lnTo>
                    <a:pt x="386640" y="127259"/>
                  </a:lnTo>
                  <a:lnTo>
                    <a:pt x="92675" y="127259"/>
                  </a:lnTo>
                  <a:cubicBezTo>
                    <a:pt x="54475" y="127259"/>
                    <a:pt x="23506" y="158227"/>
                    <a:pt x="23506" y="196427"/>
                  </a:cubicBezTo>
                  <a:lnTo>
                    <a:pt x="23506" y="1337704"/>
                  </a:lnTo>
                  <a:cubicBezTo>
                    <a:pt x="23506" y="1375904"/>
                    <a:pt x="54475" y="1406872"/>
                    <a:pt x="92675" y="1406872"/>
                  </a:cubicBezTo>
                  <a:lnTo>
                    <a:pt x="1026447" y="1406872"/>
                  </a:lnTo>
                  <a:cubicBezTo>
                    <a:pt x="1064647" y="1406872"/>
                    <a:pt x="1095615" y="1375904"/>
                    <a:pt x="1095615" y="1337704"/>
                  </a:cubicBezTo>
                  <a:lnTo>
                    <a:pt x="1095615" y="196427"/>
                  </a:lnTo>
                  <a:cubicBezTo>
                    <a:pt x="1095615" y="158227"/>
                    <a:pt x="1064647" y="127259"/>
                    <a:pt x="1026447" y="127259"/>
                  </a:cubicBez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88727E5-5644-406E-BDC4-AD648D36D92F}"/>
                </a:ext>
              </a:extLst>
            </p:cNvPr>
            <p:cNvSpPr/>
            <p:nvPr/>
          </p:nvSpPr>
          <p:spPr>
            <a:xfrm>
              <a:off x="6056721" y="4906976"/>
              <a:ext cx="328549" cy="103752"/>
            </a:xfrm>
            <a:custGeom>
              <a:avLst/>
              <a:gdLst>
                <a:gd name="connsiteX0" fmla="*/ 23506 w 328549"/>
                <a:gd name="connsiteY0" fmla="*/ 23506 h 103752"/>
                <a:gd name="connsiteX1" fmla="*/ 317472 w 328549"/>
                <a:gd name="connsiteY1" fmla="*/ 23506 h 103752"/>
                <a:gd name="connsiteX2" fmla="*/ 317472 w 328549"/>
                <a:gd name="connsiteY2" fmla="*/ 92675 h 103752"/>
                <a:gd name="connsiteX3" fmla="*/ 23506 w 328549"/>
                <a:gd name="connsiteY3" fmla="*/ 92675 h 10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9" h="103752">
                  <a:moveTo>
                    <a:pt x="23506" y="23506"/>
                  </a:moveTo>
                  <a:lnTo>
                    <a:pt x="317472" y="23506"/>
                  </a:lnTo>
                  <a:lnTo>
                    <a:pt x="317472" y="92675"/>
                  </a:lnTo>
                  <a:lnTo>
                    <a:pt x="23506" y="92675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D51911-F3F9-4286-A576-D96CDA4873D0}"/>
                </a:ext>
              </a:extLst>
            </p:cNvPr>
            <p:cNvSpPr/>
            <p:nvPr/>
          </p:nvSpPr>
          <p:spPr>
            <a:xfrm>
              <a:off x="6056721" y="5114481"/>
              <a:ext cx="328549" cy="103752"/>
            </a:xfrm>
            <a:custGeom>
              <a:avLst/>
              <a:gdLst>
                <a:gd name="connsiteX0" fmla="*/ 23506 w 328549"/>
                <a:gd name="connsiteY0" fmla="*/ 23506 h 103752"/>
                <a:gd name="connsiteX1" fmla="*/ 317472 w 328549"/>
                <a:gd name="connsiteY1" fmla="*/ 23506 h 103752"/>
                <a:gd name="connsiteX2" fmla="*/ 317472 w 328549"/>
                <a:gd name="connsiteY2" fmla="*/ 92675 h 103752"/>
                <a:gd name="connsiteX3" fmla="*/ 23506 w 328549"/>
                <a:gd name="connsiteY3" fmla="*/ 92675 h 10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9" h="103752">
                  <a:moveTo>
                    <a:pt x="23506" y="23506"/>
                  </a:moveTo>
                  <a:lnTo>
                    <a:pt x="317472" y="23506"/>
                  </a:lnTo>
                  <a:lnTo>
                    <a:pt x="317472" y="92675"/>
                  </a:lnTo>
                  <a:lnTo>
                    <a:pt x="23506" y="92675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9B460B9-44E6-4F66-A6DA-4846858EF289}"/>
                </a:ext>
              </a:extLst>
            </p:cNvPr>
            <p:cNvSpPr/>
            <p:nvPr/>
          </p:nvSpPr>
          <p:spPr>
            <a:xfrm>
              <a:off x="6056721" y="5321986"/>
              <a:ext cx="328549" cy="103752"/>
            </a:xfrm>
            <a:custGeom>
              <a:avLst/>
              <a:gdLst>
                <a:gd name="connsiteX0" fmla="*/ 23506 w 328549"/>
                <a:gd name="connsiteY0" fmla="*/ 23506 h 103752"/>
                <a:gd name="connsiteX1" fmla="*/ 317472 w 328549"/>
                <a:gd name="connsiteY1" fmla="*/ 23506 h 103752"/>
                <a:gd name="connsiteX2" fmla="*/ 317472 w 328549"/>
                <a:gd name="connsiteY2" fmla="*/ 92675 h 103752"/>
                <a:gd name="connsiteX3" fmla="*/ 23506 w 328549"/>
                <a:gd name="connsiteY3" fmla="*/ 92675 h 10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9" h="103752">
                  <a:moveTo>
                    <a:pt x="23506" y="23506"/>
                  </a:moveTo>
                  <a:lnTo>
                    <a:pt x="317472" y="23506"/>
                  </a:lnTo>
                  <a:lnTo>
                    <a:pt x="317472" y="92675"/>
                  </a:lnTo>
                  <a:lnTo>
                    <a:pt x="23506" y="92675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65D148-5B93-4707-987D-64993BE45165}"/>
                </a:ext>
              </a:extLst>
            </p:cNvPr>
            <p:cNvSpPr/>
            <p:nvPr/>
          </p:nvSpPr>
          <p:spPr>
            <a:xfrm>
              <a:off x="6056721" y="5529491"/>
              <a:ext cx="328549" cy="103752"/>
            </a:xfrm>
            <a:custGeom>
              <a:avLst/>
              <a:gdLst>
                <a:gd name="connsiteX0" fmla="*/ 23506 w 328549"/>
                <a:gd name="connsiteY0" fmla="*/ 23506 h 103752"/>
                <a:gd name="connsiteX1" fmla="*/ 317472 w 328549"/>
                <a:gd name="connsiteY1" fmla="*/ 23506 h 103752"/>
                <a:gd name="connsiteX2" fmla="*/ 317472 w 328549"/>
                <a:gd name="connsiteY2" fmla="*/ 92675 h 103752"/>
                <a:gd name="connsiteX3" fmla="*/ 23506 w 328549"/>
                <a:gd name="connsiteY3" fmla="*/ 92675 h 10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9" h="103752">
                  <a:moveTo>
                    <a:pt x="23506" y="23506"/>
                  </a:moveTo>
                  <a:lnTo>
                    <a:pt x="317472" y="23506"/>
                  </a:lnTo>
                  <a:lnTo>
                    <a:pt x="317472" y="92675"/>
                  </a:lnTo>
                  <a:lnTo>
                    <a:pt x="23506" y="92675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E99CA2-1F9C-48B4-A7B6-D5CCC19EBE93}"/>
                </a:ext>
              </a:extLst>
            </p:cNvPr>
            <p:cNvSpPr/>
            <p:nvPr/>
          </p:nvSpPr>
          <p:spPr>
            <a:xfrm>
              <a:off x="5705813" y="4832741"/>
              <a:ext cx="276673" cy="224797"/>
            </a:xfrm>
            <a:custGeom>
              <a:avLst/>
              <a:gdLst>
                <a:gd name="connsiteX0" fmla="*/ 23506 w 276673"/>
                <a:gd name="connsiteY0" fmla="*/ 128867 h 224796"/>
                <a:gd name="connsiteX1" fmla="*/ 59699 w 276673"/>
                <a:gd name="connsiteY1" fmla="*/ 92675 h 224796"/>
                <a:gd name="connsiteX2" fmla="*/ 104658 w 276673"/>
                <a:gd name="connsiteY2" fmla="*/ 137634 h 224796"/>
                <a:gd name="connsiteX3" fmla="*/ 218786 w 276673"/>
                <a:gd name="connsiteY3" fmla="*/ 23506 h 224796"/>
                <a:gd name="connsiteX4" fmla="*/ 254978 w 276673"/>
                <a:gd name="connsiteY4" fmla="*/ 59699 h 224796"/>
                <a:gd name="connsiteX5" fmla="*/ 104658 w 276673"/>
                <a:gd name="connsiteY5" fmla="*/ 210019 h 224796"/>
                <a:gd name="connsiteX6" fmla="*/ 23506 w 276673"/>
                <a:gd name="connsiteY6" fmla="*/ 128867 h 2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73" h="224796">
                  <a:moveTo>
                    <a:pt x="23506" y="128867"/>
                  </a:moveTo>
                  <a:lnTo>
                    <a:pt x="59699" y="92675"/>
                  </a:lnTo>
                  <a:lnTo>
                    <a:pt x="104658" y="137634"/>
                  </a:lnTo>
                  <a:lnTo>
                    <a:pt x="218786" y="23506"/>
                  </a:lnTo>
                  <a:lnTo>
                    <a:pt x="254978" y="59699"/>
                  </a:lnTo>
                  <a:lnTo>
                    <a:pt x="104658" y="210019"/>
                  </a:lnTo>
                  <a:lnTo>
                    <a:pt x="23506" y="128867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108C8C-161B-4696-8300-8947E0A15D70}"/>
                </a:ext>
              </a:extLst>
            </p:cNvPr>
            <p:cNvSpPr/>
            <p:nvPr/>
          </p:nvSpPr>
          <p:spPr>
            <a:xfrm>
              <a:off x="5705813" y="5040246"/>
              <a:ext cx="276673" cy="224797"/>
            </a:xfrm>
            <a:custGeom>
              <a:avLst/>
              <a:gdLst>
                <a:gd name="connsiteX0" fmla="*/ 23506 w 276673"/>
                <a:gd name="connsiteY0" fmla="*/ 128867 h 224796"/>
                <a:gd name="connsiteX1" fmla="*/ 59699 w 276673"/>
                <a:gd name="connsiteY1" fmla="*/ 92675 h 224796"/>
                <a:gd name="connsiteX2" fmla="*/ 104658 w 276673"/>
                <a:gd name="connsiteY2" fmla="*/ 137634 h 224796"/>
                <a:gd name="connsiteX3" fmla="*/ 218786 w 276673"/>
                <a:gd name="connsiteY3" fmla="*/ 23506 h 224796"/>
                <a:gd name="connsiteX4" fmla="*/ 254978 w 276673"/>
                <a:gd name="connsiteY4" fmla="*/ 59699 h 224796"/>
                <a:gd name="connsiteX5" fmla="*/ 104658 w 276673"/>
                <a:gd name="connsiteY5" fmla="*/ 210019 h 224796"/>
                <a:gd name="connsiteX6" fmla="*/ 23506 w 276673"/>
                <a:gd name="connsiteY6" fmla="*/ 128867 h 2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73" h="224796">
                  <a:moveTo>
                    <a:pt x="23506" y="128867"/>
                  </a:moveTo>
                  <a:lnTo>
                    <a:pt x="59699" y="92675"/>
                  </a:lnTo>
                  <a:lnTo>
                    <a:pt x="104658" y="137634"/>
                  </a:lnTo>
                  <a:lnTo>
                    <a:pt x="218786" y="23506"/>
                  </a:lnTo>
                  <a:lnTo>
                    <a:pt x="254978" y="59699"/>
                  </a:lnTo>
                  <a:lnTo>
                    <a:pt x="104658" y="210019"/>
                  </a:lnTo>
                  <a:lnTo>
                    <a:pt x="23506" y="128867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537640A-EC77-493E-BB87-DF42F0FE0CBC}"/>
                </a:ext>
              </a:extLst>
            </p:cNvPr>
            <p:cNvSpPr/>
            <p:nvPr/>
          </p:nvSpPr>
          <p:spPr>
            <a:xfrm>
              <a:off x="5705813" y="5247751"/>
              <a:ext cx="276673" cy="224797"/>
            </a:xfrm>
            <a:custGeom>
              <a:avLst/>
              <a:gdLst>
                <a:gd name="connsiteX0" fmla="*/ 23506 w 276673"/>
                <a:gd name="connsiteY0" fmla="*/ 128867 h 224796"/>
                <a:gd name="connsiteX1" fmla="*/ 59699 w 276673"/>
                <a:gd name="connsiteY1" fmla="*/ 92675 h 224796"/>
                <a:gd name="connsiteX2" fmla="*/ 104658 w 276673"/>
                <a:gd name="connsiteY2" fmla="*/ 137634 h 224796"/>
                <a:gd name="connsiteX3" fmla="*/ 218786 w 276673"/>
                <a:gd name="connsiteY3" fmla="*/ 23506 h 224796"/>
                <a:gd name="connsiteX4" fmla="*/ 254978 w 276673"/>
                <a:gd name="connsiteY4" fmla="*/ 59699 h 224796"/>
                <a:gd name="connsiteX5" fmla="*/ 104658 w 276673"/>
                <a:gd name="connsiteY5" fmla="*/ 210019 h 224796"/>
                <a:gd name="connsiteX6" fmla="*/ 23506 w 276673"/>
                <a:gd name="connsiteY6" fmla="*/ 128867 h 2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73" h="224796">
                  <a:moveTo>
                    <a:pt x="23506" y="128867"/>
                  </a:moveTo>
                  <a:lnTo>
                    <a:pt x="59699" y="92675"/>
                  </a:lnTo>
                  <a:lnTo>
                    <a:pt x="104658" y="137634"/>
                  </a:lnTo>
                  <a:lnTo>
                    <a:pt x="218786" y="23506"/>
                  </a:lnTo>
                  <a:lnTo>
                    <a:pt x="254978" y="59699"/>
                  </a:lnTo>
                  <a:lnTo>
                    <a:pt x="104658" y="210019"/>
                  </a:lnTo>
                  <a:lnTo>
                    <a:pt x="23506" y="128867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D7DA207-FECD-47B2-A6FD-505A3C434D53}"/>
                </a:ext>
              </a:extLst>
            </p:cNvPr>
            <p:cNvSpPr/>
            <p:nvPr/>
          </p:nvSpPr>
          <p:spPr>
            <a:xfrm>
              <a:off x="5705813" y="5455256"/>
              <a:ext cx="276673" cy="224797"/>
            </a:xfrm>
            <a:custGeom>
              <a:avLst/>
              <a:gdLst>
                <a:gd name="connsiteX0" fmla="*/ 23506 w 276673"/>
                <a:gd name="connsiteY0" fmla="*/ 128867 h 224796"/>
                <a:gd name="connsiteX1" fmla="*/ 59699 w 276673"/>
                <a:gd name="connsiteY1" fmla="*/ 92675 h 224796"/>
                <a:gd name="connsiteX2" fmla="*/ 104658 w 276673"/>
                <a:gd name="connsiteY2" fmla="*/ 137634 h 224796"/>
                <a:gd name="connsiteX3" fmla="*/ 218786 w 276673"/>
                <a:gd name="connsiteY3" fmla="*/ 23506 h 224796"/>
                <a:gd name="connsiteX4" fmla="*/ 254978 w 276673"/>
                <a:gd name="connsiteY4" fmla="*/ 59699 h 224796"/>
                <a:gd name="connsiteX5" fmla="*/ 104658 w 276673"/>
                <a:gd name="connsiteY5" fmla="*/ 210019 h 224796"/>
                <a:gd name="connsiteX6" fmla="*/ 23506 w 276673"/>
                <a:gd name="connsiteY6" fmla="*/ 128867 h 2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73" h="224796">
                  <a:moveTo>
                    <a:pt x="23506" y="128867"/>
                  </a:moveTo>
                  <a:lnTo>
                    <a:pt x="59699" y="92675"/>
                  </a:lnTo>
                  <a:lnTo>
                    <a:pt x="104658" y="137634"/>
                  </a:lnTo>
                  <a:lnTo>
                    <a:pt x="218786" y="23506"/>
                  </a:lnTo>
                  <a:lnTo>
                    <a:pt x="254978" y="59699"/>
                  </a:lnTo>
                  <a:lnTo>
                    <a:pt x="104658" y="210019"/>
                  </a:lnTo>
                  <a:lnTo>
                    <a:pt x="23506" y="128867"/>
                  </a:lnTo>
                  <a:close/>
                </a:path>
              </a:pathLst>
            </a:custGeom>
            <a:grpFill/>
            <a:ln w="172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grpSp>
        <p:nvGrpSpPr>
          <p:cNvPr id="138" name="Gráfico 18" descr="Gráfico de barras com tendência ascendente com preenchimento sólido">
            <a:extLst>
              <a:ext uri="{FF2B5EF4-FFF2-40B4-BE49-F238E27FC236}">
                <a16:creationId xmlns:a16="http://schemas.microsoft.com/office/drawing/2014/main" id="{133BE22F-6747-4E58-9261-1A6E4F89FCFE}"/>
              </a:ext>
            </a:extLst>
          </p:cNvPr>
          <p:cNvGrpSpPr/>
          <p:nvPr/>
        </p:nvGrpSpPr>
        <p:grpSpPr>
          <a:xfrm>
            <a:off x="9175866" y="4689932"/>
            <a:ext cx="1451375" cy="1439063"/>
            <a:chOff x="763916" y="5091458"/>
            <a:chExt cx="1515651" cy="1515651"/>
          </a:xfrm>
          <a:solidFill>
            <a:srgbClr val="19883D"/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1996423-83C7-4412-BCEC-7950B73EC1A2}"/>
                </a:ext>
              </a:extLst>
            </p:cNvPr>
            <p:cNvSpPr/>
            <p:nvPr/>
          </p:nvSpPr>
          <p:spPr>
            <a:xfrm>
              <a:off x="965337" y="5277091"/>
              <a:ext cx="1120950" cy="1136738"/>
            </a:xfrm>
            <a:custGeom>
              <a:avLst/>
              <a:gdLst>
                <a:gd name="connsiteX0" fmla="*/ 114340 w 1120950"/>
                <a:gd name="connsiteY0" fmla="*/ 19612 h 1136738"/>
                <a:gd name="connsiteX1" fmla="*/ 19612 w 1120950"/>
                <a:gd name="connsiteY1" fmla="*/ 19612 h 1136738"/>
                <a:gd name="connsiteX2" fmla="*/ 19612 w 1120950"/>
                <a:gd name="connsiteY2" fmla="*/ 1124774 h 1136738"/>
                <a:gd name="connsiteX3" fmla="*/ 1108986 w 1120950"/>
                <a:gd name="connsiteY3" fmla="*/ 1124774 h 1136738"/>
                <a:gd name="connsiteX4" fmla="*/ 1108986 w 1120950"/>
                <a:gd name="connsiteY4" fmla="*/ 1030046 h 1136738"/>
                <a:gd name="connsiteX5" fmla="*/ 114340 w 1120950"/>
                <a:gd name="connsiteY5" fmla="*/ 1030046 h 1136738"/>
                <a:gd name="connsiteX6" fmla="*/ 114340 w 1120950"/>
                <a:gd name="connsiteY6" fmla="*/ 19612 h 11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950" h="1136738">
                  <a:moveTo>
                    <a:pt x="114340" y="19612"/>
                  </a:moveTo>
                  <a:lnTo>
                    <a:pt x="19612" y="19612"/>
                  </a:lnTo>
                  <a:lnTo>
                    <a:pt x="19612" y="1124774"/>
                  </a:lnTo>
                  <a:lnTo>
                    <a:pt x="1108986" y="1124774"/>
                  </a:lnTo>
                  <a:lnTo>
                    <a:pt x="1108986" y="1030046"/>
                  </a:lnTo>
                  <a:lnTo>
                    <a:pt x="114340" y="1030046"/>
                  </a:lnTo>
                  <a:lnTo>
                    <a:pt x="114340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D238EB-496A-4ED4-B045-CBCAD487195E}"/>
                </a:ext>
              </a:extLst>
            </p:cNvPr>
            <p:cNvSpPr/>
            <p:nvPr/>
          </p:nvSpPr>
          <p:spPr>
            <a:xfrm>
              <a:off x="1817890" y="5277091"/>
              <a:ext cx="268397" cy="947282"/>
            </a:xfrm>
            <a:custGeom>
              <a:avLst/>
              <a:gdLst>
                <a:gd name="connsiteX0" fmla="*/ 256432 w 268396"/>
                <a:gd name="connsiteY0" fmla="*/ 935318 h 947281"/>
                <a:gd name="connsiteX1" fmla="*/ 19612 w 268396"/>
                <a:gd name="connsiteY1" fmla="*/ 935318 h 947281"/>
                <a:gd name="connsiteX2" fmla="*/ 19612 w 268396"/>
                <a:gd name="connsiteY2" fmla="*/ 19612 h 947281"/>
                <a:gd name="connsiteX3" fmla="*/ 256432 w 268396"/>
                <a:gd name="connsiteY3" fmla="*/ 19612 h 94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947281">
                  <a:moveTo>
                    <a:pt x="256432" y="935318"/>
                  </a:moveTo>
                  <a:lnTo>
                    <a:pt x="19612" y="935318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B67F55D-12D4-48CF-8874-D8277342D446}"/>
                </a:ext>
              </a:extLst>
            </p:cNvPr>
            <p:cNvSpPr/>
            <p:nvPr/>
          </p:nvSpPr>
          <p:spPr>
            <a:xfrm>
              <a:off x="1486342" y="5592851"/>
              <a:ext cx="268397" cy="631521"/>
            </a:xfrm>
            <a:custGeom>
              <a:avLst/>
              <a:gdLst>
                <a:gd name="connsiteX0" fmla="*/ 256432 w 268396"/>
                <a:gd name="connsiteY0" fmla="*/ 619557 h 631521"/>
                <a:gd name="connsiteX1" fmla="*/ 19612 w 268396"/>
                <a:gd name="connsiteY1" fmla="*/ 619557 h 631521"/>
                <a:gd name="connsiteX2" fmla="*/ 19612 w 268396"/>
                <a:gd name="connsiteY2" fmla="*/ 19612 h 631521"/>
                <a:gd name="connsiteX3" fmla="*/ 256432 w 268396"/>
                <a:gd name="connsiteY3" fmla="*/ 19612 h 6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631521">
                  <a:moveTo>
                    <a:pt x="256432" y="619557"/>
                  </a:moveTo>
                  <a:lnTo>
                    <a:pt x="19612" y="619557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4CEC9C6-2999-410F-914D-424C21CF0A26}"/>
                </a:ext>
              </a:extLst>
            </p:cNvPr>
            <p:cNvSpPr/>
            <p:nvPr/>
          </p:nvSpPr>
          <p:spPr>
            <a:xfrm>
              <a:off x="1154793" y="5877036"/>
              <a:ext cx="268397" cy="347337"/>
            </a:xfrm>
            <a:custGeom>
              <a:avLst/>
              <a:gdLst>
                <a:gd name="connsiteX0" fmla="*/ 256432 w 268396"/>
                <a:gd name="connsiteY0" fmla="*/ 335372 h 347336"/>
                <a:gd name="connsiteX1" fmla="*/ 19612 w 268396"/>
                <a:gd name="connsiteY1" fmla="*/ 335372 h 347336"/>
                <a:gd name="connsiteX2" fmla="*/ 19612 w 268396"/>
                <a:gd name="connsiteY2" fmla="*/ 19612 h 347336"/>
                <a:gd name="connsiteX3" fmla="*/ 256432 w 268396"/>
                <a:gd name="connsiteY3" fmla="*/ 19612 h 3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96" h="347336">
                  <a:moveTo>
                    <a:pt x="256432" y="335372"/>
                  </a:moveTo>
                  <a:lnTo>
                    <a:pt x="19612" y="335372"/>
                  </a:lnTo>
                  <a:lnTo>
                    <a:pt x="19612" y="19612"/>
                  </a:lnTo>
                  <a:lnTo>
                    <a:pt x="256432" y="19612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ECC3471-1A02-4D19-8E41-B27BAE356922}"/>
                </a:ext>
              </a:extLst>
            </p:cNvPr>
            <p:cNvSpPr/>
            <p:nvPr/>
          </p:nvSpPr>
          <p:spPr>
            <a:xfrm>
              <a:off x="1148320" y="5277091"/>
              <a:ext cx="536793" cy="536793"/>
            </a:xfrm>
            <a:custGeom>
              <a:avLst/>
              <a:gdLst>
                <a:gd name="connsiteX0" fmla="*/ 531302 w 536793"/>
                <a:gd name="connsiteY0" fmla="*/ 236539 h 536793"/>
                <a:gd name="connsiteX1" fmla="*/ 531302 w 536793"/>
                <a:gd name="connsiteY1" fmla="*/ 19612 h 536793"/>
                <a:gd name="connsiteX2" fmla="*/ 314374 w 536793"/>
                <a:gd name="connsiteY2" fmla="*/ 19612 h 536793"/>
                <a:gd name="connsiteX3" fmla="*/ 400577 w 536793"/>
                <a:gd name="connsiteY3" fmla="*/ 105814 h 536793"/>
                <a:gd name="connsiteX4" fmla="*/ 19612 w 536793"/>
                <a:gd name="connsiteY4" fmla="*/ 486780 h 536793"/>
                <a:gd name="connsiteX5" fmla="*/ 64134 w 536793"/>
                <a:gd name="connsiteY5" fmla="*/ 531302 h 536793"/>
                <a:gd name="connsiteX6" fmla="*/ 445099 w 536793"/>
                <a:gd name="connsiteY6" fmla="*/ 150494 h 536793"/>
                <a:gd name="connsiteX7" fmla="*/ 531302 w 536793"/>
                <a:gd name="connsiteY7" fmla="*/ 236539 h 53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93" h="536793">
                  <a:moveTo>
                    <a:pt x="531302" y="236539"/>
                  </a:moveTo>
                  <a:lnTo>
                    <a:pt x="531302" y="19612"/>
                  </a:lnTo>
                  <a:lnTo>
                    <a:pt x="314374" y="19612"/>
                  </a:lnTo>
                  <a:lnTo>
                    <a:pt x="400577" y="105814"/>
                  </a:lnTo>
                  <a:lnTo>
                    <a:pt x="19612" y="486780"/>
                  </a:lnTo>
                  <a:lnTo>
                    <a:pt x="64134" y="531302"/>
                  </a:lnTo>
                  <a:lnTo>
                    <a:pt x="445099" y="150494"/>
                  </a:lnTo>
                  <a:lnTo>
                    <a:pt x="531302" y="236539"/>
                  </a:lnTo>
                  <a:close/>
                </a:path>
              </a:pathLst>
            </a:custGeom>
            <a:grpFill/>
            <a:ln w="1577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724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F7A0587-7725-4B07-800A-226270A237FB}"/>
              </a:ext>
            </a:extLst>
          </p:cNvPr>
          <p:cNvSpPr/>
          <p:nvPr/>
        </p:nvSpPr>
        <p:spPr>
          <a:xfrm>
            <a:off x="0" y="-514352"/>
            <a:ext cx="12192000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44952896-9F8B-43D7-B1E9-C18B995A39E1}"/>
              </a:ext>
            </a:extLst>
          </p:cNvPr>
          <p:cNvCxnSpPr>
            <a:cxnSpLocks/>
          </p:cNvCxnSpPr>
          <p:nvPr/>
        </p:nvCxnSpPr>
        <p:spPr>
          <a:xfrm>
            <a:off x="117195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8">
            <a:extLst>
              <a:ext uri="{FF2B5EF4-FFF2-40B4-BE49-F238E27FC236}">
                <a16:creationId xmlns:a16="http://schemas.microsoft.com/office/drawing/2014/main" id="{FF179C54-896E-4517-9303-D073F6E18C35}"/>
              </a:ext>
            </a:extLst>
          </p:cNvPr>
          <p:cNvSpPr/>
          <p:nvPr/>
        </p:nvSpPr>
        <p:spPr>
          <a:xfrm rot="10800000" flipH="1">
            <a:off x="5302249" y="-3"/>
            <a:ext cx="647700" cy="716747"/>
          </a:xfrm>
          <a:prstGeom prst="parallelogram">
            <a:avLst>
              <a:gd name="adj" fmla="val 37875"/>
            </a:avLst>
          </a:prstGeom>
          <a:gradFill flip="none" rotWithShape="1">
            <a:gsLst>
              <a:gs pos="0">
                <a:srgbClr val="007A40">
                  <a:shade val="30000"/>
                  <a:satMod val="115000"/>
                </a:srgbClr>
              </a:gs>
              <a:gs pos="50000">
                <a:srgbClr val="007A40">
                  <a:shade val="67500"/>
                  <a:satMod val="115000"/>
                </a:srgbClr>
              </a:gs>
              <a:gs pos="100000">
                <a:srgbClr val="007A4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D73923-5B11-4347-93DC-BAD167B38818}"/>
              </a:ext>
            </a:extLst>
          </p:cNvPr>
          <p:cNvGrpSpPr/>
          <p:nvPr/>
        </p:nvGrpSpPr>
        <p:grpSpPr>
          <a:xfrm>
            <a:off x="6116782" y="-36370"/>
            <a:ext cx="6096000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2" name="Parallelogram 9">
              <a:extLst>
                <a:ext uri="{FF2B5EF4-FFF2-40B4-BE49-F238E27FC236}">
                  <a16:creationId xmlns:a16="http://schemas.microsoft.com/office/drawing/2014/main" id="{580A6C32-2C88-4F16-AC2F-A83C8E2BFB78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BEB755F-68BE-4F6F-A326-F11E97677629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riângulo isósceles 15">
            <a:extLst>
              <a:ext uri="{FF2B5EF4-FFF2-40B4-BE49-F238E27FC236}">
                <a16:creationId xmlns:a16="http://schemas.microsoft.com/office/drawing/2014/main" id="{CE9ED2F2-A04D-42A3-8683-0CD38D1EDB9D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BB4CE45E-B955-4E19-A4D2-C713F085D890}"/>
              </a:ext>
            </a:extLst>
          </p:cNvPr>
          <p:cNvCxnSpPr>
            <a:cxnSpLocks/>
          </p:cNvCxnSpPr>
          <p:nvPr/>
        </p:nvCxnSpPr>
        <p:spPr>
          <a:xfrm>
            <a:off x="471170" y="3530152"/>
            <a:ext cx="0" cy="33278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207990DC-40C6-41E4-9F42-726F2E97881D}"/>
              </a:ext>
            </a:extLst>
          </p:cNvPr>
          <p:cNvCxnSpPr>
            <a:cxnSpLocks/>
          </p:cNvCxnSpPr>
          <p:nvPr/>
        </p:nvCxnSpPr>
        <p:spPr>
          <a:xfrm>
            <a:off x="200660" y="1398002"/>
            <a:ext cx="0" cy="30415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C87C0BCB-B45F-4DE5-9C9A-881452E9812E}"/>
              </a:ext>
            </a:extLst>
          </p:cNvPr>
          <p:cNvCxnSpPr>
            <a:cxnSpLocks/>
          </p:cNvCxnSpPr>
          <p:nvPr/>
        </p:nvCxnSpPr>
        <p:spPr>
          <a:xfrm>
            <a:off x="120027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E12082-3BF7-4E81-AC85-40DA3987E6AC}"/>
              </a:ext>
            </a:extLst>
          </p:cNvPr>
          <p:cNvSpPr txBox="1"/>
          <p:nvPr/>
        </p:nvSpPr>
        <p:spPr>
          <a:xfrm>
            <a:off x="151231" y="65103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CONSTATAÇÕES</a:t>
            </a:r>
          </a:p>
        </p:txBody>
      </p:sp>
      <p:sp>
        <p:nvSpPr>
          <p:cNvPr id="114" name="Google Shape;156;p25">
            <a:extLst>
              <a:ext uri="{FF2B5EF4-FFF2-40B4-BE49-F238E27FC236}">
                <a16:creationId xmlns:a16="http://schemas.microsoft.com/office/drawing/2014/main" id="{8647EC6A-F367-4880-AD0E-46527A6B19E6}"/>
              </a:ext>
            </a:extLst>
          </p:cNvPr>
          <p:cNvSpPr txBox="1">
            <a:spLocks/>
          </p:cNvSpPr>
          <p:nvPr/>
        </p:nvSpPr>
        <p:spPr>
          <a:xfrm>
            <a:off x="934171" y="1044608"/>
            <a:ext cx="8507754" cy="2268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15" name="Google Shape;157;p25">
            <a:extLst>
              <a:ext uri="{FF2B5EF4-FFF2-40B4-BE49-F238E27FC236}">
                <a16:creationId xmlns:a16="http://schemas.microsoft.com/office/drawing/2014/main" id="{8302572E-E5FD-413A-84AC-68F44D328B09}"/>
              </a:ext>
            </a:extLst>
          </p:cNvPr>
          <p:cNvSpPr txBox="1">
            <a:spLocks/>
          </p:cNvSpPr>
          <p:nvPr/>
        </p:nvSpPr>
        <p:spPr>
          <a:xfrm>
            <a:off x="754350" y="916244"/>
            <a:ext cx="10808999" cy="2877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solidFill>
                  <a:srgbClr val="007A40"/>
                </a:solidFill>
                <a:latin typeface="FoundryFormSans-Book" panose="02000500050000020004" pitchFamily="2" charset="0"/>
                <a:ea typeface="FoundryFormSans-Medium" panose="02000600050000020004" pitchFamily="2" charset="0"/>
              </a:rPr>
              <a:t> </a:t>
            </a:r>
            <a:r>
              <a:rPr lang="pt-PT" sz="2000" b="1" dirty="0">
                <a:latin typeface="FoundryFormSans-Book" panose="02000500050000020004" pitchFamily="2" charset="0"/>
              </a:rPr>
              <a:t>A aplicação da prática de distribuição de bónus, gratificações, pode ser encontrada a titulo de exemplo em Empresas do sector Petrolífero, Mineiro, Banca, Empresas de Comercio, Prestação de Serviços</a:t>
            </a:r>
            <a:r>
              <a:rPr lang="pt-PT" sz="2000" dirty="0">
                <a:latin typeface="FoundryFormSans-Book" panose="02000500050000020004" pitchFamily="2" charset="0"/>
              </a:rPr>
              <a:t>,</a:t>
            </a:r>
            <a:r>
              <a:rPr lang="pt-PT" sz="2000" b="1" dirty="0">
                <a:latin typeface="FoundryFormSans-Book" panose="02000500050000020004" pitchFamily="2" charset="0"/>
              </a:rPr>
              <a:t> Telecomunicações</a:t>
            </a:r>
            <a:r>
              <a:rPr lang="pt-PT" sz="2000" dirty="0">
                <a:latin typeface="FoundryFormSans-Book" panose="02000500050000020004" pitchFamily="2" charset="0"/>
              </a:rPr>
              <a:t>. </a:t>
            </a:r>
            <a:r>
              <a:rPr lang="pt-PT" sz="2000" dirty="0" err="1">
                <a:latin typeface="FoundryFormSans-Book" panose="02000500050000020004" pitchFamily="2" charset="0"/>
              </a:rPr>
              <a:t>etc</a:t>
            </a:r>
            <a:endParaRPr lang="pt-PT" sz="2000" dirty="0">
              <a:latin typeface="FoundryFormSans-Book" panose="020005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2000" dirty="0">
              <a:latin typeface="FoundryFormSans-Book" panose="02000500050000020004" pitchFamily="2" charset="0"/>
              <a:ea typeface="FoundryFormSans-Medium" panose="02000600050000020004" pitchFamily="2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89A30F0-7E13-0086-E9D5-1553B47C2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48" y="4046119"/>
            <a:ext cx="2725976" cy="184070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6AE16F8-4F70-5215-B4C5-8B4445600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7" y="1860256"/>
            <a:ext cx="2070960" cy="2006242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15BA0B-36A4-C9B4-BA56-150873590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44" y="4046119"/>
            <a:ext cx="3164775" cy="1840171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D237B93-5DF2-18BF-19EB-9FBD22BDF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44" y="1951005"/>
            <a:ext cx="3164777" cy="1796142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0E84CC-DE58-AFDD-ED4D-72339EEB3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1" y="4046119"/>
            <a:ext cx="2436119" cy="1840171"/>
          </a:xfrm>
          <a:prstGeom prst="rect">
            <a:avLst/>
          </a:prstGeom>
        </p:spPr>
      </p:pic>
      <p:pic>
        <p:nvPicPr>
          <p:cNvPr id="25" name="Picture 24" descr="A picture containing text, clipart">
            <a:extLst>
              <a:ext uri="{FF2B5EF4-FFF2-40B4-BE49-F238E27FC236}">
                <a16:creationId xmlns:a16="http://schemas.microsoft.com/office/drawing/2014/main" id="{44A6496F-CFDB-F89D-9A9A-CF75A7AF0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2" y="2077776"/>
            <a:ext cx="2992755" cy="16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870</Words>
  <Application>Microsoft Office PowerPoint</Application>
  <PresentationFormat>Ecrã Panorâmico</PresentationFormat>
  <Paragraphs>194</Paragraphs>
  <Slides>10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FoundryFormSans-Bold</vt:lpstr>
      <vt:lpstr>FoundryFormSans-Book</vt:lpstr>
      <vt:lpstr>Honey Baby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Veloso dos Santos Rosa</dc:creator>
  <cp:lastModifiedBy>Etelvino Fialho Vilares</cp:lastModifiedBy>
  <cp:revision>244</cp:revision>
  <cp:lastPrinted>2022-10-18T13:10:13Z</cp:lastPrinted>
  <dcterms:created xsi:type="dcterms:W3CDTF">2022-01-27T10:23:03Z</dcterms:created>
  <dcterms:modified xsi:type="dcterms:W3CDTF">2022-10-26T08:15:57Z</dcterms:modified>
</cp:coreProperties>
</file>