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352" r:id="rId5"/>
    <p:sldId id="353" r:id="rId6"/>
    <p:sldId id="354" r:id="rId7"/>
    <p:sldId id="271" r:id="rId8"/>
    <p:sldId id="356" r:id="rId9"/>
    <p:sldId id="355" r:id="rId10"/>
    <p:sldId id="273" r:id="rId11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357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ereira\AppData\Roaming\Microsoft\Excel\Livro1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Folha1!$E$13</c:f>
              <c:strCache>
                <c:ptCount val="1"/>
                <c:pt idx="0">
                  <c:v>Valor a descontar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242181247924392E-3"/>
                  <c:y val="-8.072045299499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D6-4BEF-9921-E85F9FF18F74}"/>
                </c:ext>
              </c:extLst>
            </c:dLbl>
            <c:dLbl>
              <c:idx val="1"/>
              <c:layout>
                <c:manualLayout>
                  <c:x val="1.3242181247923907E-3"/>
                  <c:y val="-7.6235983384157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D6-4BEF-9921-E85F9FF18F74}"/>
                </c:ext>
              </c:extLst>
            </c:dLbl>
            <c:dLbl>
              <c:idx val="2"/>
              <c:layout>
                <c:manualLayout>
                  <c:x val="-1.8539053747094199E-2"/>
                  <c:y val="-7.6235983384157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D6-4BEF-9921-E85F9FF18F74}"/>
                </c:ext>
              </c:extLst>
            </c:dLbl>
            <c:dLbl>
              <c:idx val="3"/>
              <c:layout>
                <c:manualLayout>
                  <c:x val="-1.9863271871886589E-2"/>
                  <c:y val="-4.9329165719160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D6-4BEF-9921-E85F9FF18F74}"/>
                </c:ext>
              </c:extLst>
            </c:dLbl>
            <c:dLbl>
              <c:idx val="4"/>
              <c:layout>
                <c:manualLayout>
                  <c:x val="-1.853905374709415E-2"/>
                  <c:y val="-7.399374857874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D6-4BEF-9921-E85F9FF18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A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Folha1!$D$14:$D$18</c:f>
              <c:numCache>
                <c:formatCode>_(* #,##0.00_);_(* \(#,##0.00\);_(* "-"??_);_(@_)</c:formatCode>
                <c:ptCount val="5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cat>
          <c:val>
            <c:numRef>
              <c:f>Folha1!$E$14:$E$18</c:f>
              <c:numCache>
                <c:formatCode>_(* #,##0.00_);_(* \(#,##0.00\);_(* "-"??_);_(@_)</c:formatCode>
                <c:ptCount val="5"/>
                <c:pt idx="0">
                  <c:v>50000</c:v>
                </c:pt>
                <c:pt idx="1">
                  <c:v>100000</c:v>
                </c:pt>
                <c:pt idx="2">
                  <c:v>100000</c:v>
                </c:pt>
                <c:pt idx="3">
                  <c:v>150000</c:v>
                </c:pt>
                <c:pt idx="4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6-4BEF-9921-E85F9FF18F74}"/>
            </c:ext>
          </c:extLst>
        </c:ser>
        <c:ser>
          <c:idx val="2"/>
          <c:order val="1"/>
          <c:tx>
            <c:strRef>
              <c:f>Folha1!$F$13</c:f>
              <c:strCache>
                <c:ptCount val="1"/>
                <c:pt idx="0">
                  <c:v>Total disponível para o trabalhador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138525918643459E-17"/>
                  <c:y val="-9.193162702207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D6-4BEF-9921-E85F9FF18F74}"/>
                </c:ext>
              </c:extLst>
            </c:dLbl>
            <c:dLbl>
              <c:idx val="1"/>
              <c:layout>
                <c:manualLayout>
                  <c:x val="6.6210906239621481E-3"/>
                  <c:y val="-5.829810494082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D6-4BEF-9921-E85F9FF18F74}"/>
                </c:ext>
              </c:extLst>
            </c:dLbl>
            <c:dLbl>
              <c:idx val="2"/>
              <c:layout>
                <c:manualLayout>
                  <c:x val="0"/>
                  <c:y val="-4.4844696108327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D6-4BEF-9921-E85F9FF18F74}"/>
                </c:ext>
              </c:extLst>
            </c:dLbl>
            <c:dLbl>
              <c:idx val="3"/>
              <c:layout>
                <c:manualLayout>
                  <c:x val="-1.3242181247924392E-3"/>
                  <c:y val="-4.4844696108327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D6-4BEF-9921-E85F9FF18F74}"/>
                </c:ext>
              </c:extLst>
            </c:dLbl>
            <c:dLbl>
              <c:idx val="4"/>
              <c:layout>
                <c:manualLayout>
                  <c:x val="-1.0715562380932336E-2"/>
                  <c:y val="-1.793787844333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D6-4BEF-9921-E85F9FF18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A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Folha1!$D$14:$D$18</c:f>
              <c:numCache>
                <c:formatCode>_(* #,##0.00_);_(* \(#,##0.00\);_(* "-"??_);_(@_)</c:formatCode>
                <c:ptCount val="5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cat>
          <c:val>
            <c:numRef>
              <c:f>Folha1!$F$14:$F$18</c:f>
              <c:numCache>
                <c:formatCode>_(* #,##0.00_);_(* \(#,##0.00\);_(* "-"??_);_(@_)</c:formatCode>
                <c:ptCount val="5"/>
                <c:pt idx="0">
                  <c:v>1800000</c:v>
                </c:pt>
                <c:pt idx="1">
                  <c:v>3600000</c:v>
                </c:pt>
                <c:pt idx="2">
                  <c:v>6000000</c:v>
                </c:pt>
                <c:pt idx="3">
                  <c:v>9000000</c:v>
                </c:pt>
                <c:pt idx="4">
                  <c:v>12000000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6-4BEF-9921-E85F9FF18F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0393504"/>
        <c:axId val="1150395584"/>
        <c:axId val="0"/>
      </c:bar3DChart>
      <c:catAx>
        <c:axId val="1150393504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AO"/>
          </a:p>
        </c:txPr>
        <c:crossAx val="1150395584"/>
        <c:crosses val="autoZero"/>
        <c:auto val="1"/>
        <c:lblAlgn val="ctr"/>
        <c:lblOffset val="100"/>
        <c:noMultiLvlLbl val="0"/>
      </c:catAx>
      <c:valAx>
        <c:axId val="1150395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115039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A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A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Folha1!$H$7</c:f>
              <c:strCache>
                <c:ptCount val="1"/>
                <c:pt idx="0">
                  <c:v>1 mês 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1.608705961990965E-3"/>
                  <c:y val="-5.091145624542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A-4FB7-B45D-C61EC75569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A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Folha1!$I$6:$L$6</c:f>
              <c:strCache>
                <c:ptCount val="4"/>
                <c:pt idx="0">
                  <c:v>100 tabalhadores a 50 Mil Kz</c:v>
                </c:pt>
                <c:pt idx="1">
                  <c:v>50 trabalhadores a 200 Mil Kz</c:v>
                </c:pt>
                <c:pt idx="2">
                  <c:v>30 trabalhadores a 100 Mil Kz</c:v>
                </c:pt>
                <c:pt idx="3">
                  <c:v>Total 180 trabalhadores</c:v>
                </c:pt>
              </c:strCache>
            </c:strRef>
          </c:cat>
          <c:val>
            <c:numRef>
              <c:f>Folha1!$I$7:$L$7</c:f>
              <c:numCache>
                <c:formatCode>_("Kz "* #,##0.00_);_("Kz "* \(#,##0.00\);_("Kz "* "-"??_);_(@_)</c:formatCode>
                <c:ptCount val="4"/>
                <c:pt idx="0">
                  <c:v>5000000</c:v>
                </c:pt>
                <c:pt idx="1">
                  <c:v>3000000</c:v>
                </c:pt>
                <c:pt idx="2">
                  <c:v>10000000</c:v>
                </c:pt>
                <c:pt idx="3">
                  <c:v>18000000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5A-4FB7-B45D-C61EC7556990}"/>
            </c:ext>
          </c:extLst>
        </c:ser>
        <c:ser>
          <c:idx val="1"/>
          <c:order val="1"/>
          <c:tx>
            <c:strRef>
              <c:f>Folha1!$H$8</c:f>
              <c:strCache>
                <c:ptCount val="1"/>
                <c:pt idx="0">
                  <c:v>1 ano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3.7000237125792194E-2"/>
                  <c:y val="-2.877604048654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A-4FB7-B45D-C61EC75569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A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Folha1!$I$6:$L$6</c:f>
              <c:strCache>
                <c:ptCount val="4"/>
                <c:pt idx="0">
                  <c:v>100 tabalhadores a 50 Mil Kz</c:v>
                </c:pt>
                <c:pt idx="1">
                  <c:v>50 trabalhadores a 200 Mil Kz</c:v>
                </c:pt>
                <c:pt idx="2">
                  <c:v>30 trabalhadores a 100 Mil Kz</c:v>
                </c:pt>
                <c:pt idx="3">
                  <c:v>Total 180 trabalhadores</c:v>
                </c:pt>
              </c:strCache>
            </c:strRef>
          </c:cat>
          <c:val>
            <c:numRef>
              <c:f>Folha1!$I$8:$L$8</c:f>
              <c:numCache>
                <c:formatCode>_("Kz "* #,##0.00_);_("Kz "* \(#,##0.00\);_("Kz "* "-"??_);_(@_)</c:formatCode>
                <c:ptCount val="4"/>
                <c:pt idx="0">
                  <c:v>60000000</c:v>
                </c:pt>
                <c:pt idx="1">
                  <c:v>36000000</c:v>
                </c:pt>
                <c:pt idx="2">
                  <c:v>120000000</c:v>
                </c:pt>
                <c:pt idx="3">
                  <c:v>216000000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5A-4FB7-B45D-C61EC7556990}"/>
            </c:ext>
          </c:extLst>
        </c:ser>
        <c:ser>
          <c:idx val="2"/>
          <c:order val="2"/>
          <c:tx>
            <c:strRef>
              <c:f>Folha1!$H$9</c:f>
              <c:strCache>
                <c:ptCount val="1"/>
                <c:pt idx="0">
                  <c:v>3 anos 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-9.3304945795476088E-2"/>
                  <c:y val="-2.4348957334770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A-4FB7-B45D-C61EC75569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A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Folha1!$I$6:$L$6</c:f>
              <c:strCache>
                <c:ptCount val="4"/>
                <c:pt idx="0">
                  <c:v>100 tabalhadores a 50 Mil Kz</c:v>
                </c:pt>
                <c:pt idx="1">
                  <c:v>50 trabalhadores a 200 Mil Kz</c:v>
                </c:pt>
                <c:pt idx="2">
                  <c:v>30 trabalhadores a 100 Mil Kz</c:v>
                </c:pt>
                <c:pt idx="3">
                  <c:v>Total 180 trabalhadores</c:v>
                </c:pt>
              </c:strCache>
            </c:strRef>
          </c:cat>
          <c:val>
            <c:numRef>
              <c:f>Folha1!$I$9:$L$9</c:f>
              <c:numCache>
                <c:formatCode>_("Kz "* #,##0.00_);_("Kz "* \(#,##0.00\);_("Kz "* "-"??_);_(@_)</c:formatCode>
                <c:ptCount val="4"/>
                <c:pt idx="0">
                  <c:v>180000000</c:v>
                </c:pt>
                <c:pt idx="1">
                  <c:v>108000000</c:v>
                </c:pt>
                <c:pt idx="2">
                  <c:v>360000000</c:v>
                </c:pt>
                <c:pt idx="3">
                  <c:v>648000000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5A-4FB7-B45D-C61EC7556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661088"/>
        <c:axId val="111661920"/>
        <c:axId val="0"/>
      </c:bar3DChart>
      <c:catAx>
        <c:axId val="11166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AO"/>
          </a:p>
        </c:txPr>
        <c:crossAx val="111661920"/>
        <c:crosses val="autoZero"/>
        <c:auto val="1"/>
        <c:lblAlgn val="ctr"/>
        <c:lblOffset val="100"/>
        <c:noMultiLvlLbl val="0"/>
      </c:catAx>
      <c:valAx>
        <c:axId val="111661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Kz &quot;* #,##0.00_);_(&quot;Kz &quot;* \(#,##0.00\);_(&quot;Kz &quot;* &quot;-&quot;??_);_(@_)" sourceLinked="1"/>
        <c:majorTickMark val="none"/>
        <c:minorTickMark val="none"/>
        <c:tickLblPos val="nextTo"/>
        <c:crossAx val="111661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A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A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9BD13-6A19-43F3-97E5-C5785FBBD3C3}" type="datetimeFigureOut">
              <a:rPr lang="pt-PT" smtClean="0"/>
              <a:t>26/10/2022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D0A22-E20C-45F1-AA2D-584F16D327E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857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732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716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Esquema que </a:t>
            </a:r>
            <a:r>
              <a:rPr lang="pt-PT" dirty="0">
                <a:effectLst/>
              </a:rPr>
              <a:t> pode ser utilizado para</a:t>
            </a:r>
            <a:r>
              <a:rPr lang="pt-PT" dirty="0"/>
              <a:t> mostrar uma </a:t>
            </a:r>
            <a:r>
              <a:rPr lang="pt-PT" dirty="0" err="1"/>
              <a:t>colecção</a:t>
            </a:r>
            <a:r>
              <a:rPr lang="pt-PT" dirty="0"/>
              <a:t> de </a:t>
            </a:r>
            <a:r>
              <a:rPr lang="pt-PT" dirty="0" err="1"/>
              <a:t>objectos</a:t>
            </a:r>
            <a:r>
              <a:rPr lang="pt-PT" dirty="0"/>
              <a:t> ou ideias com ou sem uma relação forte entre si.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027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Esquema que </a:t>
            </a:r>
            <a:r>
              <a:rPr lang="pt-PT" dirty="0">
                <a:effectLst/>
              </a:rPr>
              <a:t> pode ser utilizado para</a:t>
            </a:r>
            <a:r>
              <a:rPr lang="pt-PT" dirty="0"/>
              <a:t> mostrar uma </a:t>
            </a:r>
            <a:r>
              <a:rPr lang="pt-PT" dirty="0" err="1"/>
              <a:t>colecção</a:t>
            </a:r>
            <a:r>
              <a:rPr lang="pt-PT" dirty="0"/>
              <a:t> de </a:t>
            </a:r>
            <a:r>
              <a:rPr lang="pt-PT" dirty="0" err="1"/>
              <a:t>objectos</a:t>
            </a:r>
            <a:r>
              <a:rPr lang="pt-PT" dirty="0"/>
              <a:t> ou ideias com ou sem uma relação forte entre si.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634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Esquema que </a:t>
            </a:r>
            <a:r>
              <a:rPr lang="pt-PT" dirty="0">
                <a:effectLst/>
              </a:rPr>
              <a:t> pode ser utilizado para</a:t>
            </a:r>
            <a:r>
              <a:rPr lang="pt-PT" dirty="0"/>
              <a:t> mostrar uma </a:t>
            </a:r>
            <a:r>
              <a:rPr lang="pt-PT" dirty="0" err="1"/>
              <a:t>colecção</a:t>
            </a:r>
            <a:r>
              <a:rPr lang="pt-PT" dirty="0"/>
              <a:t> de </a:t>
            </a:r>
            <a:r>
              <a:rPr lang="pt-PT" dirty="0" err="1"/>
              <a:t>objectos</a:t>
            </a:r>
            <a:r>
              <a:rPr lang="pt-PT" dirty="0"/>
              <a:t> ou ideias com ou sem uma relação forte entre si.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246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Esquema que </a:t>
            </a:r>
            <a:r>
              <a:rPr lang="pt-PT" dirty="0">
                <a:effectLst/>
              </a:rPr>
              <a:t> pode ser utilizado para</a:t>
            </a:r>
            <a:r>
              <a:rPr lang="pt-PT" dirty="0"/>
              <a:t> mostrar uma </a:t>
            </a:r>
            <a:r>
              <a:rPr lang="pt-PT" dirty="0" err="1"/>
              <a:t>colecção</a:t>
            </a:r>
            <a:r>
              <a:rPr lang="pt-PT" dirty="0"/>
              <a:t> de </a:t>
            </a:r>
            <a:r>
              <a:rPr lang="pt-PT" dirty="0" err="1"/>
              <a:t>objectos</a:t>
            </a:r>
            <a:r>
              <a:rPr lang="pt-PT" dirty="0"/>
              <a:t> ou ideias com ou sem uma relação forte entre si.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922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PT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ecurso </a:t>
            </a:r>
            <a:r>
              <a:rPr lang="pt-PT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pode ser utilizado </a:t>
            </a:r>
            <a:r>
              <a:rPr lang="pt-PT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exemplificar visualmente dados de pesquisas, levantamentos internos de empresas, comparações  ou resultados de apurações diversas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287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626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Esquema que </a:t>
            </a:r>
            <a:r>
              <a:rPr lang="pt-PT" dirty="0">
                <a:effectLst/>
              </a:rPr>
              <a:t> pode ser utilizado para</a:t>
            </a:r>
            <a:r>
              <a:rPr lang="pt-PT" dirty="0"/>
              <a:t> mostrar uma </a:t>
            </a:r>
            <a:r>
              <a:rPr lang="pt-PT" dirty="0" err="1"/>
              <a:t>colecção</a:t>
            </a:r>
            <a:r>
              <a:rPr lang="pt-PT" dirty="0"/>
              <a:t> de </a:t>
            </a:r>
            <a:r>
              <a:rPr lang="pt-PT" dirty="0" err="1"/>
              <a:t>objectos</a:t>
            </a:r>
            <a:r>
              <a:rPr lang="pt-PT" dirty="0"/>
              <a:t> ou ideias com ou sem uma relação forte entre si.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169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D8B97-1829-4036-AD89-A0ED76F5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49DC3A-EB1E-43F6-BD75-FA2C7D64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B66D968-E5AB-43DA-A338-5C7257FF9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55D6E54-6CEC-456B-901F-9753EA17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49DCB57-33F7-4E04-9958-746149A9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CC66BB36-3086-4747-8003-6CDFD4AD102E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D5BB2-A445-4E04-B02C-1F108250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BB425C-83F4-4C05-945A-D6F7BFB2F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EE0C613-B04C-427A-ADC3-4FC25D87D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A3EC0F1-F780-4958-8690-ECF059734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4E08906-493B-4BCE-8352-3904B910F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DFA2CF6-D444-4DD2-8F95-4A276795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ACD8AE5-99A1-4789-B74F-AE615C6A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Marcador de Posição do Número do Diapositivo 5">
            <a:extLst>
              <a:ext uri="{FF2B5EF4-FFF2-40B4-BE49-F238E27FC236}">
                <a16:creationId xmlns:a16="http://schemas.microsoft.com/office/drawing/2014/main" id="{89CC0C3B-A27F-4E9D-A884-26D5D009A36C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75BC7-C987-4F72-AF10-E3040CF0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BEA46DB-BA50-4477-ADEA-B5F19711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22290EE-C4BA-4A1F-BC86-F0F79C8F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CA31C7-A8C2-4C86-A5D1-CC4ADAF43315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2E6D9-3255-4A35-968E-AC02B34C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673B3F6-049C-49B2-A01B-FBFECF50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B276FCB-3D6B-4750-A101-F10C8A3DC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B83F7E3-FC1C-45C6-9A76-4AE0D7EF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B41D941-FABF-4C03-B04A-FB5467A2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34821FCD-A9FD-446B-82D0-BA14A6D1AF7F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91E5B-D21D-42B5-A11A-53DA8D20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A97BAC0-7508-4796-96BE-0DB46DE34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D29389A-6BA2-4A11-93F4-41F47AEB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34F958F-6950-459F-A559-6C39613F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1A9363E-FE4A-4E01-95EA-720D28BF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3FA675B6-8289-4F7B-96E5-230E52D883D0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93AF4-65E2-4F1E-A806-6F2A1F92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CC56387-5481-4C70-ACCC-BCFD4AC99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4BCAC61-DB95-459B-AE5C-6AFCDC3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CE3F8F6-C90A-44AC-B846-98AE994F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EE7728FE-9E12-46DC-A1F2-80AE9138E611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B4AA40-5D62-405A-9864-EEC0D260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A83D9A-BDBE-4D18-902D-98709D513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4A3FA13-FE18-4C99-8993-4DF47D73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6BE435C-16B5-4055-B76C-7CAF398C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2BC584F7-670F-4525-8806-78EBE0A31383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2AB8CD9-4319-4F0F-9D74-CCCDF327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401CE54-E011-43E3-8D7B-BD92A8AE9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9F64447-2040-4F8C-8859-35FDAB90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7436-4E65-4CC3-95A6-09A8A72537DA}" type="datetimeFigureOut">
              <a:rPr lang="x-none" smtClean="0"/>
              <a:t>26/10/2022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1759CE-8E07-4E34-B111-E3CAFB06C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A47322F9-95BA-4F7C-B298-1098B2AE5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9309" y="6439799"/>
            <a:ext cx="1508185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9851"/>
                </a:solidFill>
              </a:defRPr>
            </a:lvl1pPr>
          </a:lstStyle>
          <a:p>
            <a:r>
              <a:rPr lang="pt-PT" dirty="0"/>
              <a:t>ENDIAMA, E.P | </a:t>
            </a:r>
            <a:fld id="{5C9BF249-83F7-4A44-BACA-C21449703B98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22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32F863F4-3E86-402F-A1F7-71323F9F3B25}"/>
              </a:ext>
            </a:extLst>
          </p:cNvPr>
          <p:cNvSpPr/>
          <p:nvPr/>
        </p:nvSpPr>
        <p:spPr>
          <a:xfrm>
            <a:off x="1577198" y="-17253"/>
            <a:ext cx="3243532" cy="6892505"/>
          </a:xfrm>
          <a:custGeom>
            <a:avLst/>
            <a:gdLst>
              <a:gd name="connsiteX0" fmla="*/ 0 w 3243532"/>
              <a:gd name="connsiteY0" fmla="*/ 17253 h 6892505"/>
              <a:gd name="connsiteX1" fmla="*/ 819509 w 3243532"/>
              <a:gd name="connsiteY1" fmla="*/ 0 h 6892505"/>
              <a:gd name="connsiteX2" fmla="*/ 3243532 w 3243532"/>
              <a:gd name="connsiteY2" fmla="*/ 6892505 h 6892505"/>
              <a:gd name="connsiteX3" fmla="*/ 2363638 w 3243532"/>
              <a:gd name="connsiteY3" fmla="*/ 6892505 h 6892505"/>
              <a:gd name="connsiteX4" fmla="*/ 0 w 3243532"/>
              <a:gd name="connsiteY4" fmla="*/ 17253 h 68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532" h="6892505">
                <a:moveTo>
                  <a:pt x="0" y="17253"/>
                </a:moveTo>
                <a:lnTo>
                  <a:pt x="819509" y="0"/>
                </a:lnTo>
                <a:lnTo>
                  <a:pt x="3243532" y="6892505"/>
                </a:lnTo>
                <a:lnTo>
                  <a:pt x="2363638" y="6892505"/>
                </a:lnTo>
                <a:lnTo>
                  <a:pt x="0" y="17253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Imagem 7">
            <a:extLst>
              <a:ext uri="{FF2B5EF4-FFF2-40B4-BE49-F238E27FC236}">
                <a16:creationId xmlns:a16="http://schemas.microsoft.com/office/drawing/2014/main" id="{725E41B4-A406-4A31-8655-0FE52023B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0" y="117486"/>
            <a:ext cx="9543192" cy="4358058"/>
          </a:xfrm>
          <a:prstGeom prst="snipRoundRect">
            <a:avLst>
              <a:gd name="adj1" fmla="val 0"/>
              <a:gd name="adj2" fmla="val 25754"/>
            </a:avLst>
          </a:prstGeom>
          <a:blipFill>
            <a:blip r:embed="rId4"/>
            <a:stretch>
              <a:fillRect l="-31000" t="-8000" r="-46000" b="-10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riângulo retângulo 8">
            <a:extLst>
              <a:ext uri="{FF2B5EF4-FFF2-40B4-BE49-F238E27FC236}">
                <a16:creationId xmlns:a16="http://schemas.microsoft.com/office/drawing/2014/main" id="{5A5633A9-6BD0-4C54-A81E-182FFEC85A4B}"/>
              </a:ext>
            </a:extLst>
          </p:cNvPr>
          <p:cNvSpPr/>
          <p:nvPr/>
        </p:nvSpPr>
        <p:spPr>
          <a:xfrm rot="17144229" flipH="1">
            <a:off x="7936699" y="893434"/>
            <a:ext cx="2483329" cy="210890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6DD31C2-22C6-446E-9765-A94E05117224}"/>
              </a:ext>
            </a:extLst>
          </p:cNvPr>
          <p:cNvSpPr/>
          <p:nvPr/>
        </p:nvSpPr>
        <p:spPr>
          <a:xfrm>
            <a:off x="3895106" y="3718337"/>
            <a:ext cx="8309087" cy="2000939"/>
          </a:xfrm>
          <a:custGeom>
            <a:avLst/>
            <a:gdLst>
              <a:gd name="connsiteX0" fmla="*/ 0 w 8566030"/>
              <a:gd name="connsiteY0" fmla="*/ 0 h 2786332"/>
              <a:gd name="connsiteX1" fmla="*/ 1095555 w 8566030"/>
              <a:gd name="connsiteY1" fmla="*/ 2786332 h 2786332"/>
              <a:gd name="connsiteX2" fmla="*/ 8548778 w 8566030"/>
              <a:gd name="connsiteY2" fmla="*/ 2769079 h 2786332"/>
              <a:gd name="connsiteX3" fmla="*/ 8566030 w 8566030"/>
              <a:gd name="connsiteY3" fmla="*/ 8626 h 2786332"/>
              <a:gd name="connsiteX4" fmla="*/ 0 w 8566030"/>
              <a:gd name="connsiteY4" fmla="*/ 0 h 27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30" h="2786332">
                <a:moveTo>
                  <a:pt x="0" y="0"/>
                </a:moveTo>
                <a:lnTo>
                  <a:pt x="1095555" y="2786332"/>
                </a:lnTo>
                <a:lnTo>
                  <a:pt x="8548778" y="2769079"/>
                </a:lnTo>
                <a:lnTo>
                  <a:pt x="8566030" y="862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ECAB563-F2E9-4573-9D8E-2A3F5106F825}"/>
              </a:ext>
            </a:extLst>
          </p:cNvPr>
          <p:cNvSpPr/>
          <p:nvPr/>
        </p:nvSpPr>
        <p:spPr>
          <a:xfrm>
            <a:off x="-64193" y="-32914"/>
            <a:ext cx="2631056" cy="4710023"/>
          </a:xfrm>
          <a:custGeom>
            <a:avLst/>
            <a:gdLst>
              <a:gd name="connsiteX0" fmla="*/ 0 w 2631056"/>
              <a:gd name="connsiteY0" fmla="*/ 0 h 4710023"/>
              <a:gd name="connsiteX1" fmla="*/ 862641 w 2631056"/>
              <a:gd name="connsiteY1" fmla="*/ 0 h 4710023"/>
              <a:gd name="connsiteX2" fmla="*/ 2631056 w 2631056"/>
              <a:gd name="connsiteY2" fmla="*/ 4710023 h 4710023"/>
              <a:gd name="connsiteX3" fmla="*/ 1768415 w 2631056"/>
              <a:gd name="connsiteY3" fmla="*/ 4701397 h 4710023"/>
              <a:gd name="connsiteX4" fmla="*/ 0 w 2631056"/>
              <a:gd name="connsiteY4" fmla="*/ 0 h 47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056" h="4710023">
                <a:moveTo>
                  <a:pt x="0" y="0"/>
                </a:moveTo>
                <a:lnTo>
                  <a:pt x="862641" y="0"/>
                </a:lnTo>
                <a:lnTo>
                  <a:pt x="2631056" y="4710023"/>
                </a:lnTo>
                <a:lnTo>
                  <a:pt x="1768415" y="47013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0C21190D-FF57-4E51-9A3F-05BF23381941}"/>
              </a:ext>
            </a:extLst>
          </p:cNvPr>
          <p:cNvSpPr/>
          <p:nvPr/>
        </p:nvSpPr>
        <p:spPr>
          <a:xfrm rot="183255" flipV="1">
            <a:off x="8911323" y="985981"/>
            <a:ext cx="904875" cy="1349106"/>
          </a:xfrm>
          <a:prstGeom prst="parallelogram">
            <a:avLst>
              <a:gd name="adj" fmla="val 7620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4D20CD0-306A-4CCF-86AD-6C81723CB122}"/>
              </a:ext>
            </a:extLst>
          </p:cNvPr>
          <p:cNvSpPr txBox="1">
            <a:spLocks/>
          </p:cNvSpPr>
          <p:nvPr/>
        </p:nvSpPr>
        <p:spPr>
          <a:xfrm>
            <a:off x="4707402" y="3782292"/>
            <a:ext cx="7392730" cy="12597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7200" dirty="0">
                <a:latin typeface="FoundryFormSans-Bold" panose="02000800060000020004" pitchFamily="2" charset="0"/>
                <a:ea typeface="FoundryFormSans-Bold" panose="02000800060000020004" pitchFamily="2" charset="0"/>
              </a:rPr>
              <a:t>FUNDO DE CONSUMO</a:t>
            </a:r>
            <a:endParaRPr lang="x-none" sz="7200" dirty="0"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56171D2-A6DB-45A7-A514-5A85031E4842}"/>
              </a:ext>
            </a:extLst>
          </p:cNvPr>
          <p:cNvSpPr txBox="1">
            <a:spLocks/>
          </p:cNvSpPr>
          <p:nvPr/>
        </p:nvSpPr>
        <p:spPr>
          <a:xfrm>
            <a:off x="4945581" y="4455073"/>
            <a:ext cx="7106212" cy="5832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3600" b="0" dirty="0">
                <a:latin typeface="FoundryFormSans-Book" panose="02000500050000020004" pitchFamily="2" charset="0"/>
              </a:rPr>
              <a:t> </a:t>
            </a:r>
            <a:endParaRPr lang="x-none" sz="3600" b="0" dirty="0">
              <a:latin typeface="FoundryFormSans-Book" panose="02000500050000020004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8AC9726-654E-4DE3-B281-EF895AF87071}"/>
              </a:ext>
            </a:extLst>
          </p:cNvPr>
          <p:cNvSpPr txBox="1">
            <a:spLocks/>
          </p:cNvSpPr>
          <p:nvPr/>
        </p:nvSpPr>
        <p:spPr>
          <a:xfrm>
            <a:off x="7824078" y="5542334"/>
            <a:ext cx="4348795" cy="6651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1800" b="0" dirty="0">
                <a:solidFill>
                  <a:srgbClr val="FF0000"/>
                </a:solidFill>
                <a:latin typeface="FoundryFormSans-Book" panose="02000500050000020004" pitchFamily="2" charset="0"/>
              </a:rPr>
              <a:t>                                 </a:t>
            </a:r>
          </a:p>
          <a:p>
            <a:pPr algn="r"/>
            <a:r>
              <a:rPr lang="pt-PT" sz="1800" b="0" dirty="0">
                <a:solidFill>
                  <a:srgbClr val="00B050"/>
                </a:solidFill>
                <a:latin typeface="FoundryFormSans-Book" panose="02000500050000020004" pitchFamily="2" charset="0"/>
              </a:rPr>
              <a:t>ORADPORA: YURA MESQUITA GUERRA -GMCE</a:t>
            </a:r>
            <a:endParaRPr lang="x-none" sz="1800" b="0" dirty="0">
              <a:solidFill>
                <a:srgbClr val="00B050"/>
              </a:solidFill>
              <a:latin typeface="FoundryFormSans-Book" panose="02000500050000020004" pitchFamily="2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012A158-0FC6-4B1A-953C-1FA7E9E68E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8"/>
          <a:stretch/>
        </p:blipFill>
        <p:spPr>
          <a:xfrm>
            <a:off x="9546070" y="1169349"/>
            <a:ext cx="2536956" cy="115210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DC7C5A5-181F-4A03-9A30-547FCF692C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79" b="44045"/>
          <a:stretch/>
        </p:blipFill>
        <p:spPr>
          <a:xfrm>
            <a:off x="36576" y="5922405"/>
            <a:ext cx="3607024" cy="60385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64D2436C-B5D1-34B6-8C47-E17F4896F8E2}"/>
              </a:ext>
            </a:extLst>
          </p:cNvPr>
          <p:cNvSpPr txBox="1">
            <a:spLocks/>
          </p:cNvSpPr>
          <p:nvPr/>
        </p:nvSpPr>
        <p:spPr>
          <a:xfrm>
            <a:off x="4690382" y="4385474"/>
            <a:ext cx="7482491" cy="5832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x-none" sz="2200" b="0" dirty="0">
              <a:latin typeface="FoundryFormSans-Book" panose="02000500050000020004" pitchFamily="2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C5AA6CB-BBCE-4D87-9E4E-DB4FB8D9423C}"/>
              </a:ext>
            </a:extLst>
          </p:cNvPr>
          <p:cNvSpPr txBox="1">
            <a:spLocks/>
          </p:cNvSpPr>
          <p:nvPr/>
        </p:nvSpPr>
        <p:spPr>
          <a:xfrm>
            <a:off x="5116955" y="4809112"/>
            <a:ext cx="7106212" cy="5832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3600" b="0" dirty="0">
                <a:latin typeface="FoundryFormSans-Book" panose="02000500050000020004" pitchFamily="2" charset="0"/>
              </a:rPr>
              <a:t>CAFÉ DE IDEIAS</a:t>
            </a:r>
            <a:endParaRPr lang="x-none" sz="3600" b="0" dirty="0">
              <a:latin typeface="FoundryFormSans-Book" panose="02000500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: Forma 9">
            <a:extLst>
              <a:ext uri="{FF2B5EF4-FFF2-40B4-BE49-F238E27FC236}">
                <a16:creationId xmlns:a16="http://schemas.microsoft.com/office/drawing/2014/main" id="{B5CB5A32-DDF5-4093-B613-884AAA8E6439}"/>
              </a:ext>
            </a:extLst>
          </p:cNvPr>
          <p:cNvSpPr/>
          <p:nvPr/>
        </p:nvSpPr>
        <p:spPr>
          <a:xfrm>
            <a:off x="1039616" y="-34505"/>
            <a:ext cx="3243532" cy="6892505"/>
          </a:xfrm>
          <a:custGeom>
            <a:avLst/>
            <a:gdLst>
              <a:gd name="connsiteX0" fmla="*/ 0 w 3243532"/>
              <a:gd name="connsiteY0" fmla="*/ 17253 h 6892505"/>
              <a:gd name="connsiteX1" fmla="*/ 819509 w 3243532"/>
              <a:gd name="connsiteY1" fmla="*/ 0 h 6892505"/>
              <a:gd name="connsiteX2" fmla="*/ 3243532 w 3243532"/>
              <a:gd name="connsiteY2" fmla="*/ 6892505 h 6892505"/>
              <a:gd name="connsiteX3" fmla="*/ 2363638 w 3243532"/>
              <a:gd name="connsiteY3" fmla="*/ 6892505 h 6892505"/>
              <a:gd name="connsiteX4" fmla="*/ 0 w 3243532"/>
              <a:gd name="connsiteY4" fmla="*/ 17253 h 68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532" h="6892505">
                <a:moveTo>
                  <a:pt x="0" y="17253"/>
                </a:moveTo>
                <a:lnTo>
                  <a:pt x="819509" y="0"/>
                </a:lnTo>
                <a:lnTo>
                  <a:pt x="3243532" y="6892505"/>
                </a:lnTo>
                <a:lnTo>
                  <a:pt x="2363638" y="6892505"/>
                </a:lnTo>
                <a:lnTo>
                  <a:pt x="0" y="17253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Imagem 18">
            <a:extLst>
              <a:ext uri="{FF2B5EF4-FFF2-40B4-BE49-F238E27FC236}">
                <a16:creationId xmlns:a16="http://schemas.microsoft.com/office/drawing/2014/main" id="{4352952F-9EA3-4676-ABF0-80FC8707B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927"/>
            <a:ext cx="9450893" cy="4484240"/>
          </a:xfrm>
          <a:prstGeom prst="snipRoundRect">
            <a:avLst>
              <a:gd name="adj1" fmla="val 0"/>
              <a:gd name="adj2" fmla="val 26332"/>
            </a:avLst>
          </a:prstGeom>
          <a:blipFill>
            <a:blip r:embed="rId2"/>
            <a:stretch>
              <a:fillRect l="-31000" t="-8000" r="-46000" b="-10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29">
            <a:extLst>
              <a:ext uri="{FF2B5EF4-FFF2-40B4-BE49-F238E27FC236}">
                <a16:creationId xmlns:a16="http://schemas.microsoft.com/office/drawing/2014/main" id="{BA1F8B62-D590-481A-B434-DC7BB6DE2CB6}"/>
              </a:ext>
            </a:extLst>
          </p:cNvPr>
          <p:cNvCxnSpPr>
            <a:cxnSpLocks/>
          </p:cNvCxnSpPr>
          <p:nvPr/>
        </p:nvCxnSpPr>
        <p:spPr>
          <a:xfrm flipH="1" flipV="1">
            <a:off x="3782816" y="4837390"/>
            <a:ext cx="701748" cy="2020611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ângulo retângulo 21">
            <a:extLst>
              <a:ext uri="{FF2B5EF4-FFF2-40B4-BE49-F238E27FC236}">
                <a16:creationId xmlns:a16="http://schemas.microsoft.com/office/drawing/2014/main" id="{D3F57F48-C0BB-4EF4-BC3D-32F17E942C96}"/>
              </a:ext>
            </a:extLst>
          </p:cNvPr>
          <p:cNvSpPr/>
          <p:nvPr/>
        </p:nvSpPr>
        <p:spPr>
          <a:xfrm rot="17144229" flipH="1">
            <a:off x="6634584" y="262677"/>
            <a:ext cx="3681602" cy="332964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Paralelogramo 14">
            <a:extLst>
              <a:ext uri="{FF2B5EF4-FFF2-40B4-BE49-F238E27FC236}">
                <a16:creationId xmlns:a16="http://schemas.microsoft.com/office/drawing/2014/main" id="{FFD39BAB-E601-4384-A14F-31C60A68C4D9}"/>
              </a:ext>
            </a:extLst>
          </p:cNvPr>
          <p:cNvSpPr/>
          <p:nvPr/>
        </p:nvSpPr>
        <p:spPr>
          <a:xfrm flipV="1">
            <a:off x="8569358" y="-4301"/>
            <a:ext cx="1763362" cy="2674457"/>
          </a:xfrm>
          <a:prstGeom prst="parallelogram">
            <a:avLst>
              <a:gd name="adj" fmla="val 78945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2616B8A4-940E-48E1-B403-2B5BFF216CAA}"/>
              </a:ext>
            </a:extLst>
          </p:cNvPr>
          <p:cNvSpPr/>
          <p:nvPr/>
        </p:nvSpPr>
        <p:spPr>
          <a:xfrm flipV="1">
            <a:off x="8729906" y="362359"/>
            <a:ext cx="3276600" cy="1698436"/>
          </a:xfrm>
          <a:prstGeom prst="parallelogram">
            <a:avLst>
              <a:gd name="adj" fmla="val 52367"/>
            </a:avLst>
          </a:prstGeom>
          <a:solidFill>
            <a:srgbClr val="0098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5603B773-FD79-4055-AB03-1707A7060C4C}"/>
              </a:ext>
            </a:extLst>
          </p:cNvPr>
          <p:cNvSpPr/>
          <p:nvPr/>
        </p:nvSpPr>
        <p:spPr>
          <a:xfrm flipH="1">
            <a:off x="8497121" y="299780"/>
            <a:ext cx="1212817" cy="1900366"/>
          </a:xfrm>
          <a:prstGeom prst="parallelogram">
            <a:avLst>
              <a:gd name="adj" fmla="val 8179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1440000" sx="92000" sy="9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4">
            <a:extLst>
              <a:ext uri="{FF2B5EF4-FFF2-40B4-BE49-F238E27FC236}">
                <a16:creationId xmlns:a16="http://schemas.microsoft.com/office/drawing/2014/main" id="{99E5D861-2DF0-41A2-9FB5-2615551D55ED}"/>
              </a:ext>
            </a:extLst>
          </p:cNvPr>
          <p:cNvSpPr/>
          <p:nvPr/>
        </p:nvSpPr>
        <p:spPr>
          <a:xfrm flipV="1">
            <a:off x="7974419" y="398552"/>
            <a:ext cx="2062716" cy="3162300"/>
          </a:xfrm>
          <a:prstGeom prst="parallelogram">
            <a:avLst>
              <a:gd name="adj" fmla="val 7620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E18B5DAA-DA31-4C78-9F2F-012A8FF321CE}"/>
              </a:ext>
            </a:extLst>
          </p:cNvPr>
          <p:cNvSpPr/>
          <p:nvPr/>
        </p:nvSpPr>
        <p:spPr>
          <a:xfrm>
            <a:off x="8397875" y="222250"/>
            <a:ext cx="1304925" cy="2111375"/>
          </a:xfrm>
          <a:custGeom>
            <a:avLst/>
            <a:gdLst>
              <a:gd name="connsiteX0" fmla="*/ 0 w 1304925"/>
              <a:gd name="connsiteY0" fmla="*/ 0 h 2111375"/>
              <a:gd name="connsiteX1" fmla="*/ 304800 w 1304925"/>
              <a:gd name="connsiteY1" fmla="*/ 50800 h 2111375"/>
              <a:gd name="connsiteX2" fmla="*/ 1304925 w 1304925"/>
              <a:gd name="connsiteY2" fmla="*/ 2025650 h 2111375"/>
              <a:gd name="connsiteX3" fmla="*/ 1108075 w 1304925"/>
              <a:gd name="connsiteY3" fmla="*/ 2111375 h 2111375"/>
              <a:gd name="connsiteX4" fmla="*/ 0 w 1304925"/>
              <a:gd name="connsiteY4" fmla="*/ 0 h 21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5" h="2111375">
                <a:moveTo>
                  <a:pt x="0" y="0"/>
                </a:moveTo>
                <a:lnTo>
                  <a:pt x="304800" y="50800"/>
                </a:lnTo>
                <a:lnTo>
                  <a:pt x="1304925" y="2025650"/>
                </a:lnTo>
                <a:lnTo>
                  <a:pt x="1108075" y="21113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920383D3-CDCB-4EED-ACFD-236D39D41996}"/>
              </a:ext>
            </a:extLst>
          </p:cNvPr>
          <p:cNvCxnSpPr>
            <a:cxnSpLocks/>
          </p:cNvCxnSpPr>
          <p:nvPr/>
        </p:nvCxnSpPr>
        <p:spPr>
          <a:xfrm flipH="1" flipV="1">
            <a:off x="8533872" y="-3832"/>
            <a:ext cx="1368321" cy="2674457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7CA8393B-BF66-49CB-BEEE-905AB4D5ED92}"/>
              </a:ext>
            </a:extLst>
          </p:cNvPr>
          <p:cNvSpPr/>
          <p:nvPr/>
        </p:nvSpPr>
        <p:spPr>
          <a:xfrm>
            <a:off x="-27160" y="-27160"/>
            <a:ext cx="2254312" cy="4707802"/>
          </a:xfrm>
          <a:custGeom>
            <a:avLst/>
            <a:gdLst>
              <a:gd name="connsiteX0" fmla="*/ 0 w 2254312"/>
              <a:gd name="connsiteY0" fmla="*/ 0 h 4707802"/>
              <a:gd name="connsiteX1" fmla="*/ 488887 w 2254312"/>
              <a:gd name="connsiteY1" fmla="*/ 0 h 4707802"/>
              <a:gd name="connsiteX2" fmla="*/ 2254312 w 2254312"/>
              <a:gd name="connsiteY2" fmla="*/ 4707802 h 4707802"/>
              <a:gd name="connsiteX3" fmla="*/ 1385180 w 2254312"/>
              <a:gd name="connsiteY3" fmla="*/ 4707802 h 4707802"/>
              <a:gd name="connsiteX4" fmla="*/ 18107 w 2254312"/>
              <a:gd name="connsiteY4" fmla="*/ 1050202 h 4707802"/>
              <a:gd name="connsiteX5" fmla="*/ 0 w 2254312"/>
              <a:gd name="connsiteY5" fmla="*/ 0 h 470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312" h="4707802">
                <a:moveTo>
                  <a:pt x="0" y="0"/>
                </a:moveTo>
                <a:lnTo>
                  <a:pt x="488887" y="0"/>
                </a:lnTo>
                <a:lnTo>
                  <a:pt x="2254312" y="4707802"/>
                </a:lnTo>
                <a:lnTo>
                  <a:pt x="1385180" y="4707802"/>
                </a:lnTo>
                <a:lnTo>
                  <a:pt x="18107" y="10502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DA93302-F006-4B4A-902E-B2C898AA0431}"/>
              </a:ext>
            </a:extLst>
          </p:cNvPr>
          <p:cNvSpPr txBox="1"/>
          <p:nvPr/>
        </p:nvSpPr>
        <p:spPr>
          <a:xfrm>
            <a:off x="8743950" y="214093"/>
            <a:ext cx="344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4800" dirty="0">
              <a:solidFill>
                <a:srgbClr val="00743D"/>
              </a:solidFill>
              <a:latin typeface="Honey Baby" panose="02000600000000000000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579D03E-9E2A-428A-8EAD-09F9E1251D70}"/>
              </a:ext>
            </a:extLst>
          </p:cNvPr>
          <p:cNvSpPr txBox="1"/>
          <p:nvPr/>
        </p:nvSpPr>
        <p:spPr>
          <a:xfrm>
            <a:off x="9057619" y="485166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OBRIGADO</a:t>
            </a:r>
          </a:p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   PELA A SUA</a:t>
            </a:r>
          </a:p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      ATENÇÃO</a:t>
            </a:r>
            <a:endParaRPr lang="pt-AO" sz="2800" b="1" i="0" dirty="0">
              <a:solidFill>
                <a:schemeClr val="bg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39B537D1-FE16-4653-A1D3-F000F5FC9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8"/>
          <a:stretch/>
        </p:blipFill>
        <p:spPr>
          <a:xfrm>
            <a:off x="-136503" y="5074757"/>
            <a:ext cx="3399511" cy="1543815"/>
          </a:xfrm>
          <a:prstGeom prst="rect">
            <a:avLst/>
          </a:prstGeom>
        </p:spPr>
      </p:pic>
      <p:sp>
        <p:nvSpPr>
          <p:cNvPr id="29" name="Shape 4157">
            <a:extLst>
              <a:ext uri="{FF2B5EF4-FFF2-40B4-BE49-F238E27FC236}">
                <a16:creationId xmlns:a16="http://schemas.microsoft.com/office/drawing/2014/main" id="{5D7EB919-ECB2-4BDC-826A-C3E17E892147}"/>
              </a:ext>
            </a:extLst>
          </p:cNvPr>
          <p:cNvSpPr/>
          <p:nvPr/>
        </p:nvSpPr>
        <p:spPr>
          <a:xfrm>
            <a:off x="4656847" y="4695741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31" name="Shape 4186">
            <a:extLst>
              <a:ext uri="{FF2B5EF4-FFF2-40B4-BE49-F238E27FC236}">
                <a16:creationId xmlns:a16="http://schemas.microsoft.com/office/drawing/2014/main" id="{6DBC2EBE-0B8E-4205-858E-B3A188B5B7D0}"/>
              </a:ext>
            </a:extLst>
          </p:cNvPr>
          <p:cNvSpPr/>
          <p:nvPr/>
        </p:nvSpPr>
        <p:spPr>
          <a:xfrm>
            <a:off x="4705531" y="5088480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32" name="Shape 4487">
            <a:extLst>
              <a:ext uri="{FF2B5EF4-FFF2-40B4-BE49-F238E27FC236}">
                <a16:creationId xmlns:a16="http://schemas.microsoft.com/office/drawing/2014/main" id="{6D5CBB6B-A7BE-4890-BDAA-12ADEAF28541}"/>
              </a:ext>
            </a:extLst>
          </p:cNvPr>
          <p:cNvSpPr/>
          <p:nvPr/>
        </p:nvSpPr>
        <p:spPr>
          <a:xfrm>
            <a:off x="4669625" y="588582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3D12BF9-405F-4058-8F1F-F0F11127FE42}"/>
              </a:ext>
            </a:extLst>
          </p:cNvPr>
          <p:cNvSpPr txBox="1">
            <a:spLocks/>
          </p:cNvSpPr>
          <p:nvPr/>
        </p:nvSpPr>
        <p:spPr>
          <a:xfrm>
            <a:off x="4957059" y="4662002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1º Café de ideias –GMCE 2022 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A2F800D-5204-4247-B904-C04244322138}"/>
              </a:ext>
            </a:extLst>
          </p:cNvPr>
          <p:cNvSpPr txBox="1">
            <a:spLocks/>
          </p:cNvSpPr>
          <p:nvPr/>
        </p:nvSpPr>
        <p:spPr>
          <a:xfrm>
            <a:off x="4957059" y="5070770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(+244) 225 334 585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DCE4652F-8F18-4A94-B9C0-7A3E5C2B4418}"/>
              </a:ext>
            </a:extLst>
          </p:cNvPr>
          <p:cNvSpPr txBox="1">
            <a:spLocks/>
          </p:cNvSpPr>
          <p:nvPr/>
        </p:nvSpPr>
        <p:spPr>
          <a:xfrm>
            <a:off x="4992437" y="5502269"/>
            <a:ext cx="3786892" cy="2890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FoundryFormSans-Book" panose="02000500050000020004" pitchFamily="2" charset="0"/>
              </a:rPr>
              <a:t>yura.guerra@</a:t>
            </a:r>
            <a:r>
              <a:rPr lang="en-US" dirty="0">
                <a:latin typeface="FoundryFormSans-Book" panose="02000500050000020004" pitchFamily="2" charset="0"/>
              </a:rPr>
              <a:t>endiama.co.ao</a:t>
            </a:r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BBAE5E0F-2F21-46A2-9F8D-086167A43196}"/>
              </a:ext>
            </a:extLst>
          </p:cNvPr>
          <p:cNvSpPr txBox="1">
            <a:spLocks/>
          </p:cNvSpPr>
          <p:nvPr/>
        </p:nvSpPr>
        <p:spPr>
          <a:xfrm>
            <a:off x="4957059" y="5826276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www.endiama.co.ao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566A1CFD-B8AA-4039-85BA-FF77C4E09CAE}"/>
              </a:ext>
            </a:extLst>
          </p:cNvPr>
          <p:cNvSpPr txBox="1">
            <a:spLocks/>
          </p:cNvSpPr>
          <p:nvPr/>
        </p:nvSpPr>
        <p:spPr>
          <a:xfrm>
            <a:off x="4957059" y="6201192"/>
            <a:ext cx="4420304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Rua Rainha Ginga Nº 87 , Luanda – Angola</a:t>
            </a:r>
          </a:p>
        </p:txBody>
      </p:sp>
      <p:pic>
        <p:nvPicPr>
          <p:cNvPr id="38" name="Graphique 695">
            <a:extLst>
              <a:ext uri="{FF2B5EF4-FFF2-40B4-BE49-F238E27FC236}">
                <a16:creationId xmlns:a16="http://schemas.microsoft.com/office/drawing/2014/main" id="{9E4FEE2C-71DF-4DA1-A0A5-90FDA406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5298" y="5502269"/>
            <a:ext cx="260424" cy="260424"/>
          </a:xfrm>
          <a:prstGeom prst="rect">
            <a:avLst/>
          </a:prstGeom>
        </p:spPr>
      </p:pic>
      <p:pic>
        <p:nvPicPr>
          <p:cNvPr id="39" name="Graphique 696">
            <a:extLst>
              <a:ext uri="{FF2B5EF4-FFF2-40B4-BE49-F238E27FC236}">
                <a16:creationId xmlns:a16="http://schemas.microsoft.com/office/drawing/2014/main" id="{EFC121F4-B0ED-46E1-982E-02BE5B2E02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9625" y="6256003"/>
            <a:ext cx="239202" cy="2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17A22055-6302-4C33-A64A-25DF0170DDDA}"/>
              </a:ext>
            </a:extLst>
          </p:cNvPr>
          <p:cNvSpPr/>
          <p:nvPr/>
        </p:nvSpPr>
        <p:spPr>
          <a:xfrm>
            <a:off x="6256036" y="0"/>
            <a:ext cx="5935963" cy="6858000"/>
          </a:xfrm>
          <a:custGeom>
            <a:avLst/>
            <a:gdLst>
              <a:gd name="connsiteX0" fmla="*/ 0 w 5883215"/>
              <a:gd name="connsiteY0" fmla="*/ 0 h 6866626"/>
              <a:gd name="connsiteX1" fmla="*/ 2562045 w 5883215"/>
              <a:gd name="connsiteY1" fmla="*/ 6866626 h 6866626"/>
              <a:gd name="connsiteX2" fmla="*/ 5883215 w 5883215"/>
              <a:gd name="connsiteY2" fmla="*/ 6858000 h 6866626"/>
              <a:gd name="connsiteX3" fmla="*/ 5883215 w 5883215"/>
              <a:gd name="connsiteY3" fmla="*/ 0 h 6866626"/>
              <a:gd name="connsiteX4" fmla="*/ 0 w 5883215"/>
              <a:gd name="connsiteY4" fmla="*/ 0 h 686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215" h="6866626">
                <a:moveTo>
                  <a:pt x="0" y="0"/>
                </a:moveTo>
                <a:lnTo>
                  <a:pt x="2562045" y="6866626"/>
                </a:lnTo>
                <a:lnTo>
                  <a:pt x="5883215" y="6858000"/>
                </a:lnTo>
                <a:lnTo>
                  <a:pt x="588321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82000" t="-7000" r="-5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74C1B8C0-5ED5-4B79-94A0-6BEDEB0E8AAD}"/>
              </a:ext>
            </a:extLst>
          </p:cNvPr>
          <p:cNvSpPr/>
          <p:nvPr/>
        </p:nvSpPr>
        <p:spPr>
          <a:xfrm>
            <a:off x="5259686" y="-4844"/>
            <a:ext cx="996351" cy="1148176"/>
          </a:xfrm>
          <a:custGeom>
            <a:avLst/>
            <a:gdLst>
              <a:gd name="connsiteX0" fmla="*/ 0 w 1000125"/>
              <a:gd name="connsiteY0" fmla="*/ 0 h 1152525"/>
              <a:gd name="connsiteX1" fmla="*/ 419100 w 1000125"/>
              <a:gd name="connsiteY1" fmla="*/ 1152525 h 1152525"/>
              <a:gd name="connsiteX2" fmla="*/ 1000125 w 1000125"/>
              <a:gd name="connsiteY2" fmla="*/ 1152525 h 1152525"/>
              <a:gd name="connsiteX3" fmla="*/ 552450 w 1000125"/>
              <a:gd name="connsiteY3" fmla="*/ 0 h 1152525"/>
              <a:gd name="connsiteX4" fmla="*/ 0 w 1000125"/>
              <a:gd name="connsiteY4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5" h="1152525">
                <a:moveTo>
                  <a:pt x="0" y="0"/>
                </a:moveTo>
                <a:lnTo>
                  <a:pt x="419100" y="1152525"/>
                </a:lnTo>
                <a:lnTo>
                  <a:pt x="1000125" y="1152525"/>
                </a:lnTo>
                <a:lnTo>
                  <a:pt x="55245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58029E2C-ED63-4C7A-A339-8EE88AEBBB0C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EBAA51BD-4765-44C2-A7E2-009726C5AE9C}"/>
              </a:ext>
            </a:extLst>
          </p:cNvPr>
          <p:cNvCxnSpPr>
            <a:cxnSpLocks/>
          </p:cNvCxnSpPr>
          <p:nvPr/>
        </p:nvCxnSpPr>
        <p:spPr>
          <a:xfrm flipH="1" flipV="1">
            <a:off x="5990775" y="0"/>
            <a:ext cx="711950" cy="1897811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30">
            <a:extLst>
              <a:ext uri="{FF2B5EF4-FFF2-40B4-BE49-F238E27FC236}">
                <a16:creationId xmlns:a16="http://schemas.microsoft.com/office/drawing/2014/main" id="{720D87C6-1078-43C8-9567-B35BA567FA3D}"/>
              </a:ext>
            </a:extLst>
          </p:cNvPr>
          <p:cNvSpPr/>
          <p:nvPr/>
        </p:nvSpPr>
        <p:spPr>
          <a:xfrm rot="4264674" flipH="1" flipV="1">
            <a:off x="7934120" y="6173005"/>
            <a:ext cx="1354398" cy="226087"/>
          </a:xfrm>
          <a:prstGeom prst="parallelogram">
            <a:avLst>
              <a:gd name="adj" fmla="val 37259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3" name="Straight Connector 29">
            <a:extLst>
              <a:ext uri="{FF2B5EF4-FFF2-40B4-BE49-F238E27FC236}">
                <a16:creationId xmlns:a16="http://schemas.microsoft.com/office/drawing/2014/main" id="{EF8130D6-AE9C-4573-A3AF-BEC34E355486}"/>
              </a:ext>
            </a:extLst>
          </p:cNvPr>
          <p:cNvCxnSpPr>
            <a:cxnSpLocks/>
          </p:cNvCxnSpPr>
          <p:nvPr/>
        </p:nvCxnSpPr>
        <p:spPr>
          <a:xfrm flipH="1" flipV="1">
            <a:off x="7682451" y="3827790"/>
            <a:ext cx="711950" cy="1897811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57BA35BD-41BA-402E-AB30-54373F6EC0B5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2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7E0A4C-EBE4-4227-9444-060E6B592E2D}"/>
              </a:ext>
            </a:extLst>
          </p:cNvPr>
          <p:cNvSpPr txBox="1"/>
          <p:nvPr/>
        </p:nvSpPr>
        <p:spPr>
          <a:xfrm>
            <a:off x="236956" y="246078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600" b="0" dirty="0">
                <a:solidFill>
                  <a:srgbClr val="00B050"/>
                </a:solidFill>
                <a:latin typeface="FoundryFormSans-Book" panose="02000500050000020004" pitchFamily="2" charset="0"/>
                <a:ea typeface="FoundryFormSans-Bold" panose="02000800060000020004" pitchFamily="2" charset="0"/>
              </a:rPr>
              <a:t>PONTOS DE </a:t>
            </a:r>
            <a:r>
              <a:rPr lang="pt-PT" sz="3600" b="1" dirty="0">
                <a:solidFill>
                  <a:srgbClr val="00B050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ABORDAGEM</a:t>
            </a:r>
            <a:endParaRPr lang="x-none" sz="3600" b="1" dirty="0">
              <a:solidFill>
                <a:srgbClr val="00B050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04C7D6E-7E69-4BFD-8BCB-3C7862380183}"/>
              </a:ext>
            </a:extLst>
          </p:cNvPr>
          <p:cNvSpPr txBox="1"/>
          <p:nvPr/>
        </p:nvSpPr>
        <p:spPr>
          <a:xfrm>
            <a:off x="198408" y="1343813"/>
            <a:ext cx="6504317" cy="33590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>
                <a:srgbClr val="009851"/>
              </a:buClr>
            </a:pPr>
            <a:endParaRPr lang="pt-PT" sz="2400" dirty="0">
              <a:latin typeface="FoundryFormSans-Book" panose="02000500050000020004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latin typeface="FoundryFormSans-Book" panose="02000500050000020004" pitchFamily="2" charset="0"/>
              </a:rPr>
              <a:t>JUSTIFICAÇÃO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latin typeface="FoundryFormSans-Book" panose="02000500050000020004" pitchFamily="2" charset="0"/>
              </a:rPr>
              <a:t>IMPACTO NA VIDA DOS TRABALHADORES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latin typeface="FoundryFormSans-Book" panose="02000500050000020004" pitchFamily="2" charset="0"/>
              </a:rPr>
              <a:t>FACTORES DE RISCO/ FACTORES DE SUCESSO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latin typeface="FoundryFormSans-Book" panose="02000500050000020004" pitchFamily="2" charset="0"/>
              </a:rPr>
              <a:t>QUADRO SIMULAÇÃO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latin typeface="FoundryFormSans-Book" panose="02000500050000020004" pitchFamily="2" charset="0"/>
              </a:rPr>
              <a:t>GESTÃO E APLICAÇÃOO</a:t>
            </a:r>
          </a:p>
        </p:txBody>
      </p:sp>
    </p:spTree>
    <p:extLst>
      <p:ext uri="{BB962C8B-B14F-4D97-AF65-F5344CB8AC3E}">
        <p14:creationId xmlns:p14="http://schemas.microsoft.com/office/powerpoint/2010/main" val="2405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16CD40E-074C-4187-88C0-63CED02A815C}"/>
              </a:ext>
            </a:extLst>
          </p:cNvPr>
          <p:cNvSpPr/>
          <p:nvPr/>
        </p:nvSpPr>
        <p:spPr>
          <a:xfrm>
            <a:off x="8223849" y="-8628"/>
            <a:ext cx="3968151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6000" r="-89000" b="125"/>
            </a:stretch>
          </a:blip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024B23E4-8F21-4FBA-A18E-7D9CF50C7A5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315C932-FB49-4C4A-AA67-760AE5472B76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isósceles 15">
            <a:extLst>
              <a:ext uri="{FF2B5EF4-FFF2-40B4-BE49-F238E27FC236}">
                <a16:creationId xmlns:a16="http://schemas.microsoft.com/office/drawing/2014/main" id="{108B36BD-6DED-46F2-8780-068398CCFF5E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126099D5-80AB-4E59-B694-525A24E249A4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E453B6A-BE33-47F0-879D-7AA40A625F9E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3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738DE2-8813-4E28-9391-59892C2E9A11}"/>
              </a:ext>
            </a:extLst>
          </p:cNvPr>
          <p:cNvSpPr txBox="1"/>
          <p:nvPr/>
        </p:nvSpPr>
        <p:spPr>
          <a:xfrm>
            <a:off x="236956" y="246078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JUSTIFICAÇÃO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34" name="CaixaDeTexto 1">
            <a:extLst>
              <a:ext uri="{FF2B5EF4-FFF2-40B4-BE49-F238E27FC236}">
                <a16:creationId xmlns:a16="http://schemas.microsoft.com/office/drawing/2014/main" id="{950B93E4-FD77-44B4-8E3F-A51EEB1EFD1D}"/>
              </a:ext>
            </a:extLst>
          </p:cNvPr>
          <p:cNvSpPr txBox="1"/>
          <p:nvPr/>
        </p:nvSpPr>
        <p:spPr>
          <a:xfrm>
            <a:off x="348642" y="931954"/>
            <a:ext cx="8377347" cy="4559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PT" sz="800" dirty="0">
              <a:latin typeface="FoundryFormSans-Book" panose="0200050005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Existe entre muitos trabalhadores da ENDIAMA a falta de: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latin typeface="FoundryFormSans-Book" panose="02000500050000020004"/>
              </a:rPr>
              <a:t>Cultura de administração/gestão  dos seus próprios rendimentos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Capacidade de Poupar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dirty="0">
                <a:latin typeface="FoundryFormSans-Book" panose="02000500050000020004"/>
              </a:rPr>
              <a:t>Planificação de uso da sua </a:t>
            </a:r>
            <a:r>
              <a:rPr lang="pt-PT" sz="2400" i="0" dirty="0">
                <a:effectLst/>
                <a:latin typeface="FoundryFormSans-Book" panose="02000500050000020004"/>
              </a:rPr>
              <a:t>reserva financeira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pt-PT" sz="600" i="0" dirty="0">
              <a:effectLst/>
              <a:latin typeface="FoundryFormSans-Book" panose="02000500050000020004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pt-PT" sz="800" i="0" dirty="0">
              <a:effectLst/>
              <a:latin typeface="FoundryFormSans-Book" panose="02000500050000020004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400" i="0" dirty="0">
                <a:effectLst/>
                <a:latin typeface="FoundryFormSans-Book" panose="02000500050000020004"/>
              </a:rPr>
              <a:t>Conceber e realizar planos pessoais de compra a curto e medio prazo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latin typeface="FoundryFormSans-Book" panose="02000500050000020004"/>
              </a:rPr>
              <a:t>Falta de c</a:t>
            </a:r>
            <a:r>
              <a:rPr lang="pt-PT" sz="2400" i="0" dirty="0">
                <a:effectLst/>
                <a:latin typeface="FoundryFormSans-Book" panose="02000500050000020004"/>
              </a:rPr>
              <a:t>onfiança nas instituições financeiras</a:t>
            </a:r>
            <a:endParaRPr lang="pt-PT" sz="2400" dirty="0">
              <a:latin typeface="FoundryFormSans-Book" panose="02000500050000020004"/>
            </a:endParaRPr>
          </a:p>
          <a:p>
            <a:pPr algn="just"/>
            <a:endParaRPr lang="pt-PT" sz="2400" dirty="0">
              <a:latin typeface="FoundryFormSans-Book" panose="02000500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2758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16CD40E-074C-4187-88C0-63CED02A815C}"/>
              </a:ext>
            </a:extLst>
          </p:cNvPr>
          <p:cNvSpPr/>
          <p:nvPr/>
        </p:nvSpPr>
        <p:spPr>
          <a:xfrm>
            <a:off x="8223849" y="-8628"/>
            <a:ext cx="3968151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6000" r="-89000" b="125"/>
            </a:stretch>
          </a:blip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024B23E4-8F21-4FBA-A18E-7D9CF50C7A5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315C932-FB49-4C4A-AA67-760AE5472B76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isósceles 15">
            <a:extLst>
              <a:ext uri="{FF2B5EF4-FFF2-40B4-BE49-F238E27FC236}">
                <a16:creationId xmlns:a16="http://schemas.microsoft.com/office/drawing/2014/main" id="{108B36BD-6DED-46F2-8780-068398CCFF5E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126099D5-80AB-4E59-B694-525A24E249A4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E453B6A-BE33-47F0-879D-7AA40A625F9E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4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738DE2-8813-4E28-9391-59892C2E9A11}"/>
              </a:ext>
            </a:extLst>
          </p:cNvPr>
          <p:cNvSpPr txBox="1"/>
          <p:nvPr/>
        </p:nvSpPr>
        <p:spPr>
          <a:xfrm>
            <a:off x="236956" y="246078"/>
            <a:ext cx="79868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JUSTIFICAÇÃO- O QUE É ? PORQUÊ?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6" name="CaixaDeTexto 1">
            <a:extLst>
              <a:ext uri="{FF2B5EF4-FFF2-40B4-BE49-F238E27FC236}">
                <a16:creationId xmlns:a16="http://schemas.microsoft.com/office/drawing/2014/main" id="{93E5161B-164D-402C-ABF4-0896A80EEB3D}"/>
              </a:ext>
            </a:extLst>
          </p:cNvPr>
          <p:cNvSpPr txBox="1"/>
          <p:nvPr/>
        </p:nvSpPr>
        <p:spPr>
          <a:xfrm>
            <a:off x="151218" y="4152509"/>
            <a:ext cx="10159540" cy="235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Porquê?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0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Vai a</a:t>
            </a:r>
            <a:r>
              <a:rPr lang="pt-PT" sz="2000" dirty="0">
                <a:effectLst/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judar cada trabalhador com dificuldade  poupar.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000" dirty="0">
                <a:effectLst/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Estabelece relação de confiança com a empresa, uma vez que os bancos podem falir mais a empresa é o seu porto seguro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0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Pode reduzir a massa salarial da empresa, permitindo </a:t>
            </a:r>
            <a:r>
              <a:rPr lang="pt-PT" sz="2000" dirty="0" err="1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efectuar</a:t>
            </a:r>
            <a:r>
              <a:rPr lang="pt-PT" sz="20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  aplicação do valor arrecadado junto de instituições financeiras.</a:t>
            </a:r>
            <a:r>
              <a:rPr lang="pt-PT" sz="2000" dirty="0">
                <a:latin typeface="FoundryFormSans-Book" panose="02000500050000020004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95739C-DF9A-4112-8340-3B63E03AD26C}"/>
              </a:ext>
            </a:extLst>
          </p:cNvPr>
          <p:cNvSpPr/>
          <p:nvPr/>
        </p:nvSpPr>
        <p:spPr>
          <a:xfrm>
            <a:off x="198408" y="1238715"/>
            <a:ext cx="8521423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Conceito - </a:t>
            </a:r>
            <a:r>
              <a:rPr lang="pt-PT" sz="20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O que é?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É um valor arrecadado mensalmente pelos trabalhadores para consumo corrente em períodos de 3 / 5 /  anos ou mais.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17D19-A9B9-4A52-8E0D-AE8C793EF920}"/>
              </a:ext>
            </a:extLst>
          </p:cNvPr>
          <p:cNvSpPr/>
          <p:nvPr/>
        </p:nvSpPr>
        <p:spPr>
          <a:xfrm>
            <a:off x="151218" y="2689263"/>
            <a:ext cx="9126131" cy="139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b="1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Fundo de Consumo</a:t>
            </a:r>
            <a:r>
              <a:rPr lang="pt-PT" sz="20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 é uma reserva individual, de valor definido livremente, que vem do rendimento salarial de cada trabalhador. Tem prazo determinado para contribuições e permite ser resgatado o investimento mediante o interesse social de cada um e respeito ao regulamento estipulado.</a:t>
            </a:r>
          </a:p>
        </p:txBody>
      </p:sp>
    </p:spTree>
    <p:extLst>
      <p:ext uri="{BB962C8B-B14F-4D97-AF65-F5344CB8AC3E}">
        <p14:creationId xmlns:p14="http://schemas.microsoft.com/office/powerpoint/2010/main" val="32835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16CD40E-074C-4187-88C0-63CED02A815C}"/>
              </a:ext>
            </a:extLst>
          </p:cNvPr>
          <p:cNvSpPr/>
          <p:nvPr/>
        </p:nvSpPr>
        <p:spPr>
          <a:xfrm>
            <a:off x="8223849" y="-8628"/>
            <a:ext cx="3968151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 l="-113000" t="-7000" r="-116000" b="125"/>
            </a:stretch>
          </a:blip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024B23E4-8F21-4FBA-A18E-7D9CF50C7A5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315C932-FB49-4C4A-AA67-760AE5472B76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isósceles 15">
            <a:extLst>
              <a:ext uri="{FF2B5EF4-FFF2-40B4-BE49-F238E27FC236}">
                <a16:creationId xmlns:a16="http://schemas.microsoft.com/office/drawing/2014/main" id="{108B36BD-6DED-46F2-8780-068398CCFF5E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126099D5-80AB-4E59-B694-525A24E249A4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  <a:alpha val="39000"/>
                </a:srgbClr>
              </a:gs>
              <a:gs pos="50000">
                <a:srgbClr val="009851">
                  <a:shade val="67500"/>
                  <a:satMod val="115000"/>
                  <a:alpha val="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E453B6A-BE33-47F0-879D-7AA40A625F9E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5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738DE2-8813-4E28-9391-59892C2E9A11}"/>
              </a:ext>
            </a:extLst>
          </p:cNvPr>
          <p:cNvSpPr txBox="1"/>
          <p:nvPr/>
        </p:nvSpPr>
        <p:spPr>
          <a:xfrm>
            <a:off x="236956" y="246078"/>
            <a:ext cx="84828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IMPACTO NA VIDA DOS TRABALHADORES</a:t>
            </a: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1FD07F82-9E8D-485B-8088-5F2930246512}"/>
              </a:ext>
            </a:extLst>
          </p:cNvPr>
          <p:cNvSpPr txBox="1"/>
          <p:nvPr/>
        </p:nvSpPr>
        <p:spPr>
          <a:xfrm>
            <a:off x="344384" y="1231423"/>
            <a:ext cx="8375446" cy="334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effectLst/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Cultura de planeamento financeiro a partir da fonte;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effectLst/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Desenhar plano de consumo com curto prazo;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Atender gastos planificados sem recorrer aos empréstimos bancários;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effectLst/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Obter rendimento se </a:t>
            </a:r>
            <a:r>
              <a:rPr lang="pt-PT" sz="24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tiver adesão suficiente</a:t>
            </a:r>
            <a:r>
              <a:rPr lang="pt-PT" sz="2400" dirty="0">
                <a:effectLst/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Reservar com </a:t>
            </a:r>
            <a:r>
              <a:rPr lang="pt-PT" sz="2400" dirty="0" err="1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objectivo</a:t>
            </a:r>
            <a:r>
              <a:rPr lang="pt-PT" sz="24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latin typeface="FoundryFormSans-Book" panose="02000500050000020004"/>
                <a:ea typeface="Calibri" panose="020F0502020204030204" pitchFamily="34" charset="0"/>
                <a:cs typeface="Times New Roman" panose="02020603050405020304" pitchFamily="18" charset="0"/>
              </a:rPr>
              <a:t>Não correr risco de perder o valor</a:t>
            </a:r>
            <a:r>
              <a:rPr lang="pt-PT" sz="2400" dirty="0">
                <a:latin typeface="FoundryFormSans-Book" panose="0200050005000002000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2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16CD40E-074C-4187-88C0-63CED02A815C}"/>
              </a:ext>
            </a:extLst>
          </p:cNvPr>
          <p:cNvSpPr/>
          <p:nvPr/>
        </p:nvSpPr>
        <p:spPr>
          <a:xfrm>
            <a:off x="8223849" y="-8628"/>
            <a:ext cx="3968151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48000" r="-108000"/>
            </a:stretch>
          </a:blip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024B23E4-8F21-4FBA-A18E-7D9CF50C7A5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315C932-FB49-4C4A-AA67-760AE5472B76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isósceles 15">
            <a:extLst>
              <a:ext uri="{FF2B5EF4-FFF2-40B4-BE49-F238E27FC236}">
                <a16:creationId xmlns:a16="http://schemas.microsoft.com/office/drawing/2014/main" id="{108B36BD-6DED-46F2-8780-068398CCFF5E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126099D5-80AB-4E59-B694-525A24E249A4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  <a:alpha val="39000"/>
                </a:srgbClr>
              </a:gs>
              <a:gs pos="50000">
                <a:srgbClr val="009851">
                  <a:shade val="67500"/>
                  <a:satMod val="115000"/>
                  <a:alpha val="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E453B6A-BE33-47F0-879D-7AA40A625F9E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6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738DE2-8813-4E28-9391-59892C2E9A11}"/>
              </a:ext>
            </a:extLst>
          </p:cNvPr>
          <p:cNvSpPr txBox="1"/>
          <p:nvPr/>
        </p:nvSpPr>
        <p:spPr>
          <a:xfrm>
            <a:off x="236956" y="246078"/>
            <a:ext cx="84828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FACTORES DE RISCO VS SUCESSO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C9BD9C5-5703-4024-A598-4D43CD723B64}"/>
              </a:ext>
            </a:extLst>
          </p:cNvPr>
          <p:cNvSpPr txBox="1"/>
          <p:nvPr/>
        </p:nvSpPr>
        <p:spPr>
          <a:xfrm>
            <a:off x="236955" y="863498"/>
            <a:ext cx="9911206" cy="5862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b="1" dirty="0" err="1">
                <a:latin typeface="FoundryFormSans-Book" panose="02000500050000020004"/>
                <a:ea typeface="Times New Roman" panose="02020603050405020304" pitchFamily="18" charset="0"/>
                <a:cs typeface="Times New Roman" panose="02020603050405020304" pitchFamily="18" charset="0"/>
              </a:rPr>
              <a:t>Factores</a:t>
            </a:r>
            <a:r>
              <a:rPr lang="pt-PT" sz="2400" b="1" dirty="0">
                <a:latin typeface="FoundryFormSans-Book" panose="02000500050000020004"/>
                <a:ea typeface="Times New Roman" panose="02020603050405020304" pitchFamily="18" charset="0"/>
                <a:cs typeface="Times New Roman" panose="02020603050405020304" pitchFamily="18" charset="0"/>
              </a:rPr>
              <a:t> de risco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latin typeface="FoundryFormSans-Book" panose="02000500050000020004"/>
                <a:ea typeface="Times New Roman" panose="02020603050405020304" pitchFamily="18" charset="0"/>
                <a:cs typeface="Times New Roman" panose="02020603050405020304" pitchFamily="18" charset="0"/>
              </a:rPr>
              <a:t>Fraca/Baixa adesão </a:t>
            </a:r>
            <a:endParaRPr lang="pt-PT" sz="2400" dirty="0">
              <a:latin typeface="FoundryFormSans-Book" panose="0200050005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effectLst/>
                <a:latin typeface="FoundryFormSans-Book" panose="02000500050000020004"/>
                <a:ea typeface="Times New Roman" panose="02020603050405020304" pitchFamily="18" charset="0"/>
                <a:cs typeface="Times New Roman" panose="02020603050405020304" pitchFamily="18" charset="0"/>
              </a:rPr>
              <a:t>Expectativa de receber em todos os períodos de vencimento poderá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400" dirty="0">
                <a:effectLst/>
                <a:latin typeface="FoundryFormSans-Book" panose="02000500050000020004"/>
                <a:ea typeface="Times New Roman" panose="02020603050405020304" pitchFamily="18" charset="0"/>
                <a:cs typeface="Times New Roman" panose="02020603050405020304" pitchFamily="18" charset="0"/>
              </a:rPr>
              <a:t>deixar  o fundo vazio</a:t>
            </a:r>
            <a:endParaRPr lang="pt-PT" sz="2400" dirty="0">
              <a:effectLst/>
              <a:latin typeface="FoundryFormSans-Book" panose="0200050005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effectLst/>
                <a:latin typeface="FoundryFormSans-Book" panose="02000500050000020004"/>
                <a:ea typeface="Times New Roman" panose="02020603050405020304" pitchFamily="18" charset="0"/>
                <a:cs typeface="Times New Roman" panose="02020603050405020304" pitchFamily="18" charset="0"/>
              </a:rPr>
              <a:t>Mudança na gestão da empresa – alteração do Conselho de Administração</a:t>
            </a:r>
            <a:endParaRPr lang="pt-PT" sz="2400" dirty="0">
              <a:effectLst/>
              <a:latin typeface="FoundryFormSans-Book" panose="0200050005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effectLst/>
                <a:latin typeface="FoundryFormSans-Book" panose="02000500050000020004"/>
                <a:ea typeface="Times New Roman" panose="02020603050405020304" pitchFamily="18" charset="0"/>
                <a:cs typeface="Times New Roman" panose="02020603050405020304" pitchFamily="18" charset="0"/>
              </a:rPr>
              <a:t>Aplicação de risco do valor total (acções que se desvalorizam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sz="2400" dirty="0">
              <a:effectLst/>
              <a:latin typeface="FoundryFormSans-Book" panose="0200050005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2400" b="1" dirty="0" err="1">
                <a:latin typeface="FoundryFormSans-Book" panose="02000500050000020004" pitchFamily="2" charset="0"/>
              </a:rPr>
              <a:t>Factores</a:t>
            </a:r>
            <a:r>
              <a:rPr lang="pt-PT" sz="2400" b="1" dirty="0">
                <a:latin typeface="FoundryFormSans-Book" panose="02000500050000020004" pitchFamily="2" charset="0"/>
              </a:rPr>
              <a:t> de sucesso </a:t>
            </a:r>
          </a:p>
          <a:p>
            <a:endParaRPr lang="pt-PT" sz="1000" dirty="0">
              <a:latin typeface="FoundryFormSans-Book" panose="02000500050000020004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effectLst/>
                <a:latin typeface="FoundryFormSans-Book" panose="02000500050000020004"/>
                <a:ea typeface="Times New Roman" panose="02020603050405020304" pitchFamily="18" charset="0"/>
                <a:cs typeface="Times New Roman" panose="02020603050405020304" pitchFamily="18" charset="0"/>
              </a:rPr>
              <a:t>Desenvolver o hábito e cultura de reservar dinheiro do seu próprio ordenado; </a:t>
            </a:r>
            <a:endParaRPr lang="pt-PT" sz="2400" dirty="0">
              <a:effectLst/>
              <a:latin typeface="FoundryFormSans-Book" panose="0200050005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effectLst/>
                <a:latin typeface="FoundryFormSans-Book" panose="02000500050000020004"/>
                <a:ea typeface="Times New Roman" panose="02020603050405020304" pitchFamily="18" charset="0"/>
                <a:cs typeface="Times New Roman" panose="02020603050405020304" pitchFamily="18" charset="0"/>
              </a:rPr>
              <a:t>Podem fazer planos com datas previstas (mudar o carro/ ficar noivo/ remodelação pontual da residência)</a:t>
            </a:r>
            <a:endParaRPr lang="pt-PT" sz="2400" dirty="0">
              <a:effectLst/>
              <a:latin typeface="FoundryFormSans-Book" panose="0200050005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effectLst/>
                <a:latin typeface="FoundryFormSans-Book" panose="02000500050000020004"/>
                <a:ea typeface="Times New Roman" panose="02020603050405020304" pitchFamily="18" charset="0"/>
                <a:cs typeface="Times New Roman" panose="02020603050405020304" pitchFamily="18" charset="0"/>
              </a:rPr>
              <a:t>Espírito de pertença e confiança na empresa</a:t>
            </a:r>
            <a:endParaRPr lang="pt-PT" sz="2400" dirty="0">
              <a:effectLst/>
              <a:latin typeface="FoundryFormSans-Book" panose="020005000500000200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F7A0587-7725-4B07-800A-226270A237FB}"/>
              </a:ext>
            </a:extLst>
          </p:cNvPr>
          <p:cNvSpPr/>
          <p:nvPr/>
        </p:nvSpPr>
        <p:spPr>
          <a:xfrm>
            <a:off x="0" y="-3"/>
            <a:ext cx="12192000" cy="685800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869DB4-1C7D-4EEA-8653-863C9D307FF4}"/>
              </a:ext>
            </a:extLst>
          </p:cNvPr>
          <p:cNvSpPr/>
          <p:nvPr/>
        </p:nvSpPr>
        <p:spPr>
          <a:xfrm>
            <a:off x="628650" y="876301"/>
            <a:ext cx="10936179" cy="598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7" name="Straight Connector 29">
            <a:extLst>
              <a:ext uri="{FF2B5EF4-FFF2-40B4-BE49-F238E27FC236}">
                <a16:creationId xmlns:a16="http://schemas.microsoft.com/office/drawing/2014/main" id="{44952896-9F8B-43D7-B1E9-C18B995A39E1}"/>
              </a:ext>
            </a:extLst>
          </p:cNvPr>
          <p:cNvCxnSpPr>
            <a:cxnSpLocks/>
          </p:cNvCxnSpPr>
          <p:nvPr/>
        </p:nvCxnSpPr>
        <p:spPr>
          <a:xfrm>
            <a:off x="11719560" y="678180"/>
            <a:ext cx="0" cy="422402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8">
            <a:extLst>
              <a:ext uri="{FF2B5EF4-FFF2-40B4-BE49-F238E27FC236}">
                <a16:creationId xmlns:a16="http://schemas.microsoft.com/office/drawing/2014/main" id="{FF179C54-896E-4517-9303-D073F6E18C35}"/>
              </a:ext>
            </a:extLst>
          </p:cNvPr>
          <p:cNvSpPr/>
          <p:nvPr/>
        </p:nvSpPr>
        <p:spPr>
          <a:xfrm rot="10800000" flipH="1">
            <a:off x="5302249" y="-3"/>
            <a:ext cx="647700" cy="716747"/>
          </a:xfrm>
          <a:prstGeom prst="parallelogram">
            <a:avLst>
              <a:gd name="adj" fmla="val 37875"/>
            </a:avLst>
          </a:prstGeom>
          <a:gradFill flip="none" rotWithShape="1">
            <a:gsLst>
              <a:gs pos="0">
                <a:srgbClr val="007A40">
                  <a:shade val="30000"/>
                  <a:satMod val="115000"/>
                </a:srgbClr>
              </a:gs>
              <a:gs pos="50000">
                <a:srgbClr val="007A40">
                  <a:shade val="67500"/>
                  <a:satMod val="115000"/>
                </a:srgbClr>
              </a:gs>
              <a:gs pos="100000">
                <a:srgbClr val="007A4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ED73923-5B11-4347-93DC-BAD167B38818}"/>
              </a:ext>
            </a:extLst>
          </p:cNvPr>
          <p:cNvGrpSpPr/>
          <p:nvPr/>
        </p:nvGrpSpPr>
        <p:grpSpPr>
          <a:xfrm>
            <a:off x="6096000" y="-2"/>
            <a:ext cx="6096000" cy="716748"/>
            <a:chOff x="6096000" y="-2"/>
            <a:chExt cx="6096000" cy="716748"/>
          </a:xfr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2" name="Parallelogram 9">
              <a:extLst>
                <a:ext uri="{FF2B5EF4-FFF2-40B4-BE49-F238E27FC236}">
                  <a16:creationId xmlns:a16="http://schemas.microsoft.com/office/drawing/2014/main" id="{580A6C32-2C88-4F16-AC2F-A83C8E2BFB78}"/>
                </a:ext>
              </a:extLst>
            </p:cNvPr>
            <p:cNvSpPr/>
            <p:nvPr userDrawn="1"/>
          </p:nvSpPr>
          <p:spPr>
            <a:xfrm rot="10800000" flipH="1">
              <a:off x="6096000" y="0"/>
              <a:ext cx="584200" cy="716746"/>
            </a:xfrm>
            <a:prstGeom prst="parallelogram">
              <a:avLst>
                <a:gd name="adj" fmla="val 37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BEB755F-68BE-4F6F-A326-F11E97677629}"/>
                </a:ext>
              </a:extLst>
            </p:cNvPr>
            <p:cNvSpPr/>
            <p:nvPr userDrawn="1"/>
          </p:nvSpPr>
          <p:spPr>
            <a:xfrm>
              <a:off x="6388102" y="-2"/>
              <a:ext cx="5803898" cy="7167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riângulo isósceles 15">
            <a:extLst>
              <a:ext uri="{FF2B5EF4-FFF2-40B4-BE49-F238E27FC236}">
                <a16:creationId xmlns:a16="http://schemas.microsoft.com/office/drawing/2014/main" id="{CE9ED2F2-A04D-42A3-8683-0CD38D1EDB9D}"/>
              </a:ext>
            </a:extLst>
          </p:cNvPr>
          <p:cNvSpPr/>
          <p:nvPr/>
        </p:nvSpPr>
        <p:spPr>
          <a:xfrm rot="5400000">
            <a:off x="-48299" y="483068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5" name="Straight Connector 29">
            <a:extLst>
              <a:ext uri="{FF2B5EF4-FFF2-40B4-BE49-F238E27FC236}">
                <a16:creationId xmlns:a16="http://schemas.microsoft.com/office/drawing/2014/main" id="{BB4CE45E-B955-4E19-A4D2-C713F085D890}"/>
              </a:ext>
            </a:extLst>
          </p:cNvPr>
          <p:cNvCxnSpPr>
            <a:cxnSpLocks/>
          </p:cNvCxnSpPr>
          <p:nvPr/>
        </p:nvCxnSpPr>
        <p:spPr>
          <a:xfrm>
            <a:off x="471170" y="3530152"/>
            <a:ext cx="0" cy="3327848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207990DC-40C6-41E4-9F42-726F2E97881D}"/>
              </a:ext>
            </a:extLst>
          </p:cNvPr>
          <p:cNvCxnSpPr>
            <a:cxnSpLocks/>
          </p:cNvCxnSpPr>
          <p:nvPr/>
        </p:nvCxnSpPr>
        <p:spPr>
          <a:xfrm>
            <a:off x="200660" y="1398002"/>
            <a:ext cx="0" cy="3041548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9">
            <a:extLst>
              <a:ext uri="{FF2B5EF4-FFF2-40B4-BE49-F238E27FC236}">
                <a16:creationId xmlns:a16="http://schemas.microsoft.com/office/drawing/2014/main" id="{C87C0BCB-B45F-4DE5-9C9A-881452E9812E}"/>
              </a:ext>
            </a:extLst>
          </p:cNvPr>
          <p:cNvCxnSpPr>
            <a:cxnSpLocks/>
          </p:cNvCxnSpPr>
          <p:nvPr/>
        </p:nvCxnSpPr>
        <p:spPr>
          <a:xfrm>
            <a:off x="12002770" y="1549400"/>
            <a:ext cx="0" cy="530860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Posição do Número do Diapositivo 5">
            <a:extLst>
              <a:ext uri="{FF2B5EF4-FFF2-40B4-BE49-F238E27FC236}">
                <a16:creationId xmlns:a16="http://schemas.microsoft.com/office/drawing/2014/main" id="{FFD3B9EA-9C6A-4C4A-9B3F-7E6FA8B85F44}"/>
              </a:ext>
            </a:extLst>
          </p:cNvPr>
          <p:cNvSpPr txBox="1">
            <a:spLocks/>
          </p:cNvSpPr>
          <p:nvPr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7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CaixaDeTexto 14">
            <a:extLst>
              <a:ext uri="{FF2B5EF4-FFF2-40B4-BE49-F238E27FC236}">
                <a16:creationId xmlns:a16="http://schemas.microsoft.com/office/drawing/2014/main" id="{D68CF9C8-0579-4126-B719-EA7F3AF782EF}"/>
              </a:ext>
            </a:extLst>
          </p:cNvPr>
          <p:cNvSpPr txBox="1"/>
          <p:nvPr/>
        </p:nvSpPr>
        <p:spPr>
          <a:xfrm>
            <a:off x="236957" y="246078"/>
            <a:ext cx="44952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QUADRO SIMULAÇÃO</a:t>
            </a:r>
          </a:p>
        </p:txBody>
      </p:sp>
      <p:graphicFrame>
        <p:nvGraphicFramePr>
          <p:cNvPr id="19" name="Gráfico 2">
            <a:extLst>
              <a:ext uri="{FF2B5EF4-FFF2-40B4-BE49-F238E27FC236}">
                <a16:creationId xmlns:a16="http://schemas.microsoft.com/office/drawing/2014/main" id="{0261F897-8709-440D-8F5F-0C2F39043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457737"/>
              </p:ext>
            </p:extLst>
          </p:nvPr>
        </p:nvGraphicFramePr>
        <p:xfrm>
          <a:off x="671831" y="877875"/>
          <a:ext cx="10666729" cy="585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24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ED73923-5B11-4347-93DC-BAD167B38818}"/>
              </a:ext>
            </a:extLst>
          </p:cNvPr>
          <p:cNvGrpSpPr/>
          <p:nvPr/>
        </p:nvGrpSpPr>
        <p:grpSpPr>
          <a:xfrm>
            <a:off x="10450286" y="-2"/>
            <a:ext cx="1741713" cy="716748"/>
            <a:chOff x="6096000" y="-2"/>
            <a:chExt cx="6096000" cy="716748"/>
          </a:xfr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2" name="Parallelogram 9">
              <a:extLst>
                <a:ext uri="{FF2B5EF4-FFF2-40B4-BE49-F238E27FC236}">
                  <a16:creationId xmlns:a16="http://schemas.microsoft.com/office/drawing/2014/main" id="{580A6C32-2C88-4F16-AC2F-A83C8E2BFB78}"/>
                </a:ext>
              </a:extLst>
            </p:cNvPr>
            <p:cNvSpPr/>
            <p:nvPr userDrawn="1"/>
          </p:nvSpPr>
          <p:spPr>
            <a:xfrm rot="10800000" flipH="1">
              <a:off x="6096000" y="0"/>
              <a:ext cx="584200" cy="716746"/>
            </a:xfrm>
            <a:prstGeom prst="parallelogram">
              <a:avLst>
                <a:gd name="adj" fmla="val 37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BEB755F-68BE-4F6F-A326-F11E97677629}"/>
                </a:ext>
              </a:extLst>
            </p:cNvPr>
            <p:cNvSpPr/>
            <p:nvPr userDrawn="1"/>
          </p:nvSpPr>
          <p:spPr>
            <a:xfrm>
              <a:off x="6388102" y="-2"/>
              <a:ext cx="5803898" cy="7167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riângulo isósceles 15">
            <a:extLst>
              <a:ext uri="{FF2B5EF4-FFF2-40B4-BE49-F238E27FC236}">
                <a16:creationId xmlns:a16="http://schemas.microsoft.com/office/drawing/2014/main" id="{CE9ED2F2-A04D-42A3-8683-0CD38D1EDB9D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Marcador de Posição do Número do Diapositivo 5">
            <a:extLst>
              <a:ext uri="{FF2B5EF4-FFF2-40B4-BE49-F238E27FC236}">
                <a16:creationId xmlns:a16="http://schemas.microsoft.com/office/drawing/2014/main" id="{FFD3B9EA-9C6A-4C4A-9B3F-7E6FA8B85F44}"/>
              </a:ext>
            </a:extLst>
          </p:cNvPr>
          <p:cNvSpPr txBox="1">
            <a:spLocks/>
          </p:cNvSpPr>
          <p:nvPr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8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Google Shape;207;p29">
            <a:extLst>
              <a:ext uri="{FF2B5EF4-FFF2-40B4-BE49-F238E27FC236}">
                <a16:creationId xmlns:a16="http://schemas.microsoft.com/office/drawing/2014/main" id="{62DD27FC-89FA-49ED-A01E-AC6FCBCDAD9C}"/>
              </a:ext>
            </a:extLst>
          </p:cNvPr>
          <p:cNvSpPr txBox="1"/>
          <p:nvPr/>
        </p:nvSpPr>
        <p:spPr>
          <a:xfrm>
            <a:off x="5749403" y="5657791"/>
            <a:ext cx="13161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rgbClr val="009851"/>
              </a:solidFill>
              <a:latin typeface="FoundryFormSans-Book" panose="02000500050000020004" pitchFamily="2" charset="0"/>
              <a:ea typeface="Nunito Sans"/>
              <a:cs typeface="Nunito Sans"/>
              <a:sym typeface="Nunito Sans"/>
            </a:endParaRPr>
          </a:p>
        </p:txBody>
      </p:sp>
      <p:sp>
        <p:nvSpPr>
          <p:cNvPr id="30" name="Google Shape;210;p29">
            <a:extLst>
              <a:ext uri="{FF2B5EF4-FFF2-40B4-BE49-F238E27FC236}">
                <a16:creationId xmlns:a16="http://schemas.microsoft.com/office/drawing/2014/main" id="{1DAF2893-E7C0-4548-ADDB-ABD8DBE48C39}"/>
              </a:ext>
            </a:extLst>
          </p:cNvPr>
          <p:cNvSpPr txBox="1"/>
          <p:nvPr/>
        </p:nvSpPr>
        <p:spPr>
          <a:xfrm>
            <a:off x="7695486" y="5397229"/>
            <a:ext cx="13161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9851"/>
              </a:solidFill>
              <a:latin typeface="FoundryFormSans-Book" panose="02000500050000020004" pitchFamily="2" charset="0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45" name="Google Shape;225;p29">
            <a:extLst>
              <a:ext uri="{FF2B5EF4-FFF2-40B4-BE49-F238E27FC236}">
                <a16:creationId xmlns:a16="http://schemas.microsoft.com/office/drawing/2014/main" id="{862F1163-3968-4027-BF74-B7A38753A90E}"/>
              </a:ext>
            </a:extLst>
          </p:cNvPr>
          <p:cNvSpPr txBox="1">
            <a:spLocks/>
          </p:cNvSpPr>
          <p:nvPr/>
        </p:nvSpPr>
        <p:spPr>
          <a:xfrm flipH="1">
            <a:off x="636792" y="1982325"/>
            <a:ext cx="2754708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endParaRPr lang="pt-AO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49" name="Google Shape;225;p29">
            <a:extLst>
              <a:ext uri="{FF2B5EF4-FFF2-40B4-BE49-F238E27FC236}">
                <a16:creationId xmlns:a16="http://schemas.microsoft.com/office/drawing/2014/main" id="{79C6BF50-DBD5-1A47-F3DB-CBBA6A86249F}"/>
              </a:ext>
            </a:extLst>
          </p:cNvPr>
          <p:cNvSpPr txBox="1">
            <a:spLocks/>
          </p:cNvSpPr>
          <p:nvPr/>
        </p:nvSpPr>
        <p:spPr>
          <a:xfrm flipH="1">
            <a:off x="649844" y="1667351"/>
            <a:ext cx="3094468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pt-AO" sz="2800" b="1" dirty="0">
              <a:latin typeface="FoundryFormSans-Book" panose="02000500050000020004" pitchFamily="2" charset="0"/>
            </a:endParaRPr>
          </a:p>
        </p:txBody>
      </p:sp>
      <p:sp>
        <p:nvSpPr>
          <p:cNvPr id="23" name="Marcador de Posição de Conteúdo 3">
            <a:extLst>
              <a:ext uri="{FF2B5EF4-FFF2-40B4-BE49-F238E27FC236}">
                <a16:creationId xmlns:a16="http://schemas.microsoft.com/office/drawing/2014/main" id="{ED32141C-A116-82F0-FDF9-B8168BDDF782}"/>
              </a:ext>
            </a:extLst>
          </p:cNvPr>
          <p:cNvSpPr txBox="1">
            <a:spLocks/>
          </p:cNvSpPr>
          <p:nvPr/>
        </p:nvSpPr>
        <p:spPr>
          <a:xfrm>
            <a:off x="1112364" y="1687858"/>
            <a:ext cx="7060675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PT" sz="2400" dirty="0">
              <a:solidFill>
                <a:srgbClr val="FF0000"/>
              </a:solidFill>
              <a:latin typeface="FoundryFormSans-Book" panose="02000500050000020004"/>
            </a:endParaRPr>
          </a:p>
        </p:txBody>
      </p:sp>
      <p:sp>
        <p:nvSpPr>
          <p:cNvPr id="25" name="Marcador de Posição do Texto 4">
            <a:extLst>
              <a:ext uri="{FF2B5EF4-FFF2-40B4-BE49-F238E27FC236}">
                <a16:creationId xmlns:a16="http://schemas.microsoft.com/office/drawing/2014/main" id="{6EAB7141-6578-38C7-4DBD-E6D7990E12BB}"/>
              </a:ext>
            </a:extLst>
          </p:cNvPr>
          <p:cNvSpPr txBox="1">
            <a:spLocks/>
          </p:cNvSpPr>
          <p:nvPr/>
        </p:nvSpPr>
        <p:spPr>
          <a:xfrm>
            <a:off x="6150864" y="885207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b="1" dirty="0"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26" name="Marcador de Posição de Conteúdo 5">
            <a:extLst>
              <a:ext uri="{FF2B5EF4-FFF2-40B4-BE49-F238E27FC236}">
                <a16:creationId xmlns:a16="http://schemas.microsoft.com/office/drawing/2014/main" id="{B7855B71-F196-1047-DE23-6CBDE89CEBDC}"/>
              </a:ext>
            </a:extLst>
          </p:cNvPr>
          <p:cNvSpPr txBox="1">
            <a:spLocks/>
          </p:cNvSpPr>
          <p:nvPr/>
        </p:nvSpPr>
        <p:spPr>
          <a:xfrm>
            <a:off x="6172200" y="1764333"/>
            <a:ext cx="5183188" cy="44253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PT" dirty="0"/>
          </a:p>
        </p:txBody>
      </p:sp>
      <p:sp>
        <p:nvSpPr>
          <p:cNvPr id="22" name="CaixaDeTexto 14">
            <a:extLst>
              <a:ext uri="{FF2B5EF4-FFF2-40B4-BE49-F238E27FC236}">
                <a16:creationId xmlns:a16="http://schemas.microsoft.com/office/drawing/2014/main" id="{DE065F7D-8124-409B-8F77-DBA5F8FBDD8B}"/>
              </a:ext>
            </a:extLst>
          </p:cNvPr>
          <p:cNvSpPr txBox="1"/>
          <p:nvPr/>
        </p:nvSpPr>
        <p:spPr>
          <a:xfrm>
            <a:off x="236956" y="-30921"/>
            <a:ext cx="107595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 QUADRO DO VALOR ARRECADADO PELA ENDIAMA -SIMULAÇÃO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1CCFAFF-0908-84D0-EA71-53980BE080EB}"/>
              </a:ext>
            </a:extLst>
          </p:cNvPr>
          <p:cNvGraphicFramePr>
            <a:graphicFrameLocks/>
          </p:cNvGraphicFramePr>
          <p:nvPr/>
        </p:nvGraphicFramePr>
        <p:xfrm>
          <a:off x="1" y="997815"/>
          <a:ext cx="12191998" cy="573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247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45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16CD40E-074C-4187-88C0-63CED02A815C}"/>
              </a:ext>
            </a:extLst>
          </p:cNvPr>
          <p:cNvSpPr/>
          <p:nvPr/>
        </p:nvSpPr>
        <p:spPr>
          <a:xfrm>
            <a:off x="8223849" y="-8628"/>
            <a:ext cx="3968151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3364302" y="6883879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01000" r="-94000" b="-1000"/>
            </a:stretch>
          </a:blipFill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024B23E4-8F21-4FBA-A18E-7D9CF50C7A5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1053501" cy="2048324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315C932-FB49-4C4A-AA67-760AE5472B76}"/>
              </a:ext>
            </a:extLst>
          </p:cNvPr>
          <p:cNvCxnSpPr>
            <a:cxnSpLocks/>
          </p:cNvCxnSpPr>
          <p:nvPr/>
        </p:nvCxnSpPr>
        <p:spPr>
          <a:xfrm flipH="1" flipV="1">
            <a:off x="9079525" y="1966816"/>
            <a:ext cx="2274276" cy="457358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isósceles 15">
            <a:extLst>
              <a:ext uri="{FF2B5EF4-FFF2-40B4-BE49-F238E27FC236}">
                <a16:creationId xmlns:a16="http://schemas.microsoft.com/office/drawing/2014/main" id="{108B36BD-6DED-46F2-8780-068398CCFF5E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126099D5-80AB-4E59-B694-525A24E249A4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E453B6A-BE33-47F0-879D-7AA40A625F9E}"/>
              </a:ext>
            </a:extLst>
          </p:cNvPr>
          <p:cNvSpPr/>
          <p:nvPr/>
        </p:nvSpPr>
        <p:spPr>
          <a:xfrm flipH="1">
            <a:off x="1099410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9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738DE2-8813-4E28-9391-59892C2E9A11}"/>
              </a:ext>
            </a:extLst>
          </p:cNvPr>
          <p:cNvSpPr txBox="1"/>
          <p:nvPr/>
        </p:nvSpPr>
        <p:spPr>
          <a:xfrm>
            <a:off x="236956" y="246078"/>
            <a:ext cx="84828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dirty="0">
                <a:solidFill>
                  <a:srgbClr val="009851"/>
                </a:solidFill>
                <a:latin typeface="FoundryFormSans-Book" panose="02000500050000020004" pitchFamily="2" charset="0"/>
              </a:rPr>
              <a:t>GESTÃO E APLICAÇÃO</a:t>
            </a: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A8526102-756E-4B7D-9682-2CDD9F675C39}"/>
              </a:ext>
            </a:extLst>
          </p:cNvPr>
          <p:cNvSpPr txBox="1"/>
          <p:nvPr/>
        </p:nvSpPr>
        <p:spPr>
          <a:xfrm>
            <a:off x="399466" y="1115171"/>
            <a:ext cx="10116133" cy="564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algn="just">
              <a:defRPr sz="3000">
                <a:solidFill>
                  <a:schemeClr val="tx1">
                    <a:lumMod val="95000"/>
                    <a:lumOff val="5000"/>
                  </a:schemeClr>
                </a:solidFill>
                <a:latin typeface="FoundryFormSans-Book" panose="02000500050000020004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3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 quem? Quem adere?</a:t>
            </a:r>
            <a:endParaRPr lang="pt-PT" sz="2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Todos os trabalhadores interessados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sz="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3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Como?</a:t>
            </a:r>
            <a:endParaRPr lang="pt-PT" sz="23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Mediante contribuições mensais acordados e reguladas</a:t>
            </a:r>
            <a:endParaRPr lang="pt-PT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300" dirty="0">
                <a:ea typeface="Times New Roman" panose="02020603050405020304" pitchFamily="18" charset="0"/>
                <a:cs typeface="Times New Roman" panose="02020603050405020304" pitchFamily="18" charset="0"/>
              </a:rPr>
              <a:t>Só requer após mais de 36 da contribuições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Conceber Regulamento interno de adesão - mediante contribuição mensal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300" dirty="0">
                <a:ea typeface="Times New Roman" panose="02020603050405020304" pitchFamily="18" charset="0"/>
                <a:cs typeface="Times New Roman" panose="02020603050405020304" pitchFamily="18" charset="0"/>
              </a:rPr>
              <a:t>Criar</a:t>
            </a:r>
            <a:r>
              <a:rPr lang="pt-PT" sz="2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estatuto de um fundo de consumo retido na  fonte para uso periódico.</a:t>
            </a:r>
            <a:endParaRPr lang="pt-PT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Caberá a ENDIAMA solicitar e </a:t>
            </a:r>
            <a:r>
              <a:rPr lang="pt-PT" sz="2300" dirty="0">
                <a:ea typeface="Times New Roman" panose="02020603050405020304" pitchFamily="18" charset="0"/>
                <a:cs typeface="Times New Roman" panose="02020603050405020304" pitchFamily="18" charset="0"/>
              </a:rPr>
              <a:t>avaliar com instituições financeiras formas de aplicação do valor arrecadado. </a:t>
            </a:r>
            <a:endParaRPr lang="pt-PT" sz="2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2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Poderá ser estudada a possibilidade de aplicação do valor total e no final de cada período estabelecido caso haja rendimento repartir entre os trabalhadores que aderiram de acordo a sua contribuição e a ENDIAMA.  </a:t>
            </a:r>
            <a:endParaRPr lang="pt-PT" sz="2300" dirty="0"/>
          </a:p>
        </p:txBody>
      </p:sp>
    </p:spTree>
    <p:extLst>
      <p:ext uri="{BB962C8B-B14F-4D97-AF65-F5344CB8AC3E}">
        <p14:creationId xmlns:p14="http://schemas.microsoft.com/office/powerpoint/2010/main" val="34507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13909</TotalTime>
  <Words>712</Words>
  <Application>Microsoft Office PowerPoint</Application>
  <PresentationFormat>Widescreen</PresentationFormat>
  <Paragraphs>94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FoundryFormSans-Bold</vt:lpstr>
      <vt:lpstr>FoundryFormSans-Book</vt:lpstr>
      <vt:lpstr>Honey Baby</vt:lpstr>
      <vt:lpstr>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Yura Mesquita Guerra</dc:creator>
  <cp:lastModifiedBy>Gabinete de Tecnologias de Informação</cp:lastModifiedBy>
  <cp:revision>69</cp:revision>
  <cp:lastPrinted>2022-10-14T15:43:00Z</cp:lastPrinted>
  <dcterms:modified xsi:type="dcterms:W3CDTF">2022-10-26T13:48:11Z</dcterms:modified>
</cp:coreProperties>
</file>