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9" r:id="rId3"/>
    <p:sldId id="260" r:id="rId4"/>
    <p:sldId id="276" r:id="rId5"/>
    <p:sldId id="262" r:id="rId6"/>
    <p:sldId id="274" r:id="rId7"/>
    <p:sldId id="275" r:id="rId8"/>
    <p:sldId id="263" r:id="rId9"/>
    <p:sldId id="264" r:id="rId10"/>
    <p:sldId id="265" r:id="rId11"/>
    <p:sldId id="266" r:id="rId12"/>
    <p:sldId id="273" r:id="rId13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851"/>
    <a:srgbClr val="007A40"/>
    <a:srgbClr val="0074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776" autoAdjust="0"/>
  </p:normalViewPr>
  <p:slideViewPr>
    <p:cSldViewPr snapToGrid="0">
      <p:cViewPr varScale="1">
        <p:scale>
          <a:sx n="62" d="100"/>
          <a:sy n="62" d="100"/>
        </p:scale>
        <p:origin x="1032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9BD13-6A19-43F3-97E5-C5785FBBD3C3}" type="datetimeFigureOut">
              <a:rPr lang="pt-PT" smtClean="0"/>
              <a:t>25/10/2022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D0A22-E20C-45F1-AA2D-584F16D327E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28575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D0A22-E20C-45F1-AA2D-584F16D327E7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17322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Índice, para ser utilizado na estruturação dos temas por títulos a abordar </a:t>
            </a:r>
          </a:p>
          <a:p>
            <a:r>
              <a:rPr lang="pt-PT" dirty="0"/>
              <a:t>durante a apresentação.  1º diapositivo, após a capa. Para que os interessados saibam a dimensão </a:t>
            </a:r>
          </a:p>
          <a:p>
            <a:r>
              <a:rPr lang="pt-PT" dirty="0"/>
              <a:t>da apresentação</a:t>
            </a:r>
            <a:endParaRPr lang="x-none" dirty="0"/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D0A22-E20C-45F1-AA2D-584F16D327E7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7166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/>
              <a:t>Esquema que </a:t>
            </a:r>
            <a:r>
              <a:rPr lang="pt-PT" dirty="0">
                <a:effectLst/>
              </a:rPr>
              <a:t> pode ser utilizado para</a:t>
            </a:r>
            <a:r>
              <a:rPr lang="pt-PT" dirty="0"/>
              <a:t> mostrar uma </a:t>
            </a:r>
            <a:r>
              <a:rPr lang="pt-PT" dirty="0" err="1"/>
              <a:t>colecção</a:t>
            </a:r>
            <a:r>
              <a:rPr lang="pt-PT" dirty="0"/>
              <a:t> de </a:t>
            </a:r>
            <a:r>
              <a:rPr lang="pt-PT" dirty="0" err="1"/>
              <a:t>objectos</a:t>
            </a:r>
            <a:r>
              <a:rPr lang="pt-PT" dirty="0"/>
              <a:t> ou ideias com ou sem uma relação forte entre si.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D0A22-E20C-45F1-AA2D-584F16D327E7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60277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>
                <a:effectLst/>
              </a:rPr>
              <a:t>Esquema que pode ser utilizado para ilustrar relações proporcionais com a componente maior na parte superior ou inferior, desenvolvimento, crescimento/decrescimento de determinada </a:t>
            </a:r>
            <a:r>
              <a:rPr lang="pt-PT" dirty="0" err="1">
                <a:effectLst/>
              </a:rPr>
              <a:t>acção</a:t>
            </a:r>
            <a:r>
              <a:rPr lang="pt-PT" dirty="0">
                <a:effectLst/>
              </a:rPr>
              <a:t>, </a:t>
            </a:r>
            <a:r>
              <a:rPr lang="pt-PT" dirty="0" err="1">
                <a:effectLst/>
              </a:rPr>
              <a:t>projecto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D0A22-E20C-45F1-AA2D-584F16D327E7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45720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>
                <a:effectLst/>
              </a:rPr>
              <a:t>Esquema que pode ser utilizado para ilustrar relações proporcionais com a componente maior na parte superior ou inferior, desenvolvimento, crescimento/decrescimento de determinada </a:t>
            </a:r>
            <a:r>
              <a:rPr lang="pt-PT" dirty="0" err="1">
                <a:effectLst/>
              </a:rPr>
              <a:t>acção</a:t>
            </a:r>
            <a:r>
              <a:rPr lang="pt-PT" dirty="0">
                <a:effectLst/>
              </a:rPr>
              <a:t>, </a:t>
            </a:r>
            <a:r>
              <a:rPr lang="pt-PT" dirty="0" err="1">
                <a:effectLst/>
              </a:rPr>
              <a:t>projecto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D0A22-E20C-45F1-AA2D-584F16D327E7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81906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>
                <a:effectLst/>
              </a:rPr>
              <a:t>Esquema que pode ser utilizado para ilustrar relações proporcionais com a componente maior na parte superior ou inferior, desenvolvimento, crescimento/decrescimento de determinada </a:t>
            </a:r>
            <a:r>
              <a:rPr lang="pt-PT" dirty="0" err="1">
                <a:effectLst/>
              </a:rPr>
              <a:t>acção</a:t>
            </a:r>
            <a:r>
              <a:rPr lang="pt-PT" dirty="0">
                <a:effectLst/>
              </a:rPr>
              <a:t>, </a:t>
            </a:r>
            <a:r>
              <a:rPr lang="pt-PT" dirty="0" err="1">
                <a:effectLst/>
              </a:rPr>
              <a:t>projecto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D0A22-E20C-45F1-AA2D-584F16D327E7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43393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>
                <a:effectLst/>
              </a:rPr>
              <a:t>Ícones ou </a:t>
            </a:r>
            <a:r>
              <a:rPr lang="pt-PT" dirty="0"/>
              <a:t>S</a:t>
            </a:r>
            <a:r>
              <a:rPr lang="pt-PT" dirty="0">
                <a:effectLst/>
              </a:rPr>
              <a:t>ímbolos, </a:t>
            </a:r>
            <a:r>
              <a:rPr lang="pt-PT" b="0" i="0" dirty="0">
                <a:solidFill>
                  <a:srgbClr val="202124"/>
                </a:solidFill>
                <a:effectLst/>
              </a:rPr>
              <a:t>são elementos gráficos, ferramentas de comunicação </a:t>
            </a:r>
            <a:r>
              <a:rPr lang="pt-PT" dirty="0"/>
              <a:t> visual, </a:t>
            </a:r>
            <a:r>
              <a:rPr lang="pt-PT" dirty="0">
                <a:effectLst/>
              </a:rPr>
              <a:t>para serem utilizadas para </a:t>
            </a:r>
            <a:r>
              <a:rPr lang="pt-PT" dirty="0"/>
              <a:t>ilustrar</a:t>
            </a:r>
            <a:r>
              <a:rPr lang="pt-PT" dirty="0">
                <a:effectLst/>
              </a:rPr>
              <a:t> </a:t>
            </a:r>
            <a:r>
              <a:rPr lang="pt-PT" dirty="0" err="1">
                <a:effectLst/>
              </a:rPr>
              <a:t>objectos</a:t>
            </a:r>
            <a:r>
              <a:rPr lang="pt-PT" dirty="0">
                <a:effectLst/>
              </a:rPr>
              <a:t>, ideias ou destacar determinado conteúdo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D0A22-E20C-45F1-AA2D-584F16D327E7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87181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>
                <a:solidFill>
                  <a:srgbClr val="202124"/>
                </a:solidFill>
              </a:rPr>
              <a:t>U</a:t>
            </a:r>
            <a:r>
              <a:rPr lang="pt-PT" b="0" i="0" dirty="0">
                <a:solidFill>
                  <a:srgbClr val="202124"/>
                </a:solidFill>
                <a:effectLst/>
              </a:rPr>
              <a:t>m </a:t>
            </a:r>
            <a:r>
              <a:rPr lang="pt-PT" b="1" i="0" dirty="0">
                <a:solidFill>
                  <a:srgbClr val="202124"/>
                </a:solidFill>
                <a:effectLst/>
              </a:rPr>
              <a:t>ícone</a:t>
            </a:r>
            <a:r>
              <a:rPr lang="pt-PT" b="0" i="0" dirty="0">
                <a:solidFill>
                  <a:srgbClr val="202124"/>
                </a:solidFill>
                <a:effectLst/>
              </a:rPr>
              <a:t> sugere a função de um </a:t>
            </a:r>
            <a:r>
              <a:rPr lang="pt-PT" b="0" i="0" dirty="0" err="1">
                <a:solidFill>
                  <a:srgbClr val="202124"/>
                </a:solidFill>
                <a:effectLst/>
              </a:rPr>
              <a:t>objecto</a:t>
            </a:r>
            <a:r>
              <a:rPr lang="pt-PT" b="0" i="0" dirty="0">
                <a:solidFill>
                  <a:srgbClr val="202124"/>
                </a:solidFill>
                <a:effectLst/>
              </a:rPr>
              <a:t>,</a:t>
            </a:r>
            <a:r>
              <a:rPr lang="pt-PT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servem também para </a:t>
            </a:r>
            <a:r>
              <a:rPr lang="pt-PT" dirty="0">
                <a:solidFill>
                  <a:srgbClr val="333333"/>
                </a:solidFill>
                <a:latin typeface="Source Sans Pro" panose="020B0503030403020204" pitchFamily="34" charset="0"/>
              </a:rPr>
              <a:t>realçar</a:t>
            </a:r>
            <a:r>
              <a:rPr lang="pt-PT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uma nota, texto e passar de forma reduzida, simplificada uma mensagem. </a:t>
            </a:r>
            <a:endParaRPr lang="pt-PT" dirty="0"/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D0A22-E20C-45F1-AA2D-584F16D327E7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080394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PT" dirty="0">
                <a:effectLst/>
              </a:rPr>
              <a:t>Esquema que </a:t>
            </a:r>
            <a:r>
              <a:rPr lang="pt-PT" dirty="0"/>
              <a:t>ilustra</a:t>
            </a:r>
            <a:r>
              <a:rPr lang="pt-PT" dirty="0">
                <a:effectLst/>
              </a:rPr>
              <a:t> relações proporcionais com a componente maior na parte </a:t>
            </a:r>
          </a:p>
          <a:p>
            <a:pPr algn="just"/>
            <a:r>
              <a:rPr lang="pt-PT" dirty="0">
                <a:effectLst/>
              </a:rPr>
              <a:t>superior ou inferior, desenvolvimento, crescimento/decrescimento de determinada </a:t>
            </a:r>
            <a:r>
              <a:rPr lang="pt-PT" dirty="0" err="1">
                <a:effectLst/>
              </a:rPr>
              <a:t>acção</a:t>
            </a:r>
            <a:r>
              <a:rPr lang="pt-PT" dirty="0">
                <a:effectLst/>
              </a:rPr>
              <a:t>, </a:t>
            </a:r>
            <a:r>
              <a:rPr lang="pt-PT" dirty="0" err="1">
                <a:effectLst/>
              </a:rPr>
              <a:t>projecto</a:t>
            </a:r>
            <a:r>
              <a:rPr lang="pt-PT" dirty="0">
                <a:effectLst/>
              </a:rPr>
              <a:t>.</a:t>
            </a:r>
            <a:endParaRPr lang="pt-PT" dirty="0"/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D0A22-E20C-45F1-AA2D-584F16D327E7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67428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4D8B97-1829-4036-AD89-A0ED76F56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x-none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549DC3A-EB1E-43F6-BD75-FA2C7D642D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x-none"/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BB66D968-E5AB-43DA-A338-5C7257FF9F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x-none"/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F55D6E54-6CEC-456B-901F-9753EA170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47436-4E65-4CC3-95A6-09A8A72537DA}" type="datetimeFigureOut">
              <a:rPr lang="x-none" smtClean="0"/>
              <a:t>25/10/2022</a:t>
            </a:fld>
            <a:endParaRPr lang="x-none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49DCB57-33F7-4E04-9958-746149A94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8" name="Marcador de Posição do Número do Diapositivo 5">
            <a:extLst>
              <a:ext uri="{FF2B5EF4-FFF2-40B4-BE49-F238E27FC236}">
                <a16:creationId xmlns:a16="http://schemas.microsoft.com/office/drawing/2014/main" id="{CC66BB36-3086-4747-8003-6CDFD4AD102E}"/>
              </a:ext>
            </a:extLst>
          </p:cNvPr>
          <p:cNvSpPr txBox="1">
            <a:spLocks/>
          </p:cNvSpPr>
          <p:nvPr userDrawn="1"/>
        </p:nvSpPr>
        <p:spPr>
          <a:xfrm>
            <a:off x="10626665" y="6552665"/>
            <a:ext cx="1508185" cy="365125"/>
          </a:xfrm>
          <a:prstGeom prst="rect">
            <a:avLst/>
          </a:prstGeom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200" b="1" kern="1200">
                <a:solidFill>
                  <a:srgbClr val="00985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000" dirty="0">
                <a:solidFill>
                  <a:schemeClr val="bg1">
                    <a:lumMod val="75000"/>
                  </a:schemeClr>
                </a:solidFill>
              </a:rPr>
              <a:t>ENDIAMA, E.P | </a:t>
            </a:r>
            <a:fld id="{5C9BF249-83F7-4A44-BACA-C21449703B98}" type="slidenum">
              <a:rPr lang="x-none" sz="1000" smtClean="0">
                <a:solidFill>
                  <a:schemeClr val="bg1">
                    <a:lumMod val="75000"/>
                  </a:schemeClr>
                </a:solidFill>
              </a:rPr>
              <a:pPr algn="r"/>
              <a:t>‹nº›</a:t>
            </a:fld>
            <a:endParaRPr lang="x-none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01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DD5BB2-A445-4E04-B02C-1F1082504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x-none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D9BB425C-83F4-4C05-945A-D6F7BFB2F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1EE0C613-B04C-427A-ADC3-4FC25D87D8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x-none"/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EA3EC0F1-F780-4958-8690-ECF059734E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54E08906-493B-4BCE-8352-3904B910FD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x-none"/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2DFA2CF6-D444-4DD2-8F95-4A276795C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47436-4E65-4CC3-95A6-09A8A72537DA}" type="datetimeFigureOut">
              <a:rPr lang="x-none" smtClean="0"/>
              <a:t>25/10/2022</a:t>
            </a:fld>
            <a:endParaRPr lang="x-none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EACD8AE5-99A1-4789-B74F-AE615C6A8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0" name="Marcador de Posição do Número do Diapositivo 5">
            <a:extLst>
              <a:ext uri="{FF2B5EF4-FFF2-40B4-BE49-F238E27FC236}">
                <a16:creationId xmlns:a16="http://schemas.microsoft.com/office/drawing/2014/main" id="{89CC0C3B-A27F-4E9D-A884-26D5D009A36C}"/>
              </a:ext>
            </a:extLst>
          </p:cNvPr>
          <p:cNvSpPr txBox="1">
            <a:spLocks/>
          </p:cNvSpPr>
          <p:nvPr userDrawn="1"/>
        </p:nvSpPr>
        <p:spPr>
          <a:xfrm>
            <a:off x="10626665" y="6552665"/>
            <a:ext cx="1508185" cy="365125"/>
          </a:xfrm>
          <a:prstGeom prst="rect">
            <a:avLst/>
          </a:prstGeom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200" b="1" kern="1200">
                <a:solidFill>
                  <a:srgbClr val="00985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000" dirty="0">
                <a:solidFill>
                  <a:schemeClr val="bg1">
                    <a:lumMod val="75000"/>
                  </a:schemeClr>
                </a:solidFill>
              </a:rPr>
              <a:t>ENDIAMA, E.P | </a:t>
            </a:r>
            <a:fld id="{5C9BF249-83F7-4A44-BACA-C21449703B98}" type="slidenum">
              <a:rPr lang="x-none" sz="1000" smtClean="0">
                <a:solidFill>
                  <a:schemeClr val="bg1">
                    <a:lumMod val="75000"/>
                  </a:schemeClr>
                </a:solidFill>
              </a:rPr>
              <a:pPr algn="r"/>
              <a:t>‹nº›</a:t>
            </a:fld>
            <a:endParaRPr lang="x-none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95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F75BC7-C987-4F72-AF10-E3040CF02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x-none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3BEA46DB-BA50-4477-ADEA-B5F197111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47436-4E65-4CC3-95A6-09A8A72537DA}" type="datetimeFigureOut">
              <a:rPr lang="x-none" smtClean="0"/>
              <a:t>25/10/2022</a:t>
            </a:fld>
            <a:endParaRPr lang="x-none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322290EE-C4BA-4A1F-BC86-F0F79C8F5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BCA31C7-A8C2-4C86-A5D1-CC4ADAF43315}"/>
              </a:ext>
            </a:extLst>
          </p:cNvPr>
          <p:cNvSpPr txBox="1">
            <a:spLocks/>
          </p:cNvSpPr>
          <p:nvPr userDrawn="1"/>
        </p:nvSpPr>
        <p:spPr>
          <a:xfrm>
            <a:off x="10626665" y="6552665"/>
            <a:ext cx="1508185" cy="365125"/>
          </a:xfrm>
          <a:prstGeom prst="rect">
            <a:avLst/>
          </a:prstGeom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200" b="1" kern="1200">
                <a:solidFill>
                  <a:srgbClr val="00985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000" dirty="0">
                <a:solidFill>
                  <a:schemeClr val="bg1">
                    <a:lumMod val="75000"/>
                  </a:schemeClr>
                </a:solidFill>
              </a:rPr>
              <a:t>ENDIAMA, E.P | </a:t>
            </a:r>
            <a:fld id="{5C9BF249-83F7-4A44-BACA-C21449703B98}" type="slidenum">
              <a:rPr lang="x-none" sz="1000" smtClean="0">
                <a:solidFill>
                  <a:schemeClr val="bg1">
                    <a:lumMod val="75000"/>
                  </a:schemeClr>
                </a:solidFill>
              </a:rPr>
              <a:pPr algn="r"/>
              <a:t>‹nº›</a:t>
            </a:fld>
            <a:endParaRPr lang="x-none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93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92E6D9-3255-4A35-968E-AC02B34C5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x-none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673B3F6-049C-49B2-A01B-FBFECF509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x-none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EB276FCB-3D6B-4750-A101-F10C8A3DC1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EB83F7E3-FC1C-45C6-9A76-4AE0D7EF3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47436-4E65-4CC3-95A6-09A8A72537DA}" type="datetimeFigureOut">
              <a:rPr lang="x-none" smtClean="0"/>
              <a:t>25/10/2022</a:t>
            </a:fld>
            <a:endParaRPr lang="x-none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EB41D941-FABF-4C03-B04A-FB5467A28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8" name="Marcador de Posição do Número do Diapositivo 5">
            <a:extLst>
              <a:ext uri="{FF2B5EF4-FFF2-40B4-BE49-F238E27FC236}">
                <a16:creationId xmlns:a16="http://schemas.microsoft.com/office/drawing/2014/main" id="{34821FCD-A9FD-446B-82D0-BA14A6D1AF7F}"/>
              </a:ext>
            </a:extLst>
          </p:cNvPr>
          <p:cNvSpPr txBox="1">
            <a:spLocks/>
          </p:cNvSpPr>
          <p:nvPr userDrawn="1"/>
        </p:nvSpPr>
        <p:spPr>
          <a:xfrm>
            <a:off x="10626665" y="6552665"/>
            <a:ext cx="1508185" cy="365125"/>
          </a:xfrm>
          <a:prstGeom prst="rect">
            <a:avLst/>
          </a:prstGeom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200" b="1" kern="1200">
                <a:solidFill>
                  <a:srgbClr val="00985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000" dirty="0">
                <a:solidFill>
                  <a:schemeClr val="bg1">
                    <a:lumMod val="75000"/>
                  </a:schemeClr>
                </a:solidFill>
              </a:rPr>
              <a:t>ENDIAMA, E.P | </a:t>
            </a:r>
            <a:fld id="{5C9BF249-83F7-4A44-BACA-C21449703B98}" type="slidenum">
              <a:rPr lang="x-none" sz="1000" smtClean="0">
                <a:solidFill>
                  <a:schemeClr val="bg1">
                    <a:lumMod val="75000"/>
                  </a:schemeClr>
                </a:solidFill>
              </a:rPr>
              <a:pPr algn="r"/>
              <a:t>‹nº›</a:t>
            </a:fld>
            <a:endParaRPr lang="x-none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17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491E5B-D21D-42B5-A11A-53DA8D20E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x-none"/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7A97BAC0-7508-4796-96BE-0DB46DE344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AD29389A-6BA2-4A11-93F4-41F47AEB41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E34F958F-6950-459F-A559-6C39613F3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47436-4E65-4CC3-95A6-09A8A72537DA}" type="datetimeFigureOut">
              <a:rPr lang="x-none" smtClean="0"/>
              <a:t>25/10/2022</a:t>
            </a:fld>
            <a:endParaRPr lang="x-none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61A9363E-FE4A-4E01-95EA-720D28BF7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8" name="Marcador de Posição do Número do Diapositivo 5">
            <a:extLst>
              <a:ext uri="{FF2B5EF4-FFF2-40B4-BE49-F238E27FC236}">
                <a16:creationId xmlns:a16="http://schemas.microsoft.com/office/drawing/2014/main" id="{3FA675B6-8289-4F7B-96E5-230E52D883D0}"/>
              </a:ext>
            </a:extLst>
          </p:cNvPr>
          <p:cNvSpPr txBox="1">
            <a:spLocks/>
          </p:cNvSpPr>
          <p:nvPr userDrawn="1"/>
        </p:nvSpPr>
        <p:spPr>
          <a:xfrm>
            <a:off x="10626665" y="6552665"/>
            <a:ext cx="1508185" cy="365125"/>
          </a:xfrm>
          <a:prstGeom prst="rect">
            <a:avLst/>
          </a:prstGeom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200" b="1" kern="1200">
                <a:solidFill>
                  <a:srgbClr val="00985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000" dirty="0">
                <a:solidFill>
                  <a:schemeClr val="bg1">
                    <a:lumMod val="75000"/>
                  </a:schemeClr>
                </a:solidFill>
              </a:rPr>
              <a:t>ENDIAMA, E.P | </a:t>
            </a:r>
            <a:fld id="{5C9BF249-83F7-4A44-BACA-C21449703B98}" type="slidenum">
              <a:rPr lang="x-none" sz="1000" smtClean="0">
                <a:solidFill>
                  <a:schemeClr val="bg1">
                    <a:lumMod val="75000"/>
                  </a:schemeClr>
                </a:solidFill>
              </a:rPr>
              <a:pPr algn="r"/>
              <a:t>‹nº›</a:t>
            </a:fld>
            <a:endParaRPr lang="x-none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61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093AF4-65E2-4F1E-A806-6F2A1F924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x-none"/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7CC56387-5481-4C70-ACCC-BCFD4AC996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x-none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64BCAC61-DB95-459B-AE5C-6AFCDC3F0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47436-4E65-4CC3-95A6-09A8A72537DA}" type="datetimeFigureOut">
              <a:rPr lang="x-none" smtClean="0"/>
              <a:t>25/10/2022</a:t>
            </a:fld>
            <a:endParaRPr lang="x-none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CE3F8F6-C90A-44AC-B846-98AE994F9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Marcador de Posição do Número do Diapositivo 5">
            <a:extLst>
              <a:ext uri="{FF2B5EF4-FFF2-40B4-BE49-F238E27FC236}">
                <a16:creationId xmlns:a16="http://schemas.microsoft.com/office/drawing/2014/main" id="{EE7728FE-9E12-46DC-A1F2-80AE9138E611}"/>
              </a:ext>
            </a:extLst>
          </p:cNvPr>
          <p:cNvSpPr txBox="1">
            <a:spLocks/>
          </p:cNvSpPr>
          <p:nvPr userDrawn="1"/>
        </p:nvSpPr>
        <p:spPr>
          <a:xfrm>
            <a:off x="10626665" y="6552665"/>
            <a:ext cx="1508185" cy="365125"/>
          </a:xfrm>
          <a:prstGeom prst="rect">
            <a:avLst/>
          </a:prstGeom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200" b="1" kern="1200">
                <a:solidFill>
                  <a:srgbClr val="00985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000" dirty="0">
                <a:solidFill>
                  <a:schemeClr val="bg1">
                    <a:lumMod val="75000"/>
                  </a:schemeClr>
                </a:solidFill>
              </a:rPr>
              <a:t>ENDIAMA, E.P | </a:t>
            </a:r>
            <a:fld id="{5C9BF249-83F7-4A44-BACA-C21449703B98}" type="slidenum">
              <a:rPr lang="x-none" sz="1000" smtClean="0">
                <a:solidFill>
                  <a:schemeClr val="bg1">
                    <a:lumMod val="75000"/>
                  </a:schemeClr>
                </a:solidFill>
              </a:rPr>
              <a:pPr algn="r"/>
              <a:t>‹nº›</a:t>
            </a:fld>
            <a:endParaRPr lang="x-none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41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4B4AA40-5D62-405A-9864-EEC0D260BA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x-none"/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BFA83D9A-BDBE-4D18-902D-98709D513F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x-none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4A3FA13-FE18-4C99-8993-4DF47D730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47436-4E65-4CC3-95A6-09A8A72537DA}" type="datetimeFigureOut">
              <a:rPr lang="x-none" smtClean="0"/>
              <a:t>25/10/2022</a:t>
            </a:fld>
            <a:endParaRPr lang="x-none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6BE435C-16B5-4055-B76C-7CAF398C6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Marcador de Posição do Número do Diapositivo 5">
            <a:extLst>
              <a:ext uri="{FF2B5EF4-FFF2-40B4-BE49-F238E27FC236}">
                <a16:creationId xmlns:a16="http://schemas.microsoft.com/office/drawing/2014/main" id="{2BC584F7-670F-4525-8806-78EBE0A31383}"/>
              </a:ext>
            </a:extLst>
          </p:cNvPr>
          <p:cNvSpPr txBox="1">
            <a:spLocks/>
          </p:cNvSpPr>
          <p:nvPr userDrawn="1"/>
        </p:nvSpPr>
        <p:spPr>
          <a:xfrm>
            <a:off x="10626665" y="6552665"/>
            <a:ext cx="1508185" cy="365125"/>
          </a:xfrm>
          <a:prstGeom prst="rect">
            <a:avLst/>
          </a:prstGeom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200" b="1" kern="1200">
                <a:solidFill>
                  <a:srgbClr val="00985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000" dirty="0">
                <a:solidFill>
                  <a:schemeClr val="bg1">
                    <a:lumMod val="75000"/>
                  </a:schemeClr>
                </a:solidFill>
              </a:rPr>
              <a:t>ENDIAMA, E.P | </a:t>
            </a:r>
            <a:fld id="{5C9BF249-83F7-4A44-BACA-C21449703B98}" type="slidenum">
              <a:rPr lang="x-none" sz="1000" smtClean="0">
                <a:solidFill>
                  <a:schemeClr val="bg1">
                    <a:lumMod val="75000"/>
                  </a:schemeClr>
                </a:solidFill>
              </a:rPr>
              <a:pPr algn="r"/>
              <a:t>‹nº›</a:t>
            </a:fld>
            <a:endParaRPr lang="x-none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82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42AB8CD9-4319-4F0F-9D74-CCCDF3270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x-none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F401CE54-E011-43E3-8D7B-BD92A8AE9B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x-none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A9F64447-2040-4F8C-8859-35FDAB909A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47436-4E65-4CC3-95A6-09A8A72537DA}" type="datetimeFigureOut">
              <a:rPr lang="x-none" smtClean="0"/>
              <a:t>25/10/2022</a:t>
            </a:fld>
            <a:endParaRPr lang="x-none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131759CE-8E07-4E34-B111-E3CAFB06C3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9" name="Marcador de Posição do Número do Diapositivo 5">
            <a:extLst>
              <a:ext uri="{FF2B5EF4-FFF2-40B4-BE49-F238E27FC236}">
                <a16:creationId xmlns:a16="http://schemas.microsoft.com/office/drawing/2014/main" id="{A47322F9-95BA-4F7C-B298-1098B2AE5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49309" y="6439799"/>
            <a:ext cx="1508185" cy="36512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009851"/>
                </a:solidFill>
              </a:defRPr>
            </a:lvl1pPr>
          </a:lstStyle>
          <a:p>
            <a:r>
              <a:rPr lang="pt-PT" dirty="0"/>
              <a:t>ENDIAMA, E.P | </a:t>
            </a:r>
            <a:fld id="{5C9BF249-83F7-4A44-BACA-C21449703B98}" type="slidenum">
              <a:rPr lang="x-none" smtClean="0"/>
              <a:pPr/>
              <a:t>‹nº›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812283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6" r:id="rId4"/>
    <p:sldLayoutId id="2147483657" r:id="rId5"/>
    <p:sldLayoutId id="2147483658" r:id="rId6"/>
    <p:sldLayoutId id="2147483659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32F863F4-3E86-402F-A1F7-71323F9F3B25}"/>
              </a:ext>
            </a:extLst>
          </p:cNvPr>
          <p:cNvSpPr/>
          <p:nvPr/>
        </p:nvSpPr>
        <p:spPr>
          <a:xfrm>
            <a:off x="1080617" y="-34504"/>
            <a:ext cx="2654871" cy="6892504"/>
          </a:xfrm>
          <a:custGeom>
            <a:avLst/>
            <a:gdLst>
              <a:gd name="connsiteX0" fmla="*/ 0 w 3243532"/>
              <a:gd name="connsiteY0" fmla="*/ 17253 h 6892505"/>
              <a:gd name="connsiteX1" fmla="*/ 819509 w 3243532"/>
              <a:gd name="connsiteY1" fmla="*/ 0 h 6892505"/>
              <a:gd name="connsiteX2" fmla="*/ 3243532 w 3243532"/>
              <a:gd name="connsiteY2" fmla="*/ 6892505 h 6892505"/>
              <a:gd name="connsiteX3" fmla="*/ 2363638 w 3243532"/>
              <a:gd name="connsiteY3" fmla="*/ 6892505 h 6892505"/>
              <a:gd name="connsiteX4" fmla="*/ 0 w 3243532"/>
              <a:gd name="connsiteY4" fmla="*/ 17253 h 6892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3532" h="6892505">
                <a:moveTo>
                  <a:pt x="0" y="17253"/>
                </a:moveTo>
                <a:lnTo>
                  <a:pt x="819509" y="0"/>
                </a:lnTo>
                <a:lnTo>
                  <a:pt x="3243532" y="6892505"/>
                </a:lnTo>
                <a:lnTo>
                  <a:pt x="2363638" y="6892505"/>
                </a:lnTo>
                <a:lnTo>
                  <a:pt x="0" y="17253"/>
                </a:lnTo>
                <a:close/>
              </a:path>
            </a:pathLst>
          </a:custGeom>
          <a:gradFill flip="none" rotWithShape="1">
            <a:gsLst>
              <a:gs pos="0">
                <a:srgbClr val="00743D">
                  <a:shade val="30000"/>
                  <a:satMod val="115000"/>
                </a:srgbClr>
              </a:gs>
              <a:gs pos="50000">
                <a:srgbClr val="00743D">
                  <a:shade val="67500"/>
                  <a:satMod val="115000"/>
                </a:srgbClr>
              </a:gs>
              <a:gs pos="100000">
                <a:srgbClr val="00743D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CED82BF-C12A-4BAA-AFC5-06B8926E1D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406"/>
            <a:ext cx="9380764" cy="2501537"/>
          </a:xfrm>
          <a:prstGeom prst="snipRoundRect">
            <a:avLst>
              <a:gd name="adj1" fmla="val 0"/>
              <a:gd name="adj2" fmla="val 25754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riângulo retângulo 8">
            <a:extLst>
              <a:ext uri="{FF2B5EF4-FFF2-40B4-BE49-F238E27FC236}">
                <a16:creationId xmlns:a16="http://schemas.microsoft.com/office/drawing/2014/main" id="{5A5633A9-6BD0-4C54-A81E-182FFEC85A4B}"/>
              </a:ext>
            </a:extLst>
          </p:cNvPr>
          <p:cNvSpPr/>
          <p:nvPr/>
        </p:nvSpPr>
        <p:spPr>
          <a:xfrm rot="17144229" flipH="1">
            <a:off x="7491931" y="772600"/>
            <a:ext cx="2590138" cy="222796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Forma livre: Forma 9">
            <a:extLst>
              <a:ext uri="{FF2B5EF4-FFF2-40B4-BE49-F238E27FC236}">
                <a16:creationId xmlns:a16="http://schemas.microsoft.com/office/drawing/2014/main" id="{36DD31C2-22C6-446E-9765-A94E05117224}"/>
              </a:ext>
            </a:extLst>
          </p:cNvPr>
          <p:cNvSpPr/>
          <p:nvPr/>
        </p:nvSpPr>
        <p:spPr>
          <a:xfrm>
            <a:off x="3192236" y="3322633"/>
            <a:ext cx="9014141" cy="2224151"/>
          </a:xfrm>
          <a:custGeom>
            <a:avLst/>
            <a:gdLst>
              <a:gd name="connsiteX0" fmla="*/ 0 w 8566030"/>
              <a:gd name="connsiteY0" fmla="*/ 0 h 2786332"/>
              <a:gd name="connsiteX1" fmla="*/ 1095555 w 8566030"/>
              <a:gd name="connsiteY1" fmla="*/ 2786332 h 2786332"/>
              <a:gd name="connsiteX2" fmla="*/ 8548778 w 8566030"/>
              <a:gd name="connsiteY2" fmla="*/ 2769079 h 2786332"/>
              <a:gd name="connsiteX3" fmla="*/ 8566030 w 8566030"/>
              <a:gd name="connsiteY3" fmla="*/ 8626 h 2786332"/>
              <a:gd name="connsiteX4" fmla="*/ 0 w 8566030"/>
              <a:gd name="connsiteY4" fmla="*/ 0 h 2786332"/>
              <a:gd name="connsiteX0" fmla="*/ 0 w 8021806"/>
              <a:gd name="connsiteY0" fmla="*/ 42174 h 2777706"/>
              <a:gd name="connsiteX1" fmla="*/ 551331 w 8021806"/>
              <a:gd name="connsiteY1" fmla="*/ 2777706 h 2777706"/>
              <a:gd name="connsiteX2" fmla="*/ 8004554 w 8021806"/>
              <a:gd name="connsiteY2" fmla="*/ 2760453 h 2777706"/>
              <a:gd name="connsiteX3" fmla="*/ 8021806 w 8021806"/>
              <a:gd name="connsiteY3" fmla="*/ 0 h 2777706"/>
              <a:gd name="connsiteX4" fmla="*/ 0 w 8021806"/>
              <a:gd name="connsiteY4" fmla="*/ 42174 h 2777706"/>
              <a:gd name="connsiteX0" fmla="*/ 0 w 8218653"/>
              <a:gd name="connsiteY0" fmla="*/ 16774 h 2777706"/>
              <a:gd name="connsiteX1" fmla="*/ 748178 w 8218653"/>
              <a:gd name="connsiteY1" fmla="*/ 2777706 h 2777706"/>
              <a:gd name="connsiteX2" fmla="*/ 8201401 w 8218653"/>
              <a:gd name="connsiteY2" fmla="*/ 2760453 h 2777706"/>
              <a:gd name="connsiteX3" fmla="*/ 8218653 w 8218653"/>
              <a:gd name="connsiteY3" fmla="*/ 0 h 2777706"/>
              <a:gd name="connsiteX4" fmla="*/ 0 w 8218653"/>
              <a:gd name="connsiteY4" fmla="*/ 16774 h 277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18653" h="2777706">
                <a:moveTo>
                  <a:pt x="0" y="16774"/>
                </a:moveTo>
                <a:lnTo>
                  <a:pt x="748178" y="2777706"/>
                </a:lnTo>
                <a:lnTo>
                  <a:pt x="8201401" y="2760453"/>
                </a:lnTo>
                <a:lnTo>
                  <a:pt x="8218653" y="0"/>
                </a:lnTo>
                <a:lnTo>
                  <a:pt x="0" y="16774"/>
                </a:lnTo>
                <a:close/>
              </a:path>
            </a:pathLst>
          </a:custGeom>
          <a:gradFill flip="none" rotWithShape="1">
            <a:gsLst>
              <a:gs pos="0">
                <a:srgbClr val="009851">
                  <a:shade val="30000"/>
                  <a:satMod val="115000"/>
                </a:srgbClr>
              </a:gs>
              <a:gs pos="50000">
                <a:srgbClr val="009851">
                  <a:shade val="67500"/>
                  <a:satMod val="115000"/>
                </a:srgbClr>
              </a:gs>
              <a:gs pos="100000">
                <a:srgbClr val="009851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BECAB563-F2E9-4573-9D8E-2A3F5106F825}"/>
              </a:ext>
            </a:extLst>
          </p:cNvPr>
          <p:cNvSpPr/>
          <p:nvPr/>
        </p:nvSpPr>
        <p:spPr>
          <a:xfrm>
            <a:off x="0" y="331745"/>
            <a:ext cx="2153552" cy="4710023"/>
          </a:xfrm>
          <a:custGeom>
            <a:avLst/>
            <a:gdLst>
              <a:gd name="connsiteX0" fmla="*/ 0 w 2631056"/>
              <a:gd name="connsiteY0" fmla="*/ 0 h 4710023"/>
              <a:gd name="connsiteX1" fmla="*/ 862641 w 2631056"/>
              <a:gd name="connsiteY1" fmla="*/ 0 h 4710023"/>
              <a:gd name="connsiteX2" fmla="*/ 2631056 w 2631056"/>
              <a:gd name="connsiteY2" fmla="*/ 4710023 h 4710023"/>
              <a:gd name="connsiteX3" fmla="*/ 1768415 w 2631056"/>
              <a:gd name="connsiteY3" fmla="*/ 4701397 h 4710023"/>
              <a:gd name="connsiteX4" fmla="*/ 0 w 2631056"/>
              <a:gd name="connsiteY4" fmla="*/ 0 h 4710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1056" h="4710023">
                <a:moveTo>
                  <a:pt x="0" y="0"/>
                </a:moveTo>
                <a:lnTo>
                  <a:pt x="862641" y="0"/>
                </a:lnTo>
                <a:lnTo>
                  <a:pt x="2631056" y="4710023"/>
                </a:lnTo>
                <a:lnTo>
                  <a:pt x="1768415" y="470139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9851">
                  <a:shade val="30000"/>
                  <a:satMod val="115000"/>
                </a:srgbClr>
              </a:gs>
              <a:gs pos="50000">
                <a:srgbClr val="009851">
                  <a:shade val="67500"/>
                  <a:satMod val="115000"/>
                </a:srgbClr>
              </a:gs>
              <a:gs pos="100000">
                <a:srgbClr val="009851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2" name="Paralelogramo 11">
            <a:extLst>
              <a:ext uri="{FF2B5EF4-FFF2-40B4-BE49-F238E27FC236}">
                <a16:creationId xmlns:a16="http://schemas.microsoft.com/office/drawing/2014/main" id="{0C21190D-FF57-4E51-9A3F-05BF23381941}"/>
              </a:ext>
            </a:extLst>
          </p:cNvPr>
          <p:cNvSpPr/>
          <p:nvPr/>
        </p:nvSpPr>
        <p:spPr>
          <a:xfrm flipV="1">
            <a:off x="8783192" y="1122361"/>
            <a:ext cx="904875" cy="1349106"/>
          </a:xfrm>
          <a:prstGeom prst="parallelogram">
            <a:avLst>
              <a:gd name="adj" fmla="val 76206"/>
            </a:avLst>
          </a:prstGeom>
          <a:gradFill flip="none" rotWithShape="1">
            <a:gsLst>
              <a:gs pos="0">
                <a:srgbClr val="009851">
                  <a:shade val="30000"/>
                  <a:satMod val="115000"/>
                </a:srgbClr>
              </a:gs>
              <a:gs pos="50000">
                <a:srgbClr val="009851">
                  <a:shade val="67500"/>
                  <a:satMod val="115000"/>
                </a:srgbClr>
              </a:gs>
              <a:gs pos="100000">
                <a:srgbClr val="009851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C4D20CD0-306A-4CCF-86AD-6C81723CB122}"/>
              </a:ext>
            </a:extLst>
          </p:cNvPr>
          <p:cNvSpPr txBox="1">
            <a:spLocks/>
          </p:cNvSpPr>
          <p:nvPr/>
        </p:nvSpPr>
        <p:spPr>
          <a:xfrm>
            <a:off x="3819260" y="3460644"/>
            <a:ext cx="8387117" cy="201535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t-PT" dirty="0">
                <a:latin typeface="FoundryFormSans-Bold" panose="02000800060000020004" pitchFamily="2" charset="0"/>
                <a:ea typeface="FoundryFormSans-Bold" panose="02000800060000020004" pitchFamily="2" charset="0"/>
              </a:rPr>
              <a:t>MOTIVAÇÃO NO AMBIENTE DE TRABALHO</a:t>
            </a:r>
            <a:endParaRPr lang="x-none" dirty="0">
              <a:latin typeface="FoundryFormSans-Bold" panose="02000800060000020004" pitchFamily="2" charset="0"/>
              <a:ea typeface="FoundryFormSans-Bold" panose="02000800060000020004" pitchFamily="2" charset="0"/>
            </a:endParaRP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98AC9726-654E-4DE3-B281-EF895AF87071}"/>
              </a:ext>
            </a:extLst>
          </p:cNvPr>
          <p:cNvSpPr txBox="1">
            <a:spLocks/>
          </p:cNvSpPr>
          <p:nvPr/>
        </p:nvSpPr>
        <p:spPr>
          <a:xfrm>
            <a:off x="7953385" y="5594017"/>
            <a:ext cx="4129641" cy="450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pt-PT" sz="1800" b="0" dirty="0">
                <a:solidFill>
                  <a:srgbClr val="009851"/>
                </a:solidFill>
                <a:latin typeface="FoundryFormSans-Book" panose="02000500050000020004" pitchFamily="2" charset="0"/>
              </a:rPr>
              <a:t>ORADOR: PAULO PRATA - DJ</a:t>
            </a:r>
            <a:endParaRPr lang="x-none" sz="1800" b="0" dirty="0">
              <a:solidFill>
                <a:srgbClr val="009851"/>
              </a:solidFill>
              <a:latin typeface="FoundryFormSans-Book" panose="02000500050000020004" pitchFamily="2" charset="0"/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B012A158-0FC6-4B1A-953C-1FA7E9E68E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198"/>
          <a:stretch/>
        </p:blipFill>
        <p:spPr>
          <a:xfrm>
            <a:off x="9546070" y="1169349"/>
            <a:ext cx="2536956" cy="1152104"/>
          </a:xfrm>
          <a:prstGeom prst="rect">
            <a:avLst/>
          </a:prstGeom>
        </p:spPr>
      </p:pic>
      <p:sp>
        <p:nvSpPr>
          <p:cNvPr id="21" name="Forma livre: Forma 10">
            <a:extLst>
              <a:ext uri="{FF2B5EF4-FFF2-40B4-BE49-F238E27FC236}">
                <a16:creationId xmlns:a16="http://schemas.microsoft.com/office/drawing/2014/main" id="{DE932F65-EF4A-4A6F-9347-1D71FD5004C4}"/>
              </a:ext>
            </a:extLst>
          </p:cNvPr>
          <p:cNvSpPr/>
          <p:nvPr/>
        </p:nvSpPr>
        <p:spPr>
          <a:xfrm rot="17157328">
            <a:off x="1477490" y="3877949"/>
            <a:ext cx="2153552" cy="4710023"/>
          </a:xfrm>
          <a:custGeom>
            <a:avLst/>
            <a:gdLst>
              <a:gd name="connsiteX0" fmla="*/ 0 w 2631056"/>
              <a:gd name="connsiteY0" fmla="*/ 0 h 4710023"/>
              <a:gd name="connsiteX1" fmla="*/ 862641 w 2631056"/>
              <a:gd name="connsiteY1" fmla="*/ 0 h 4710023"/>
              <a:gd name="connsiteX2" fmla="*/ 2631056 w 2631056"/>
              <a:gd name="connsiteY2" fmla="*/ 4710023 h 4710023"/>
              <a:gd name="connsiteX3" fmla="*/ 1768415 w 2631056"/>
              <a:gd name="connsiteY3" fmla="*/ 4701397 h 4710023"/>
              <a:gd name="connsiteX4" fmla="*/ 0 w 2631056"/>
              <a:gd name="connsiteY4" fmla="*/ 0 h 4710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1056" h="4710023">
                <a:moveTo>
                  <a:pt x="0" y="0"/>
                </a:moveTo>
                <a:lnTo>
                  <a:pt x="862641" y="0"/>
                </a:lnTo>
                <a:lnTo>
                  <a:pt x="2631056" y="4710023"/>
                </a:lnTo>
                <a:lnTo>
                  <a:pt x="1768415" y="470139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pic>
        <p:nvPicPr>
          <p:cNvPr id="22" name="Imagem 18">
            <a:extLst>
              <a:ext uri="{FF2B5EF4-FFF2-40B4-BE49-F238E27FC236}">
                <a16:creationId xmlns:a16="http://schemas.microsoft.com/office/drawing/2014/main" id="{59C44168-5FA3-4C6B-A1F8-D00BFD6AD3C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179" b="44045"/>
          <a:stretch/>
        </p:blipFill>
        <p:spPr>
          <a:xfrm>
            <a:off x="750753" y="5855371"/>
            <a:ext cx="3607024" cy="60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15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a livre: Forma 4">
            <a:extLst>
              <a:ext uri="{FF2B5EF4-FFF2-40B4-BE49-F238E27FC236}">
                <a16:creationId xmlns:a16="http://schemas.microsoft.com/office/drawing/2014/main" id="{4AE43F67-BAE0-4571-AAF9-C5F96B9BD233}"/>
              </a:ext>
            </a:extLst>
          </p:cNvPr>
          <p:cNvSpPr/>
          <p:nvPr/>
        </p:nvSpPr>
        <p:spPr>
          <a:xfrm>
            <a:off x="8216901" y="-25400"/>
            <a:ext cx="3975100" cy="6900651"/>
          </a:xfrm>
          <a:custGeom>
            <a:avLst/>
            <a:gdLst>
              <a:gd name="connsiteX0" fmla="*/ 0 w 3968151"/>
              <a:gd name="connsiteY0" fmla="*/ 0 h 6883879"/>
              <a:gd name="connsiteX1" fmla="*/ 3364302 w 3968151"/>
              <a:gd name="connsiteY1" fmla="*/ 6883879 h 6883879"/>
              <a:gd name="connsiteX2" fmla="*/ 3968151 w 3968151"/>
              <a:gd name="connsiteY2" fmla="*/ 6883879 h 6883879"/>
              <a:gd name="connsiteX3" fmla="*/ 3968151 w 3968151"/>
              <a:gd name="connsiteY3" fmla="*/ 8626 h 6883879"/>
              <a:gd name="connsiteX4" fmla="*/ 0 w 3968151"/>
              <a:gd name="connsiteY4" fmla="*/ 0 h 6883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8151" h="6883879">
                <a:moveTo>
                  <a:pt x="0" y="0"/>
                </a:moveTo>
                <a:lnTo>
                  <a:pt x="3364302" y="6883879"/>
                </a:lnTo>
                <a:lnTo>
                  <a:pt x="3968151" y="6883879"/>
                </a:lnTo>
                <a:lnTo>
                  <a:pt x="3968151" y="8626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 l="-50000" t="-70000" r="-213000" b="-1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AO"/>
          </a:p>
        </p:txBody>
      </p:sp>
      <p:cxnSp>
        <p:nvCxnSpPr>
          <p:cNvPr id="10" name="Straight Connector 29">
            <a:extLst>
              <a:ext uri="{FF2B5EF4-FFF2-40B4-BE49-F238E27FC236}">
                <a16:creationId xmlns:a16="http://schemas.microsoft.com/office/drawing/2014/main" id="{FD7F8BD1-5E98-4E55-8F00-ABBA80F61951}"/>
              </a:ext>
            </a:extLst>
          </p:cNvPr>
          <p:cNvCxnSpPr>
            <a:cxnSpLocks/>
          </p:cNvCxnSpPr>
          <p:nvPr/>
        </p:nvCxnSpPr>
        <p:spPr>
          <a:xfrm flipH="1" flipV="1">
            <a:off x="8223849" y="490750"/>
            <a:ext cx="1053501" cy="2048324"/>
          </a:xfrm>
          <a:prstGeom prst="line">
            <a:avLst/>
          </a:prstGeom>
          <a:ln>
            <a:solidFill>
              <a:srgbClr val="20A4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9">
            <a:extLst>
              <a:ext uri="{FF2B5EF4-FFF2-40B4-BE49-F238E27FC236}">
                <a16:creationId xmlns:a16="http://schemas.microsoft.com/office/drawing/2014/main" id="{AA837EDB-0923-401F-88D5-C47359A5B29E}"/>
              </a:ext>
            </a:extLst>
          </p:cNvPr>
          <p:cNvCxnSpPr>
            <a:cxnSpLocks/>
          </p:cNvCxnSpPr>
          <p:nvPr/>
        </p:nvCxnSpPr>
        <p:spPr>
          <a:xfrm flipH="1" flipV="1">
            <a:off x="9079525" y="1966816"/>
            <a:ext cx="2274276" cy="4573583"/>
          </a:xfrm>
          <a:prstGeom prst="line">
            <a:avLst/>
          </a:prstGeom>
          <a:ln>
            <a:solidFill>
              <a:srgbClr val="0074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riângulo isósceles 15">
            <a:extLst>
              <a:ext uri="{FF2B5EF4-FFF2-40B4-BE49-F238E27FC236}">
                <a16:creationId xmlns:a16="http://schemas.microsoft.com/office/drawing/2014/main" id="{35A1E9EA-1329-4A7C-B0B0-FCB59185D0EF}"/>
              </a:ext>
            </a:extLst>
          </p:cNvPr>
          <p:cNvSpPr/>
          <p:nvPr/>
        </p:nvSpPr>
        <p:spPr>
          <a:xfrm rot="5400000">
            <a:off x="-48299" y="470039"/>
            <a:ext cx="295006" cy="198408"/>
          </a:xfrm>
          <a:prstGeom prst="triangle">
            <a:avLst/>
          </a:prstGeom>
          <a:solidFill>
            <a:srgbClr val="0098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Paralelogramo 12">
            <a:extLst>
              <a:ext uri="{FF2B5EF4-FFF2-40B4-BE49-F238E27FC236}">
                <a16:creationId xmlns:a16="http://schemas.microsoft.com/office/drawing/2014/main" id="{33137F3F-0BA9-49E4-A603-A26A18146C72}"/>
              </a:ext>
            </a:extLst>
          </p:cNvPr>
          <p:cNvSpPr/>
          <p:nvPr/>
        </p:nvSpPr>
        <p:spPr>
          <a:xfrm flipV="1">
            <a:off x="7826001" y="-8632"/>
            <a:ext cx="807552" cy="757237"/>
          </a:xfrm>
          <a:prstGeom prst="parallelogram">
            <a:avLst>
              <a:gd name="adj" fmla="val 49286"/>
            </a:avLst>
          </a:prstGeom>
          <a:gradFill flip="none" rotWithShape="1">
            <a:gsLst>
              <a:gs pos="0">
                <a:srgbClr val="009851">
                  <a:shade val="30000"/>
                  <a:satMod val="115000"/>
                </a:srgbClr>
              </a:gs>
              <a:gs pos="50000">
                <a:srgbClr val="009851">
                  <a:shade val="67500"/>
                  <a:satMod val="115000"/>
                </a:srgbClr>
              </a:gs>
              <a:gs pos="100000">
                <a:srgbClr val="009851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AO"/>
          </a:p>
        </p:txBody>
      </p:sp>
      <p:sp>
        <p:nvSpPr>
          <p:cNvPr id="14" name="Paralelogramo 13">
            <a:extLst>
              <a:ext uri="{FF2B5EF4-FFF2-40B4-BE49-F238E27FC236}">
                <a16:creationId xmlns:a16="http://schemas.microsoft.com/office/drawing/2014/main" id="{2E9B4881-E236-4B5B-9512-C397DA709B45}"/>
              </a:ext>
            </a:extLst>
          </p:cNvPr>
          <p:cNvSpPr/>
          <p:nvPr/>
        </p:nvSpPr>
        <p:spPr>
          <a:xfrm flipH="1">
            <a:off x="10994104" y="6130152"/>
            <a:ext cx="719392" cy="757800"/>
          </a:xfrm>
          <a:prstGeom prst="parallelogram">
            <a:avLst>
              <a:gd name="adj" fmla="val 52560"/>
            </a:avLst>
          </a:prstGeom>
          <a:gradFill flip="none" rotWithShape="1">
            <a:gsLst>
              <a:gs pos="0">
                <a:srgbClr val="00743D">
                  <a:shade val="30000"/>
                  <a:satMod val="115000"/>
                </a:srgbClr>
              </a:gs>
              <a:gs pos="50000">
                <a:srgbClr val="00743D">
                  <a:shade val="67500"/>
                  <a:satMod val="115000"/>
                </a:srgbClr>
              </a:gs>
              <a:gs pos="100000">
                <a:srgbClr val="00743D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AO"/>
          </a:p>
        </p:txBody>
      </p:sp>
      <p:sp>
        <p:nvSpPr>
          <p:cNvPr id="15" name="Marcador de Posição do Número do Diapositivo 5">
            <a:extLst>
              <a:ext uri="{FF2B5EF4-FFF2-40B4-BE49-F238E27FC236}">
                <a16:creationId xmlns:a16="http://schemas.microsoft.com/office/drawing/2014/main" id="{969C8F73-B805-4E25-8962-1844DF92F92D}"/>
              </a:ext>
            </a:extLst>
          </p:cNvPr>
          <p:cNvSpPr txBox="1">
            <a:spLocks/>
          </p:cNvSpPr>
          <p:nvPr/>
        </p:nvSpPr>
        <p:spPr>
          <a:xfrm>
            <a:off x="10626665" y="56615"/>
            <a:ext cx="1508185" cy="365125"/>
          </a:xfrm>
          <a:prstGeom prst="rect">
            <a:avLst/>
          </a:prstGeom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200" b="1" kern="1200">
                <a:solidFill>
                  <a:srgbClr val="00985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000" dirty="0">
                <a:solidFill>
                  <a:schemeClr val="bg1">
                    <a:lumMod val="85000"/>
                  </a:schemeClr>
                </a:solidFill>
              </a:rPr>
              <a:t>ENDIAMA, E.P | </a:t>
            </a:r>
            <a:fld id="{5C9BF249-83F7-4A44-BACA-C21449703B98}" type="slidenum">
              <a:rPr lang="x-none" sz="1000" smtClean="0">
                <a:solidFill>
                  <a:schemeClr val="bg1">
                    <a:lumMod val="85000"/>
                  </a:schemeClr>
                </a:solidFill>
              </a:rPr>
              <a:pPr algn="r"/>
              <a:t>10</a:t>
            </a:fld>
            <a:endParaRPr lang="x-none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BC6C078B-A5A5-4373-8942-0F62C3C70C30}"/>
              </a:ext>
            </a:extLst>
          </p:cNvPr>
          <p:cNvSpPr txBox="1"/>
          <p:nvPr/>
        </p:nvSpPr>
        <p:spPr>
          <a:xfrm>
            <a:off x="236956" y="246078"/>
            <a:ext cx="718797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PT" sz="3600" dirty="0">
                <a:solidFill>
                  <a:srgbClr val="009851"/>
                </a:solidFill>
                <a:latin typeface="FoundryFormSans-Book" panose="02000500050000020004" pitchFamily="2" charset="0"/>
              </a:rPr>
              <a:t>EMPODERAMENTO DA MARCA</a:t>
            </a:r>
            <a:endParaRPr lang="x-none" sz="3600" b="1" dirty="0">
              <a:solidFill>
                <a:srgbClr val="009851"/>
              </a:solidFill>
              <a:latin typeface="FoundryFormSans-Bold" panose="02000800060000020004" pitchFamily="2" charset="0"/>
              <a:ea typeface="FoundryFormSans-Bold" panose="02000800060000020004" pitchFamily="2" charset="0"/>
            </a:endParaRPr>
          </a:p>
        </p:txBody>
      </p:sp>
      <p:sp>
        <p:nvSpPr>
          <p:cNvPr id="37" name="Google Shape;157;p25">
            <a:extLst>
              <a:ext uri="{FF2B5EF4-FFF2-40B4-BE49-F238E27FC236}">
                <a16:creationId xmlns:a16="http://schemas.microsoft.com/office/drawing/2014/main" id="{C6C374DF-4213-4B6A-9449-CC312653796B}"/>
              </a:ext>
            </a:extLst>
          </p:cNvPr>
          <p:cNvSpPr txBox="1">
            <a:spLocks/>
          </p:cNvSpPr>
          <p:nvPr/>
        </p:nvSpPr>
        <p:spPr>
          <a:xfrm>
            <a:off x="236957" y="1141624"/>
            <a:ext cx="8284744" cy="12822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pt-PT" sz="2700" dirty="0">
                <a:latin typeface="FoundryFormSans-Book" panose="02000500050000020004" pitchFamily="2" charset="0"/>
              </a:rPr>
              <a:t>Está medida visa dar maior empoderamento, publicidade e valorização da marca ENDIAMA E.P. e pode ser desenvolvida da seguinte forma: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8DEC3C-E895-4B62-AD71-73FC19D03156}"/>
              </a:ext>
            </a:extLst>
          </p:cNvPr>
          <p:cNvSpPr/>
          <p:nvPr/>
        </p:nvSpPr>
        <p:spPr>
          <a:xfrm>
            <a:off x="236955" y="2497450"/>
            <a:ext cx="91996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PT" sz="2800" dirty="0">
                <a:latin typeface="FoundryFormSans-Book" panose="02000500050000020004" pitchFamily="2" charset="0"/>
              </a:rPr>
              <a:t>Uso constante do passe de identificação dentro e fora da instituição pelo trabalhador;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t-PT" sz="2800" dirty="0">
              <a:latin typeface="FoundryFormSans-Book" panose="02000500050000020004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57762D3-D981-4A1F-A2EC-1C2BEFDDD7F5}"/>
              </a:ext>
            </a:extLst>
          </p:cNvPr>
          <p:cNvSpPr/>
          <p:nvPr/>
        </p:nvSpPr>
        <p:spPr>
          <a:xfrm>
            <a:off x="236955" y="3491851"/>
            <a:ext cx="95905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PT" sz="2800" dirty="0">
                <a:latin typeface="FoundryFormSans-Book" panose="02000500050000020004" pitchFamily="2" charset="0"/>
              </a:rPr>
              <a:t>Autocarros devidamente identificados com a logomarca da ENDIAMA E.P.;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A92B57-D3D3-4C6D-B0A7-63D82A2CF00F}"/>
              </a:ext>
            </a:extLst>
          </p:cNvPr>
          <p:cNvSpPr/>
          <p:nvPr/>
        </p:nvSpPr>
        <p:spPr>
          <a:xfrm>
            <a:off x="236955" y="4583002"/>
            <a:ext cx="10278644" cy="1957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PT" sz="2800" dirty="0">
                <a:latin typeface="FoundryFormSans-Book" panose="02000500050000020004" pitchFamily="2" charset="0"/>
              </a:rPr>
              <a:t>Bandeiras nas mesas dos trabalhadores e salas de reunião;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PT" sz="2800" dirty="0">
                <a:latin typeface="FoundryFormSans-Book" panose="02000500050000020004" pitchFamily="2" charset="0"/>
              </a:rPr>
              <a:t>Acções de caracter social;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PT" sz="2800" dirty="0">
                <a:latin typeface="FoundryFormSans-Book" panose="02000500050000020004" pitchFamily="2" charset="0"/>
              </a:rPr>
              <a:t>Oferta de souvenirs.</a:t>
            </a:r>
          </a:p>
        </p:txBody>
      </p:sp>
    </p:spTree>
    <p:extLst>
      <p:ext uri="{BB962C8B-B14F-4D97-AF65-F5344CB8AC3E}">
        <p14:creationId xmlns:p14="http://schemas.microsoft.com/office/powerpoint/2010/main" val="28338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a livre: Forma 4">
            <a:extLst>
              <a:ext uri="{FF2B5EF4-FFF2-40B4-BE49-F238E27FC236}">
                <a16:creationId xmlns:a16="http://schemas.microsoft.com/office/drawing/2014/main" id="{4C836458-F7AB-4D41-ABCC-B0B9B2BD6858}"/>
              </a:ext>
            </a:extLst>
          </p:cNvPr>
          <p:cNvSpPr/>
          <p:nvPr/>
        </p:nvSpPr>
        <p:spPr>
          <a:xfrm>
            <a:off x="8216901" y="-25400"/>
            <a:ext cx="3975100" cy="6900651"/>
          </a:xfrm>
          <a:custGeom>
            <a:avLst/>
            <a:gdLst>
              <a:gd name="connsiteX0" fmla="*/ 0 w 3968151"/>
              <a:gd name="connsiteY0" fmla="*/ 0 h 6883879"/>
              <a:gd name="connsiteX1" fmla="*/ 3364302 w 3968151"/>
              <a:gd name="connsiteY1" fmla="*/ 6883879 h 6883879"/>
              <a:gd name="connsiteX2" fmla="*/ 3968151 w 3968151"/>
              <a:gd name="connsiteY2" fmla="*/ 6883879 h 6883879"/>
              <a:gd name="connsiteX3" fmla="*/ 3968151 w 3968151"/>
              <a:gd name="connsiteY3" fmla="*/ 8626 h 6883879"/>
              <a:gd name="connsiteX4" fmla="*/ 0 w 3968151"/>
              <a:gd name="connsiteY4" fmla="*/ 0 h 6883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8151" h="6883879">
                <a:moveTo>
                  <a:pt x="0" y="0"/>
                </a:moveTo>
                <a:lnTo>
                  <a:pt x="3364302" y="6883879"/>
                </a:lnTo>
                <a:lnTo>
                  <a:pt x="3968151" y="6883879"/>
                </a:lnTo>
                <a:lnTo>
                  <a:pt x="3968151" y="8626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 l="-1000" t="-14000" r="-29000" b="-1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AO"/>
          </a:p>
        </p:txBody>
      </p:sp>
      <p:cxnSp>
        <p:nvCxnSpPr>
          <p:cNvPr id="10" name="Straight Connector 29">
            <a:extLst>
              <a:ext uri="{FF2B5EF4-FFF2-40B4-BE49-F238E27FC236}">
                <a16:creationId xmlns:a16="http://schemas.microsoft.com/office/drawing/2014/main" id="{EFCD5646-49C8-4357-8562-DA433EAC4FAD}"/>
              </a:ext>
            </a:extLst>
          </p:cNvPr>
          <p:cNvCxnSpPr>
            <a:cxnSpLocks/>
          </p:cNvCxnSpPr>
          <p:nvPr/>
        </p:nvCxnSpPr>
        <p:spPr>
          <a:xfrm flipH="1" flipV="1">
            <a:off x="8223849" y="490750"/>
            <a:ext cx="1053501" cy="2048324"/>
          </a:xfrm>
          <a:prstGeom prst="line">
            <a:avLst/>
          </a:prstGeom>
          <a:ln>
            <a:solidFill>
              <a:srgbClr val="20A4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9">
            <a:extLst>
              <a:ext uri="{FF2B5EF4-FFF2-40B4-BE49-F238E27FC236}">
                <a16:creationId xmlns:a16="http://schemas.microsoft.com/office/drawing/2014/main" id="{2BAD1E15-93A7-43B9-92BA-C0932C5BD93B}"/>
              </a:ext>
            </a:extLst>
          </p:cNvPr>
          <p:cNvCxnSpPr>
            <a:cxnSpLocks/>
          </p:cNvCxnSpPr>
          <p:nvPr/>
        </p:nvCxnSpPr>
        <p:spPr>
          <a:xfrm flipH="1" flipV="1">
            <a:off x="9079525" y="1966816"/>
            <a:ext cx="2274276" cy="4573583"/>
          </a:xfrm>
          <a:prstGeom prst="line">
            <a:avLst/>
          </a:prstGeom>
          <a:ln>
            <a:solidFill>
              <a:srgbClr val="0074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riângulo isósceles 15">
            <a:extLst>
              <a:ext uri="{FF2B5EF4-FFF2-40B4-BE49-F238E27FC236}">
                <a16:creationId xmlns:a16="http://schemas.microsoft.com/office/drawing/2014/main" id="{556E0395-D6EA-410E-8840-BD0A2D07BE14}"/>
              </a:ext>
            </a:extLst>
          </p:cNvPr>
          <p:cNvSpPr/>
          <p:nvPr/>
        </p:nvSpPr>
        <p:spPr>
          <a:xfrm rot="5400000">
            <a:off x="-48299" y="470039"/>
            <a:ext cx="295006" cy="198408"/>
          </a:xfrm>
          <a:prstGeom prst="triangle">
            <a:avLst/>
          </a:prstGeom>
          <a:solidFill>
            <a:srgbClr val="0098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Paralelogramo 12">
            <a:extLst>
              <a:ext uri="{FF2B5EF4-FFF2-40B4-BE49-F238E27FC236}">
                <a16:creationId xmlns:a16="http://schemas.microsoft.com/office/drawing/2014/main" id="{E9F1AF8B-1318-4BC5-B96E-66F801DBA99E}"/>
              </a:ext>
            </a:extLst>
          </p:cNvPr>
          <p:cNvSpPr/>
          <p:nvPr/>
        </p:nvSpPr>
        <p:spPr>
          <a:xfrm flipV="1">
            <a:off x="7826001" y="-8632"/>
            <a:ext cx="807552" cy="757237"/>
          </a:xfrm>
          <a:prstGeom prst="parallelogram">
            <a:avLst>
              <a:gd name="adj" fmla="val 49286"/>
            </a:avLst>
          </a:prstGeom>
          <a:gradFill flip="none" rotWithShape="1">
            <a:gsLst>
              <a:gs pos="0">
                <a:srgbClr val="009851">
                  <a:shade val="30000"/>
                  <a:satMod val="115000"/>
                </a:srgbClr>
              </a:gs>
              <a:gs pos="50000">
                <a:srgbClr val="009851">
                  <a:shade val="67500"/>
                  <a:satMod val="115000"/>
                </a:srgbClr>
              </a:gs>
              <a:gs pos="100000">
                <a:srgbClr val="009851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AO"/>
          </a:p>
        </p:txBody>
      </p:sp>
      <p:sp>
        <p:nvSpPr>
          <p:cNvPr id="14" name="Paralelogramo 13">
            <a:extLst>
              <a:ext uri="{FF2B5EF4-FFF2-40B4-BE49-F238E27FC236}">
                <a16:creationId xmlns:a16="http://schemas.microsoft.com/office/drawing/2014/main" id="{3FE704D1-D895-4A78-8E88-C95809220190}"/>
              </a:ext>
            </a:extLst>
          </p:cNvPr>
          <p:cNvSpPr/>
          <p:nvPr/>
        </p:nvSpPr>
        <p:spPr>
          <a:xfrm flipH="1">
            <a:off x="10994104" y="6130152"/>
            <a:ext cx="719392" cy="757800"/>
          </a:xfrm>
          <a:prstGeom prst="parallelogram">
            <a:avLst>
              <a:gd name="adj" fmla="val 52560"/>
            </a:avLst>
          </a:prstGeom>
          <a:gradFill flip="none" rotWithShape="1">
            <a:gsLst>
              <a:gs pos="0">
                <a:srgbClr val="00743D">
                  <a:shade val="30000"/>
                  <a:satMod val="115000"/>
                </a:srgbClr>
              </a:gs>
              <a:gs pos="50000">
                <a:srgbClr val="00743D">
                  <a:shade val="67500"/>
                  <a:satMod val="115000"/>
                </a:srgbClr>
              </a:gs>
              <a:gs pos="100000">
                <a:srgbClr val="00743D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AO"/>
          </a:p>
        </p:txBody>
      </p:sp>
      <p:sp>
        <p:nvSpPr>
          <p:cNvPr id="15" name="Marcador de Posição do Número do Diapositivo 5">
            <a:extLst>
              <a:ext uri="{FF2B5EF4-FFF2-40B4-BE49-F238E27FC236}">
                <a16:creationId xmlns:a16="http://schemas.microsoft.com/office/drawing/2014/main" id="{4C0761B5-EEA4-4041-A361-C0910C776868}"/>
              </a:ext>
            </a:extLst>
          </p:cNvPr>
          <p:cNvSpPr txBox="1">
            <a:spLocks/>
          </p:cNvSpPr>
          <p:nvPr/>
        </p:nvSpPr>
        <p:spPr>
          <a:xfrm>
            <a:off x="10626665" y="56615"/>
            <a:ext cx="1508185" cy="365125"/>
          </a:xfrm>
          <a:prstGeom prst="rect">
            <a:avLst/>
          </a:prstGeom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200" b="1" kern="1200">
                <a:solidFill>
                  <a:srgbClr val="00985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000" dirty="0">
                <a:solidFill>
                  <a:schemeClr val="bg1">
                    <a:lumMod val="85000"/>
                  </a:schemeClr>
                </a:solidFill>
              </a:rPr>
              <a:t>ENDIAMA, E.P | </a:t>
            </a:r>
            <a:fld id="{5C9BF249-83F7-4A44-BACA-C21449703B98}" type="slidenum">
              <a:rPr lang="x-none" sz="1000" smtClean="0">
                <a:solidFill>
                  <a:schemeClr val="bg1">
                    <a:lumMod val="85000"/>
                  </a:schemeClr>
                </a:solidFill>
              </a:rPr>
              <a:pPr algn="r"/>
              <a:t>11</a:t>
            </a:fld>
            <a:endParaRPr lang="x-none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DF550D7-1CCC-491B-9522-1C35F0A7157F}"/>
              </a:ext>
            </a:extLst>
          </p:cNvPr>
          <p:cNvSpPr txBox="1"/>
          <p:nvPr/>
        </p:nvSpPr>
        <p:spPr>
          <a:xfrm>
            <a:off x="236956" y="-30921"/>
            <a:ext cx="7979946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PT" sz="3600" dirty="0">
                <a:solidFill>
                  <a:srgbClr val="009851"/>
                </a:solidFill>
                <a:latin typeface="FoundryFormSans-Book" panose="02000500050000020004" pitchFamily="2" charset="0"/>
              </a:rPr>
              <a:t>GRAU DE SATISFAÇÃO DOS TRABALHADORES</a:t>
            </a:r>
            <a:endParaRPr lang="x-none" sz="3600" b="1" dirty="0">
              <a:solidFill>
                <a:srgbClr val="009851"/>
              </a:solidFill>
              <a:latin typeface="FoundryFormSans-Bold" panose="02000800060000020004" pitchFamily="2" charset="0"/>
              <a:ea typeface="FoundryFormSans-Bold" panose="02000800060000020004" pitchFamily="2" charset="0"/>
            </a:endParaRPr>
          </a:p>
        </p:txBody>
      </p:sp>
      <p:sp>
        <p:nvSpPr>
          <p:cNvPr id="82" name="Google Shape;157;p25">
            <a:extLst>
              <a:ext uri="{FF2B5EF4-FFF2-40B4-BE49-F238E27FC236}">
                <a16:creationId xmlns:a16="http://schemas.microsoft.com/office/drawing/2014/main" id="{B40F5697-0D8C-409D-95B6-BB275E859929}"/>
              </a:ext>
            </a:extLst>
          </p:cNvPr>
          <p:cNvSpPr txBox="1">
            <a:spLocks/>
          </p:cNvSpPr>
          <p:nvPr/>
        </p:nvSpPr>
        <p:spPr>
          <a:xfrm>
            <a:off x="236956" y="1542401"/>
            <a:ext cx="8842568" cy="20483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pt-PT" dirty="0">
                <a:latin typeface="FoundryFormSans-Book" panose="02000500050000020004" pitchFamily="2" charset="0"/>
              </a:rPr>
              <a:t>Medir o grau de satisfação dos colaboradores é tão desafiador quanto satisfazê-los em si. E é muito importante, pois somente mensurando é que é possível saber o quanto a empresa está agradando os seus talentos, ou suprindo as necessidades, para retê-los e torná-los cada vez mais envolvidos e produtivos.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PT" dirty="0">
              <a:latin typeface="FoundryFormSans-Book" panose="02000500050000020004" pitchFamily="2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pt-PT" dirty="0">
              <a:latin typeface="FoundryFormSans-Book" panose="02000500050000020004" pitchFamily="2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pt-PT" dirty="0">
              <a:latin typeface="FoundryFormSans-Book" panose="02000500050000020004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DD8823-CAA2-4EAD-ACD9-A45D70FA4A81}"/>
              </a:ext>
            </a:extLst>
          </p:cNvPr>
          <p:cNvSpPr/>
          <p:nvPr/>
        </p:nvSpPr>
        <p:spPr>
          <a:xfrm>
            <a:off x="198408" y="5416390"/>
            <a:ext cx="1075714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800">
                <a:solidFill>
                  <a:srgbClr val="00B050"/>
                </a:solidFill>
                <a:latin typeface="FoundryFormSans-Book" panose="02000500050000020004" pitchFamily="2" charset="0"/>
              </a:rPr>
              <a:t>Net Promoter Score (NPS) : </a:t>
            </a:r>
            <a:r>
              <a:rPr lang="pt-PT" sz="2800">
                <a:latin typeface="FoundryFormSans-Book" panose="02000500050000020004" pitchFamily="2" charset="0"/>
              </a:rPr>
              <a:t>é um questionário de perguntas objectivas com notas de 0 a 10, partindo de respostas como “de jeito nenhum” até “com toda a certeza.</a:t>
            </a:r>
            <a:endParaRPr lang="pt-PT" sz="2800" dirty="0">
              <a:latin typeface="FoundryFormSans-Book" panose="02000500050000020004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2EA440-BD52-46A5-AF08-57B3ED0605F9}"/>
              </a:ext>
            </a:extLst>
          </p:cNvPr>
          <p:cNvSpPr/>
          <p:nvPr/>
        </p:nvSpPr>
        <p:spPr>
          <a:xfrm>
            <a:off x="236956" y="4008703"/>
            <a:ext cx="99189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800" dirty="0">
                <a:latin typeface="FoundryFormSans-Book" panose="02000500050000020004" pitchFamily="2" charset="0"/>
              </a:rPr>
              <a:t>Para que se possa mensurar o grau de satisfação dos trabalhadores da ENDIAMA E.P. existem vários métodos e o que tem sido mais utilizado pelas instituições é o NPS.</a:t>
            </a:r>
          </a:p>
        </p:txBody>
      </p:sp>
    </p:spTree>
    <p:extLst>
      <p:ext uri="{BB962C8B-B14F-4D97-AF65-F5344CB8AC3E}">
        <p14:creationId xmlns:p14="http://schemas.microsoft.com/office/powerpoint/2010/main" val="280506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695">
            <a:extLst>
              <a:ext uri="{FF2B5EF4-FFF2-40B4-BE49-F238E27FC236}">
                <a16:creationId xmlns:a16="http://schemas.microsoft.com/office/drawing/2014/main" id="{E59F109D-841E-43DA-861E-6786CD96A3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55298" y="5074757"/>
            <a:ext cx="260424" cy="260424"/>
          </a:xfrm>
          <a:prstGeom prst="rect">
            <a:avLst/>
          </a:prstGeom>
        </p:spPr>
      </p:pic>
      <p:cxnSp>
        <p:nvCxnSpPr>
          <p:cNvPr id="8" name="Straight Connector 29">
            <a:extLst>
              <a:ext uri="{FF2B5EF4-FFF2-40B4-BE49-F238E27FC236}">
                <a16:creationId xmlns:a16="http://schemas.microsoft.com/office/drawing/2014/main" id="{BA1F8B62-D590-481A-B434-DC7BB6DE2CB6}"/>
              </a:ext>
            </a:extLst>
          </p:cNvPr>
          <p:cNvCxnSpPr>
            <a:cxnSpLocks/>
          </p:cNvCxnSpPr>
          <p:nvPr/>
        </p:nvCxnSpPr>
        <p:spPr>
          <a:xfrm flipH="1" flipV="1">
            <a:off x="3782816" y="4837390"/>
            <a:ext cx="701748" cy="2020611"/>
          </a:xfrm>
          <a:prstGeom prst="line">
            <a:avLst/>
          </a:prstGeom>
          <a:ln>
            <a:solidFill>
              <a:srgbClr val="0074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riângulo retângulo 21">
            <a:extLst>
              <a:ext uri="{FF2B5EF4-FFF2-40B4-BE49-F238E27FC236}">
                <a16:creationId xmlns:a16="http://schemas.microsoft.com/office/drawing/2014/main" id="{D3F57F48-C0BB-4EF4-BC3D-32F17E942C96}"/>
              </a:ext>
            </a:extLst>
          </p:cNvPr>
          <p:cNvSpPr/>
          <p:nvPr/>
        </p:nvSpPr>
        <p:spPr>
          <a:xfrm rot="17144229" flipH="1">
            <a:off x="6955217" y="690188"/>
            <a:ext cx="3681602" cy="3329646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Paralelogramo 14">
            <a:extLst>
              <a:ext uri="{FF2B5EF4-FFF2-40B4-BE49-F238E27FC236}">
                <a16:creationId xmlns:a16="http://schemas.microsoft.com/office/drawing/2014/main" id="{FFD39BAB-E601-4384-A14F-31C60A68C4D9}"/>
              </a:ext>
            </a:extLst>
          </p:cNvPr>
          <p:cNvSpPr/>
          <p:nvPr/>
        </p:nvSpPr>
        <p:spPr>
          <a:xfrm flipV="1">
            <a:off x="8569358" y="-4301"/>
            <a:ext cx="1763362" cy="2674457"/>
          </a:xfrm>
          <a:prstGeom prst="parallelogram">
            <a:avLst>
              <a:gd name="adj" fmla="val 78945"/>
            </a:avLst>
          </a:prstGeom>
          <a:gradFill flip="none" rotWithShape="1">
            <a:gsLst>
              <a:gs pos="0">
                <a:srgbClr val="00743D">
                  <a:shade val="30000"/>
                  <a:satMod val="115000"/>
                </a:srgbClr>
              </a:gs>
              <a:gs pos="50000">
                <a:srgbClr val="00743D">
                  <a:shade val="67500"/>
                  <a:satMod val="115000"/>
                </a:srgbClr>
              </a:gs>
              <a:gs pos="100000">
                <a:srgbClr val="00743D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" name="Paralelogramo 10">
            <a:extLst>
              <a:ext uri="{FF2B5EF4-FFF2-40B4-BE49-F238E27FC236}">
                <a16:creationId xmlns:a16="http://schemas.microsoft.com/office/drawing/2014/main" id="{2616B8A4-940E-48E1-B403-2B5BFF216CAA}"/>
              </a:ext>
            </a:extLst>
          </p:cNvPr>
          <p:cNvSpPr/>
          <p:nvPr/>
        </p:nvSpPr>
        <p:spPr>
          <a:xfrm flipV="1">
            <a:off x="8729906" y="362359"/>
            <a:ext cx="3276600" cy="1698436"/>
          </a:xfrm>
          <a:prstGeom prst="parallelogram">
            <a:avLst>
              <a:gd name="adj" fmla="val 52367"/>
            </a:avLst>
          </a:prstGeom>
          <a:solidFill>
            <a:srgbClr val="00985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AO"/>
          </a:p>
        </p:txBody>
      </p:sp>
      <p:sp>
        <p:nvSpPr>
          <p:cNvPr id="12" name="Paralelogramo 11">
            <a:extLst>
              <a:ext uri="{FF2B5EF4-FFF2-40B4-BE49-F238E27FC236}">
                <a16:creationId xmlns:a16="http://schemas.microsoft.com/office/drawing/2014/main" id="{5603B773-FD79-4055-AB03-1707A7060C4C}"/>
              </a:ext>
            </a:extLst>
          </p:cNvPr>
          <p:cNvSpPr/>
          <p:nvPr/>
        </p:nvSpPr>
        <p:spPr>
          <a:xfrm flipH="1">
            <a:off x="8497121" y="299780"/>
            <a:ext cx="1212817" cy="1900366"/>
          </a:xfrm>
          <a:prstGeom prst="parallelogram">
            <a:avLst>
              <a:gd name="adj" fmla="val 81792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50800" dir="1440000" sx="92000" sy="9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AO"/>
          </a:p>
        </p:txBody>
      </p:sp>
      <p:sp>
        <p:nvSpPr>
          <p:cNvPr id="17" name="Shape 4157">
            <a:extLst>
              <a:ext uri="{FF2B5EF4-FFF2-40B4-BE49-F238E27FC236}">
                <a16:creationId xmlns:a16="http://schemas.microsoft.com/office/drawing/2014/main" id="{2AEA6FAA-F13C-43FA-A115-D3CE4DA0A836}"/>
              </a:ext>
            </a:extLst>
          </p:cNvPr>
          <p:cNvSpPr/>
          <p:nvPr/>
        </p:nvSpPr>
        <p:spPr>
          <a:xfrm>
            <a:off x="4656847" y="4268229"/>
            <a:ext cx="258875" cy="258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rgbClr val="009B4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 dirty="0">
              <a:latin typeface="FoundryFormSans-Book" panose="02000500050000020004" pitchFamily="2" charset="0"/>
            </a:endParaRPr>
          </a:p>
        </p:txBody>
      </p:sp>
      <p:sp>
        <p:nvSpPr>
          <p:cNvPr id="18" name="Shape 4186">
            <a:extLst>
              <a:ext uri="{FF2B5EF4-FFF2-40B4-BE49-F238E27FC236}">
                <a16:creationId xmlns:a16="http://schemas.microsoft.com/office/drawing/2014/main" id="{8ED1AC67-4289-43C9-9E8B-7A1BCCBFD67F}"/>
              </a:ext>
            </a:extLst>
          </p:cNvPr>
          <p:cNvSpPr/>
          <p:nvPr/>
        </p:nvSpPr>
        <p:spPr>
          <a:xfrm>
            <a:off x="4705531" y="4660968"/>
            <a:ext cx="161507" cy="296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rgbClr val="009B4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 dirty="0">
              <a:latin typeface="FoundryFormSans-Book" panose="02000500050000020004" pitchFamily="2" charset="0"/>
            </a:endParaRPr>
          </a:p>
        </p:txBody>
      </p:sp>
      <p:sp>
        <p:nvSpPr>
          <p:cNvPr id="19" name="Shape 4487">
            <a:extLst>
              <a:ext uri="{FF2B5EF4-FFF2-40B4-BE49-F238E27FC236}">
                <a16:creationId xmlns:a16="http://schemas.microsoft.com/office/drawing/2014/main" id="{DC785E39-3D78-4CEB-8EBD-FD796C8F8C1D}"/>
              </a:ext>
            </a:extLst>
          </p:cNvPr>
          <p:cNvSpPr/>
          <p:nvPr/>
        </p:nvSpPr>
        <p:spPr>
          <a:xfrm>
            <a:off x="4669625" y="5458310"/>
            <a:ext cx="233318" cy="233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rgbClr val="009B4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 dirty="0">
              <a:latin typeface="FoundryFormSans-Book" panose="02000500050000020004" pitchFamily="2" charset="0"/>
            </a:endParaRPr>
          </a:p>
        </p:txBody>
      </p:sp>
      <p:sp>
        <p:nvSpPr>
          <p:cNvPr id="20" name="Forma livre: Forma 19">
            <a:extLst>
              <a:ext uri="{FF2B5EF4-FFF2-40B4-BE49-F238E27FC236}">
                <a16:creationId xmlns:a16="http://schemas.microsoft.com/office/drawing/2014/main" id="{7CA8393B-BF66-49CB-BEEE-905AB4D5ED92}"/>
              </a:ext>
            </a:extLst>
          </p:cNvPr>
          <p:cNvSpPr/>
          <p:nvPr/>
        </p:nvSpPr>
        <p:spPr>
          <a:xfrm>
            <a:off x="-27160" y="-27160"/>
            <a:ext cx="2254312" cy="4707802"/>
          </a:xfrm>
          <a:custGeom>
            <a:avLst/>
            <a:gdLst>
              <a:gd name="connsiteX0" fmla="*/ 0 w 2254312"/>
              <a:gd name="connsiteY0" fmla="*/ 0 h 4707802"/>
              <a:gd name="connsiteX1" fmla="*/ 488887 w 2254312"/>
              <a:gd name="connsiteY1" fmla="*/ 0 h 4707802"/>
              <a:gd name="connsiteX2" fmla="*/ 2254312 w 2254312"/>
              <a:gd name="connsiteY2" fmla="*/ 4707802 h 4707802"/>
              <a:gd name="connsiteX3" fmla="*/ 1385180 w 2254312"/>
              <a:gd name="connsiteY3" fmla="*/ 4707802 h 4707802"/>
              <a:gd name="connsiteX4" fmla="*/ 18107 w 2254312"/>
              <a:gd name="connsiteY4" fmla="*/ 1050202 h 4707802"/>
              <a:gd name="connsiteX5" fmla="*/ 0 w 2254312"/>
              <a:gd name="connsiteY5" fmla="*/ 0 h 4707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54312" h="4707802">
                <a:moveTo>
                  <a:pt x="0" y="0"/>
                </a:moveTo>
                <a:lnTo>
                  <a:pt x="488887" y="0"/>
                </a:lnTo>
                <a:lnTo>
                  <a:pt x="2254312" y="4707802"/>
                </a:lnTo>
                <a:lnTo>
                  <a:pt x="1385180" y="4707802"/>
                </a:lnTo>
                <a:lnTo>
                  <a:pt x="18107" y="105020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9851">
                  <a:shade val="30000"/>
                  <a:satMod val="115000"/>
                </a:srgbClr>
              </a:gs>
              <a:gs pos="50000">
                <a:srgbClr val="009851">
                  <a:shade val="67500"/>
                  <a:satMod val="115000"/>
                </a:srgbClr>
              </a:gs>
              <a:gs pos="100000">
                <a:srgbClr val="009851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AO"/>
          </a:p>
        </p:txBody>
      </p:sp>
      <p:pic>
        <p:nvPicPr>
          <p:cNvPr id="21" name="Graphique 696">
            <a:extLst>
              <a:ext uri="{FF2B5EF4-FFF2-40B4-BE49-F238E27FC236}">
                <a16:creationId xmlns:a16="http://schemas.microsoft.com/office/drawing/2014/main" id="{F4F7BD69-5E56-4895-8B3A-AB8939AEDB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69625" y="5828491"/>
            <a:ext cx="239202" cy="238119"/>
          </a:xfrm>
          <a:prstGeom prst="rect">
            <a:avLst/>
          </a:prstGeom>
        </p:spPr>
      </p:pic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E9BD052B-51A4-4934-A73E-83940B0880A4}"/>
              </a:ext>
            </a:extLst>
          </p:cNvPr>
          <p:cNvSpPr txBox="1">
            <a:spLocks/>
          </p:cNvSpPr>
          <p:nvPr/>
        </p:nvSpPr>
        <p:spPr>
          <a:xfrm>
            <a:off x="4957059" y="4234490"/>
            <a:ext cx="4420304" cy="288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2">
                    <a:lumMod val="10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FoundryFormSans-Book" panose="02000500050000020004" pitchFamily="2" charset="0"/>
              </a:rPr>
              <a:t>PAULO PRATA | DIRECÇÃO JURÍDICA 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EDF4DD8F-7F4F-4509-81CD-4FC5618EC817}"/>
              </a:ext>
            </a:extLst>
          </p:cNvPr>
          <p:cNvSpPr txBox="1">
            <a:spLocks/>
          </p:cNvSpPr>
          <p:nvPr/>
        </p:nvSpPr>
        <p:spPr>
          <a:xfrm>
            <a:off x="4957059" y="4643258"/>
            <a:ext cx="3445782" cy="288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2">
                    <a:lumMod val="10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FoundryFormSans-Book" panose="02000500050000020004" pitchFamily="2" charset="0"/>
              </a:rPr>
              <a:t>(+244) 225 334 585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341B2118-7302-459E-94BA-D54EBEB0C205}"/>
              </a:ext>
            </a:extLst>
          </p:cNvPr>
          <p:cNvSpPr txBox="1">
            <a:spLocks/>
          </p:cNvSpPr>
          <p:nvPr/>
        </p:nvSpPr>
        <p:spPr>
          <a:xfrm>
            <a:off x="4957058" y="5018574"/>
            <a:ext cx="3445783" cy="28907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2">
                    <a:lumMod val="10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FoundryFormSans-Book" panose="02000500050000020004" pitchFamily="2" charset="0"/>
              </a:rPr>
              <a:t>E-mail</a:t>
            </a:r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C38CBA10-1CB2-4074-94D2-E877969764CA}"/>
              </a:ext>
            </a:extLst>
          </p:cNvPr>
          <p:cNvSpPr txBox="1">
            <a:spLocks/>
          </p:cNvSpPr>
          <p:nvPr/>
        </p:nvSpPr>
        <p:spPr>
          <a:xfrm>
            <a:off x="4957059" y="5398764"/>
            <a:ext cx="3445782" cy="288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2">
                    <a:lumMod val="10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FoundryFormSans-Book" panose="02000500050000020004" pitchFamily="2" charset="0"/>
              </a:rPr>
              <a:t>www.endiama.co.ao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3DA93302-F006-4B4A-902E-B2C898AA0431}"/>
              </a:ext>
            </a:extLst>
          </p:cNvPr>
          <p:cNvSpPr txBox="1"/>
          <p:nvPr/>
        </p:nvSpPr>
        <p:spPr>
          <a:xfrm>
            <a:off x="8743950" y="214093"/>
            <a:ext cx="3448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x-none" sz="4800" dirty="0">
              <a:solidFill>
                <a:srgbClr val="00743D"/>
              </a:solidFill>
              <a:latin typeface="Honey Baby" panose="02000600000000000000" pitchFamily="2" charset="0"/>
            </a:endParaRP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2579D03E-9E2A-428A-8EAD-09F9E1251D70}"/>
              </a:ext>
            </a:extLst>
          </p:cNvPr>
          <p:cNvSpPr txBox="1"/>
          <p:nvPr/>
        </p:nvSpPr>
        <p:spPr>
          <a:xfrm>
            <a:off x="9057619" y="485166"/>
            <a:ext cx="3276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i="0" dirty="0">
                <a:solidFill>
                  <a:schemeClr val="bg1"/>
                </a:solidFill>
                <a:latin typeface="FoundryFormSans-Bold" panose="02000800060000020004" pitchFamily="2" charset="0"/>
                <a:ea typeface="FoundryFormSans-Bold" panose="02000800060000020004" pitchFamily="2" charset="0"/>
              </a:rPr>
              <a:t>OBRIGADO</a:t>
            </a:r>
          </a:p>
          <a:p>
            <a:r>
              <a:rPr lang="pt-PT" sz="2800" b="1" i="0" dirty="0">
                <a:solidFill>
                  <a:schemeClr val="bg1"/>
                </a:solidFill>
                <a:latin typeface="FoundryFormSans-Bold" panose="02000800060000020004" pitchFamily="2" charset="0"/>
                <a:ea typeface="FoundryFormSans-Bold" panose="02000800060000020004" pitchFamily="2" charset="0"/>
              </a:rPr>
              <a:t>   PELA A SUA</a:t>
            </a:r>
          </a:p>
          <a:p>
            <a:r>
              <a:rPr lang="pt-PT" sz="2800" b="1" i="0" dirty="0">
                <a:solidFill>
                  <a:schemeClr val="bg1"/>
                </a:solidFill>
                <a:latin typeface="FoundryFormSans-Bold" panose="02000800060000020004" pitchFamily="2" charset="0"/>
                <a:ea typeface="FoundryFormSans-Bold" panose="02000800060000020004" pitchFamily="2" charset="0"/>
              </a:rPr>
              <a:t>      ATENÇÃO</a:t>
            </a:r>
            <a:endParaRPr lang="pt-AO" sz="2800" b="1" i="0" dirty="0">
              <a:solidFill>
                <a:schemeClr val="bg1"/>
              </a:solidFill>
              <a:latin typeface="FoundryFormSans-Bold" panose="02000800060000020004" pitchFamily="2" charset="0"/>
              <a:ea typeface="FoundryFormSans-Bold" panose="02000800060000020004" pitchFamily="2" charset="0"/>
            </a:endParaRPr>
          </a:p>
        </p:txBody>
      </p:sp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CFA9A739-D68A-488B-905C-7CE96E402011}"/>
              </a:ext>
            </a:extLst>
          </p:cNvPr>
          <p:cNvSpPr txBox="1">
            <a:spLocks/>
          </p:cNvSpPr>
          <p:nvPr/>
        </p:nvSpPr>
        <p:spPr>
          <a:xfrm>
            <a:off x="4957059" y="5773680"/>
            <a:ext cx="4420304" cy="288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2">
                    <a:lumMod val="10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atin typeface="FoundryFormSans-Book" panose="02000500050000020004" pitchFamily="2" charset="0"/>
              </a:rPr>
              <a:t>Rua</a:t>
            </a:r>
            <a:r>
              <a:rPr lang="en-US" dirty="0">
                <a:latin typeface="FoundryFormSans-Book" panose="02000500050000020004" pitchFamily="2" charset="0"/>
              </a:rPr>
              <a:t> </a:t>
            </a:r>
            <a:r>
              <a:rPr lang="en-US" dirty="0" err="1">
                <a:latin typeface="FoundryFormSans-Book" panose="02000500050000020004" pitchFamily="2" charset="0"/>
              </a:rPr>
              <a:t>Rainha</a:t>
            </a:r>
            <a:r>
              <a:rPr lang="en-US" dirty="0">
                <a:latin typeface="FoundryFormSans-Book" panose="02000500050000020004" pitchFamily="2" charset="0"/>
              </a:rPr>
              <a:t> </a:t>
            </a:r>
            <a:r>
              <a:rPr lang="en-US" dirty="0" err="1">
                <a:latin typeface="FoundryFormSans-Book" panose="02000500050000020004" pitchFamily="2" charset="0"/>
              </a:rPr>
              <a:t>Ginga</a:t>
            </a:r>
            <a:r>
              <a:rPr lang="en-US" dirty="0">
                <a:latin typeface="FoundryFormSans-Book" panose="02000500050000020004" pitchFamily="2" charset="0"/>
              </a:rPr>
              <a:t> Nº 87 , Luanda – Angola</a:t>
            </a:r>
          </a:p>
        </p:txBody>
      </p:sp>
      <p:pic>
        <p:nvPicPr>
          <p:cNvPr id="30" name="Imagem 29">
            <a:extLst>
              <a:ext uri="{FF2B5EF4-FFF2-40B4-BE49-F238E27FC236}">
                <a16:creationId xmlns:a16="http://schemas.microsoft.com/office/drawing/2014/main" id="{39B537D1-FE16-4653-A1D3-F000F5FC956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198"/>
          <a:stretch/>
        </p:blipFill>
        <p:spPr>
          <a:xfrm>
            <a:off x="-136503" y="5074757"/>
            <a:ext cx="3399511" cy="1543815"/>
          </a:xfrm>
          <a:prstGeom prst="rect">
            <a:avLst/>
          </a:prstGeom>
        </p:spPr>
      </p:pic>
      <p:pic>
        <p:nvPicPr>
          <p:cNvPr id="29" name="Imagem 7">
            <a:extLst>
              <a:ext uri="{FF2B5EF4-FFF2-40B4-BE49-F238E27FC236}">
                <a16:creationId xmlns:a16="http://schemas.microsoft.com/office/drawing/2014/main" id="{59C00898-CBE1-4642-BDAD-3130CF6171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406"/>
            <a:ext cx="9057619" cy="2501537"/>
          </a:xfrm>
          <a:prstGeom prst="snipRoundRect">
            <a:avLst>
              <a:gd name="adj1" fmla="val 0"/>
              <a:gd name="adj2" fmla="val 25754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Forma livre: Forma 9">
            <a:extLst>
              <a:ext uri="{FF2B5EF4-FFF2-40B4-BE49-F238E27FC236}">
                <a16:creationId xmlns:a16="http://schemas.microsoft.com/office/drawing/2014/main" id="{750F85D0-2141-4F0D-A0C4-6B952DA55B53}"/>
              </a:ext>
            </a:extLst>
          </p:cNvPr>
          <p:cNvSpPr/>
          <p:nvPr/>
        </p:nvSpPr>
        <p:spPr>
          <a:xfrm>
            <a:off x="1039616" y="-34505"/>
            <a:ext cx="3243532" cy="6892505"/>
          </a:xfrm>
          <a:custGeom>
            <a:avLst/>
            <a:gdLst>
              <a:gd name="connsiteX0" fmla="*/ 0 w 3243532"/>
              <a:gd name="connsiteY0" fmla="*/ 17253 h 6892505"/>
              <a:gd name="connsiteX1" fmla="*/ 819509 w 3243532"/>
              <a:gd name="connsiteY1" fmla="*/ 0 h 6892505"/>
              <a:gd name="connsiteX2" fmla="*/ 3243532 w 3243532"/>
              <a:gd name="connsiteY2" fmla="*/ 6892505 h 6892505"/>
              <a:gd name="connsiteX3" fmla="*/ 2363638 w 3243532"/>
              <a:gd name="connsiteY3" fmla="*/ 6892505 h 6892505"/>
              <a:gd name="connsiteX4" fmla="*/ 0 w 3243532"/>
              <a:gd name="connsiteY4" fmla="*/ 17253 h 6892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3532" h="6892505">
                <a:moveTo>
                  <a:pt x="0" y="17253"/>
                </a:moveTo>
                <a:lnTo>
                  <a:pt x="819509" y="0"/>
                </a:lnTo>
                <a:lnTo>
                  <a:pt x="3243532" y="6892505"/>
                </a:lnTo>
                <a:lnTo>
                  <a:pt x="2363638" y="6892505"/>
                </a:lnTo>
                <a:lnTo>
                  <a:pt x="0" y="17253"/>
                </a:lnTo>
                <a:close/>
              </a:path>
            </a:pathLst>
          </a:custGeom>
          <a:gradFill flip="none" rotWithShape="1">
            <a:gsLst>
              <a:gs pos="0">
                <a:srgbClr val="00743D">
                  <a:shade val="30000"/>
                  <a:satMod val="115000"/>
                </a:srgbClr>
              </a:gs>
              <a:gs pos="50000">
                <a:srgbClr val="00743D">
                  <a:shade val="67500"/>
                  <a:satMod val="115000"/>
                </a:srgbClr>
              </a:gs>
              <a:gs pos="100000">
                <a:srgbClr val="00743D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4" name="Forma livre: Forma 14">
            <a:extLst>
              <a:ext uri="{FF2B5EF4-FFF2-40B4-BE49-F238E27FC236}">
                <a16:creationId xmlns:a16="http://schemas.microsoft.com/office/drawing/2014/main" id="{807CA9D0-5872-4D31-B685-C1FC01758977}"/>
              </a:ext>
            </a:extLst>
          </p:cNvPr>
          <p:cNvSpPr/>
          <p:nvPr/>
        </p:nvSpPr>
        <p:spPr>
          <a:xfrm>
            <a:off x="8397875" y="222250"/>
            <a:ext cx="1304925" cy="2111375"/>
          </a:xfrm>
          <a:custGeom>
            <a:avLst/>
            <a:gdLst>
              <a:gd name="connsiteX0" fmla="*/ 0 w 1304925"/>
              <a:gd name="connsiteY0" fmla="*/ 0 h 2111375"/>
              <a:gd name="connsiteX1" fmla="*/ 304800 w 1304925"/>
              <a:gd name="connsiteY1" fmla="*/ 50800 h 2111375"/>
              <a:gd name="connsiteX2" fmla="*/ 1304925 w 1304925"/>
              <a:gd name="connsiteY2" fmla="*/ 2025650 h 2111375"/>
              <a:gd name="connsiteX3" fmla="*/ 1108075 w 1304925"/>
              <a:gd name="connsiteY3" fmla="*/ 2111375 h 2111375"/>
              <a:gd name="connsiteX4" fmla="*/ 0 w 1304925"/>
              <a:gd name="connsiteY4" fmla="*/ 0 h 211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4925" h="2111375">
                <a:moveTo>
                  <a:pt x="0" y="0"/>
                </a:moveTo>
                <a:lnTo>
                  <a:pt x="304800" y="50800"/>
                </a:lnTo>
                <a:lnTo>
                  <a:pt x="1304925" y="2025650"/>
                </a:lnTo>
                <a:lnTo>
                  <a:pt x="1108075" y="211137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AO"/>
          </a:p>
        </p:txBody>
      </p:sp>
      <p:sp>
        <p:nvSpPr>
          <p:cNvPr id="35" name="Paralelogramo 14">
            <a:extLst>
              <a:ext uri="{FF2B5EF4-FFF2-40B4-BE49-F238E27FC236}">
                <a16:creationId xmlns:a16="http://schemas.microsoft.com/office/drawing/2014/main" id="{7B3E088A-A11B-47BE-9498-E951C7EDAFA0}"/>
              </a:ext>
            </a:extLst>
          </p:cNvPr>
          <p:cNvSpPr/>
          <p:nvPr/>
        </p:nvSpPr>
        <p:spPr>
          <a:xfrm flipV="1">
            <a:off x="8106650" y="376704"/>
            <a:ext cx="2062716" cy="3162300"/>
          </a:xfrm>
          <a:prstGeom prst="parallelogram">
            <a:avLst>
              <a:gd name="adj" fmla="val 76206"/>
            </a:avLst>
          </a:prstGeom>
          <a:gradFill flip="none" rotWithShape="1">
            <a:gsLst>
              <a:gs pos="0">
                <a:srgbClr val="009851">
                  <a:shade val="30000"/>
                  <a:satMod val="115000"/>
                </a:srgbClr>
              </a:gs>
              <a:gs pos="50000">
                <a:srgbClr val="009851">
                  <a:shade val="67500"/>
                  <a:satMod val="115000"/>
                </a:srgbClr>
              </a:gs>
              <a:gs pos="100000">
                <a:srgbClr val="009851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36" name="Straight Connector 29">
            <a:extLst>
              <a:ext uri="{FF2B5EF4-FFF2-40B4-BE49-F238E27FC236}">
                <a16:creationId xmlns:a16="http://schemas.microsoft.com/office/drawing/2014/main" id="{9227C008-68F8-4B5C-ABD7-4D7E9801C705}"/>
              </a:ext>
            </a:extLst>
          </p:cNvPr>
          <p:cNvCxnSpPr>
            <a:cxnSpLocks/>
          </p:cNvCxnSpPr>
          <p:nvPr/>
        </p:nvCxnSpPr>
        <p:spPr>
          <a:xfrm flipH="1" flipV="1">
            <a:off x="8533872" y="-3832"/>
            <a:ext cx="1368321" cy="2674457"/>
          </a:xfrm>
          <a:prstGeom prst="line">
            <a:avLst/>
          </a:prstGeom>
          <a:ln>
            <a:solidFill>
              <a:srgbClr val="009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052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7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rma livre: Forma 9">
            <a:extLst>
              <a:ext uri="{FF2B5EF4-FFF2-40B4-BE49-F238E27FC236}">
                <a16:creationId xmlns:a16="http://schemas.microsoft.com/office/drawing/2014/main" id="{6C3A468C-E729-4B97-9658-84350FB5DE56}"/>
              </a:ext>
            </a:extLst>
          </p:cNvPr>
          <p:cNvSpPr/>
          <p:nvPr/>
        </p:nvSpPr>
        <p:spPr>
          <a:xfrm flipH="1">
            <a:off x="-38549" y="-109382"/>
            <a:ext cx="12244925" cy="7085390"/>
          </a:xfrm>
          <a:custGeom>
            <a:avLst/>
            <a:gdLst>
              <a:gd name="connsiteX0" fmla="*/ 0 w 8566030"/>
              <a:gd name="connsiteY0" fmla="*/ 0 h 2786332"/>
              <a:gd name="connsiteX1" fmla="*/ 1095555 w 8566030"/>
              <a:gd name="connsiteY1" fmla="*/ 2786332 h 2786332"/>
              <a:gd name="connsiteX2" fmla="*/ 8548778 w 8566030"/>
              <a:gd name="connsiteY2" fmla="*/ 2769079 h 2786332"/>
              <a:gd name="connsiteX3" fmla="*/ 8566030 w 8566030"/>
              <a:gd name="connsiteY3" fmla="*/ 8626 h 2786332"/>
              <a:gd name="connsiteX4" fmla="*/ 0 w 8566030"/>
              <a:gd name="connsiteY4" fmla="*/ 0 h 2786332"/>
              <a:gd name="connsiteX0" fmla="*/ 0 w 8021806"/>
              <a:gd name="connsiteY0" fmla="*/ 42174 h 2777706"/>
              <a:gd name="connsiteX1" fmla="*/ 551331 w 8021806"/>
              <a:gd name="connsiteY1" fmla="*/ 2777706 h 2777706"/>
              <a:gd name="connsiteX2" fmla="*/ 8004554 w 8021806"/>
              <a:gd name="connsiteY2" fmla="*/ 2760453 h 2777706"/>
              <a:gd name="connsiteX3" fmla="*/ 8021806 w 8021806"/>
              <a:gd name="connsiteY3" fmla="*/ 0 h 2777706"/>
              <a:gd name="connsiteX4" fmla="*/ 0 w 8021806"/>
              <a:gd name="connsiteY4" fmla="*/ 42174 h 2777706"/>
              <a:gd name="connsiteX0" fmla="*/ 0 w 8218653"/>
              <a:gd name="connsiteY0" fmla="*/ 16774 h 2777706"/>
              <a:gd name="connsiteX1" fmla="*/ 748178 w 8218653"/>
              <a:gd name="connsiteY1" fmla="*/ 2777706 h 2777706"/>
              <a:gd name="connsiteX2" fmla="*/ 8201401 w 8218653"/>
              <a:gd name="connsiteY2" fmla="*/ 2760453 h 2777706"/>
              <a:gd name="connsiteX3" fmla="*/ 8218653 w 8218653"/>
              <a:gd name="connsiteY3" fmla="*/ 0 h 2777706"/>
              <a:gd name="connsiteX4" fmla="*/ 0 w 8218653"/>
              <a:gd name="connsiteY4" fmla="*/ 16774 h 277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18653" h="2777706">
                <a:moveTo>
                  <a:pt x="0" y="16774"/>
                </a:moveTo>
                <a:lnTo>
                  <a:pt x="748178" y="2777706"/>
                </a:lnTo>
                <a:lnTo>
                  <a:pt x="8201401" y="2760453"/>
                </a:lnTo>
                <a:lnTo>
                  <a:pt x="8218653" y="0"/>
                </a:lnTo>
                <a:lnTo>
                  <a:pt x="0" y="16774"/>
                </a:lnTo>
                <a:close/>
              </a:path>
            </a:pathLst>
          </a:custGeom>
          <a:gradFill flip="none" rotWithShape="1">
            <a:gsLst>
              <a:gs pos="0">
                <a:srgbClr val="009851">
                  <a:shade val="30000"/>
                  <a:satMod val="115000"/>
                </a:srgbClr>
              </a:gs>
              <a:gs pos="50000">
                <a:srgbClr val="009851">
                  <a:shade val="67500"/>
                  <a:satMod val="115000"/>
                </a:srgbClr>
              </a:gs>
              <a:gs pos="100000">
                <a:srgbClr val="009851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5" name="Forma livre: Forma 4">
            <a:extLst>
              <a:ext uri="{FF2B5EF4-FFF2-40B4-BE49-F238E27FC236}">
                <a16:creationId xmlns:a16="http://schemas.microsoft.com/office/drawing/2014/main" id="{17A22055-6302-4C33-A64A-25DF0170DDDA}"/>
              </a:ext>
            </a:extLst>
          </p:cNvPr>
          <p:cNvSpPr/>
          <p:nvPr/>
        </p:nvSpPr>
        <p:spPr>
          <a:xfrm>
            <a:off x="7360937" y="0"/>
            <a:ext cx="4836814" cy="6866626"/>
          </a:xfrm>
          <a:custGeom>
            <a:avLst/>
            <a:gdLst>
              <a:gd name="connsiteX0" fmla="*/ 0 w 5883215"/>
              <a:gd name="connsiteY0" fmla="*/ 0 h 6866626"/>
              <a:gd name="connsiteX1" fmla="*/ 2562045 w 5883215"/>
              <a:gd name="connsiteY1" fmla="*/ 6866626 h 6866626"/>
              <a:gd name="connsiteX2" fmla="*/ 5883215 w 5883215"/>
              <a:gd name="connsiteY2" fmla="*/ 6858000 h 6866626"/>
              <a:gd name="connsiteX3" fmla="*/ 5883215 w 5883215"/>
              <a:gd name="connsiteY3" fmla="*/ 0 h 6866626"/>
              <a:gd name="connsiteX4" fmla="*/ 0 w 5883215"/>
              <a:gd name="connsiteY4" fmla="*/ 0 h 6866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3215" h="6866626">
                <a:moveTo>
                  <a:pt x="0" y="0"/>
                </a:moveTo>
                <a:lnTo>
                  <a:pt x="2562045" y="6866626"/>
                </a:lnTo>
                <a:lnTo>
                  <a:pt x="5883215" y="6858000"/>
                </a:lnTo>
                <a:lnTo>
                  <a:pt x="5883215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 l="-16000" t="-10000" r="-43000" b="-8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74C1B8C0-5ED5-4B79-94A0-6BEDEB0E8AAD}"/>
              </a:ext>
            </a:extLst>
          </p:cNvPr>
          <p:cNvSpPr/>
          <p:nvPr/>
        </p:nvSpPr>
        <p:spPr>
          <a:xfrm>
            <a:off x="6364586" y="-4844"/>
            <a:ext cx="996351" cy="1148176"/>
          </a:xfrm>
          <a:custGeom>
            <a:avLst/>
            <a:gdLst>
              <a:gd name="connsiteX0" fmla="*/ 0 w 1000125"/>
              <a:gd name="connsiteY0" fmla="*/ 0 h 1152525"/>
              <a:gd name="connsiteX1" fmla="*/ 419100 w 1000125"/>
              <a:gd name="connsiteY1" fmla="*/ 1152525 h 1152525"/>
              <a:gd name="connsiteX2" fmla="*/ 1000125 w 1000125"/>
              <a:gd name="connsiteY2" fmla="*/ 1152525 h 1152525"/>
              <a:gd name="connsiteX3" fmla="*/ 552450 w 1000125"/>
              <a:gd name="connsiteY3" fmla="*/ 0 h 1152525"/>
              <a:gd name="connsiteX4" fmla="*/ 0 w 1000125"/>
              <a:gd name="connsiteY4" fmla="*/ 0 h 115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125" h="1152525">
                <a:moveTo>
                  <a:pt x="0" y="0"/>
                </a:moveTo>
                <a:lnTo>
                  <a:pt x="419100" y="1152525"/>
                </a:lnTo>
                <a:lnTo>
                  <a:pt x="1000125" y="1152525"/>
                </a:lnTo>
                <a:lnTo>
                  <a:pt x="55245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58029E2C-ED63-4C7A-A339-8EE88AEBBB0C}"/>
              </a:ext>
            </a:extLst>
          </p:cNvPr>
          <p:cNvSpPr/>
          <p:nvPr/>
        </p:nvSpPr>
        <p:spPr>
          <a:xfrm rot="5400000">
            <a:off x="-48299" y="470039"/>
            <a:ext cx="295006" cy="19840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bg1"/>
              </a:solidFill>
            </a:endParaRPr>
          </a:p>
        </p:txBody>
      </p:sp>
      <p:cxnSp>
        <p:nvCxnSpPr>
          <p:cNvPr id="11" name="Straight Connector 29">
            <a:extLst>
              <a:ext uri="{FF2B5EF4-FFF2-40B4-BE49-F238E27FC236}">
                <a16:creationId xmlns:a16="http://schemas.microsoft.com/office/drawing/2014/main" id="{EBAA51BD-4765-44C2-A7E2-009726C5AE9C}"/>
              </a:ext>
            </a:extLst>
          </p:cNvPr>
          <p:cNvCxnSpPr>
            <a:cxnSpLocks/>
          </p:cNvCxnSpPr>
          <p:nvPr/>
        </p:nvCxnSpPr>
        <p:spPr>
          <a:xfrm flipH="1" flipV="1">
            <a:off x="7159175" y="0"/>
            <a:ext cx="575573" cy="1854199"/>
          </a:xfrm>
          <a:prstGeom prst="line">
            <a:avLst/>
          </a:prstGeom>
          <a:ln>
            <a:solidFill>
              <a:srgbClr val="20A4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arallelogram 30">
            <a:extLst>
              <a:ext uri="{FF2B5EF4-FFF2-40B4-BE49-F238E27FC236}">
                <a16:creationId xmlns:a16="http://schemas.microsoft.com/office/drawing/2014/main" id="{720D87C6-1078-43C8-9567-B35BA567FA3D}"/>
              </a:ext>
            </a:extLst>
          </p:cNvPr>
          <p:cNvSpPr/>
          <p:nvPr/>
        </p:nvSpPr>
        <p:spPr>
          <a:xfrm rot="4264674" flipH="1" flipV="1">
            <a:off x="8124623" y="6185703"/>
            <a:ext cx="1354398" cy="226087"/>
          </a:xfrm>
          <a:prstGeom prst="parallelogram">
            <a:avLst>
              <a:gd name="adj" fmla="val 3725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3" name="Straight Connector 29">
            <a:extLst>
              <a:ext uri="{FF2B5EF4-FFF2-40B4-BE49-F238E27FC236}">
                <a16:creationId xmlns:a16="http://schemas.microsoft.com/office/drawing/2014/main" id="{EF8130D6-AE9C-4573-A3AF-BEC34E355486}"/>
              </a:ext>
            </a:extLst>
          </p:cNvPr>
          <p:cNvCxnSpPr>
            <a:cxnSpLocks/>
          </p:cNvCxnSpPr>
          <p:nvPr/>
        </p:nvCxnSpPr>
        <p:spPr>
          <a:xfrm flipH="1" flipV="1">
            <a:off x="8488699" y="4313145"/>
            <a:ext cx="639659" cy="1985603"/>
          </a:xfrm>
          <a:prstGeom prst="line">
            <a:avLst/>
          </a:prstGeom>
          <a:ln>
            <a:solidFill>
              <a:srgbClr val="0074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Marcador de Posição do Número do Diapositivo 5">
            <a:extLst>
              <a:ext uri="{FF2B5EF4-FFF2-40B4-BE49-F238E27FC236}">
                <a16:creationId xmlns:a16="http://schemas.microsoft.com/office/drawing/2014/main" id="{57BA35BD-41BA-402E-AB30-54373F6EC0B5}"/>
              </a:ext>
            </a:extLst>
          </p:cNvPr>
          <p:cNvSpPr txBox="1">
            <a:spLocks/>
          </p:cNvSpPr>
          <p:nvPr/>
        </p:nvSpPr>
        <p:spPr>
          <a:xfrm>
            <a:off x="10626665" y="56615"/>
            <a:ext cx="1508185" cy="365125"/>
          </a:xfrm>
          <a:prstGeom prst="rect">
            <a:avLst/>
          </a:prstGeom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200" b="1" kern="1200">
                <a:solidFill>
                  <a:srgbClr val="00985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000" dirty="0">
                <a:solidFill>
                  <a:schemeClr val="bg1">
                    <a:lumMod val="85000"/>
                  </a:schemeClr>
                </a:solidFill>
              </a:rPr>
              <a:t>ENDIAMA, E.P | </a:t>
            </a:r>
            <a:fld id="{5C9BF249-83F7-4A44-BACA-C21449703B98}" type="slidenum">
              <a:rPr lang="x-none" sz="1000" smtClean="0">
                <a:solidFill>
                  <a:schemeClr val="bg1">
                    <a:lumMod val="85000"/>
                  </a:schemeClr>
                </a:solidFill>
              </a:rPr>
              <a:pPr algn="r"/>
              <a:t>2</a:t>
            </a:fld>
            <a:endParaRPr lang="x-none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F7E0A4C-EBE4-4227-9444-060E6B592E2D}"/>
              </a:ext>
            </a:extLst>
          </p:cNvPr>
          <p:cNvSpPr txBox="1"/>
          <p:nvPr/>
        </p:nvSpPr>
        <p:spPr>
          <a:xfrm>
            <a:off x="236956" y="246078"/>
            <a:ext cx="575381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pt-PT" sz="3600" b="0" dirty="0">
                <a:solidFill>
                  <a:schemeClr val="bg1"/>
                </a:solidFill>
                <a:latin typeface="FoundryFormSans-Book" panose="02000500050000020004" pitchFamily="2" charset="0"/>
                <a:ea typeface="FoundryFormSans-Bold" panose="02000800060000020004" pitchFamily="2" charset="0"/>
              </a:rPr>
              <a:t>PONTOS DE </a:t>
            </a:r>
            <a:r>
              <a:rPr lang="pt-PT" sz="3600" b="1" dirty="0">
                <a:solidFill>
                  <a:schemeClr val="bg1"/>
                </a:solidFill>
                <a:latin typeface="FoundryFormSans-Bold" panose="02000800060000020004" pitchFamily="2" charset="0"/>
                <a:ea typeface="FoundryFormSans-Bold" panose="02000800060000020004" pitchFamily="2" charset="0"/>
              </a:rPr>
              <a:t>ABORDAGEM</a:t>
            </a:r>
            <a:endParaRPr lang="x-none" sz="3600" b="1" dirty="0">
              <a:solidFill>
                <a:schemeClr val="bg1"/>
              </a:solidFill>
              <a:latin typeface="FoundryFormSans-Bold" panose="02000800060000020004" pitchFamily="2" charset="0"/>
              <a:ea typeface="FoundryFormSans-Bold" panose="02000800060000020004" pitchFamily="2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504C7D6E-7E69-4BFD-8BCB-3C7862380183}"/>
              </a:ext>
            </a:extLst>
          </p:cNvPr>
          <p:cNvSpPr txBox="1"/>
          <p:nvPr/>
        </p:nvSpPr>
        <p:spPr>
          <a:xfrm>
            <a:off x="236956" y="1730047"/>
            <a:ext cx="7497792" cy="4461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9851"/>
              </a:buClr>
              <a:buFont typeface="Symbol" panose="05050102010706020507" pitchFamily="18" charset="2"/>
              <a:buChar char=""/>
            </a:pPr>
            <a:r>
              <a:rPr lang="pt-PT" sz="2400" b="1" dirty="0">
                <a:solidFill>
                  <a:schemeClr val="bg1"/>
                </a:solidFill>
                <a:latin typeface="FoundryFormSans-Book" panose="02000500050000020004" pitchFamily="2" charset="0"/>
              </a:rPr>
              <a:t>FACTORES MOTIVACIONAIS NO AMBIENTE DE TRABALHO</a:t>
            </a:r>
          </a:p>
          <a:p>
            <a:pPr marL="342900" indent="-342900">
              <a:lnSpc>
                <a:spcPct val="150000"/>
              </a:lnSpc>
              <a:buClr>
                <a:srgbClr val="009851"/>
              </a:buClr>
              <a:buFont typeface="Symbol" panose="05050102010706020507" pitchFamily="18" charset="2"/>
              <a:buChar char=""/>
            </a:pPr>
            <a:r>
              <a:rPr lang="pt-PT" sz="2400" b="1" dirty="0">
                <a:solidFill>
                  <a:schemeClr val="bg1"/>
                </a:solidFill>
                <a:latin typeface="FoundryFormSans-Book" panose="02000500050000020004" pitchFamily="2" charset="0"/>
              </a:rPr>
              <a:t>MEDIDAS QUE ESTIMULAM O AMBIENTE DE TRABALHO </a:t>
            </a:r>
          </a:p>
          <a:p>
            <a:pPr marL="342900" indent="-342900">
              <a:lnSpc>
                <a:spcPct val="150000"/>
              </a:lnSpc>
              <a:buClr>
                <a:srgbClr val="009851"/>
              </a:buClr>
              <a:buFont typeface="Symbol" panose="05050102010706020507" pitchFamily="18" charset="2"/>
              <a:buChar char=""/>
            </a:pPr>
            <a:r>
              <a:rPr lang="pt-PT" sz="2400" b="1" dirty="0">
                <a:solidFill>
                  <a:schemeClr val="bg1"/>
                </a:solidFill>
                <a:latin typeface="FoundryFormSans-Book" panose="02000500050000020004" pitchFamily="2" charset="0"/>
              </a:rPr>
              <a:t>MELHORIA NAS FERRAMENTAS DE TRABALHO</a:t>
            </a:r>
          </a:p>
          <a:p>
            <a:pPr marL="342900" indent="-342900">
              <a:lnSpc>
                <a:spcPct val="150000"/>
              </a:lnSpc>
              <a:buClr>
                <a:srgbClr val="009851"/>
              </a:buClr>
              <a:buFont typeface="Symbol" panose="05050102010706020507" pitchFamily="18" charset="2"/>
              <a:buChar char=""/>
            </a:pPr>
            <a:r>
              <a:rPr lang="pt-PT" sz="2400" b="1" dirty="0">
                <a:solidFill>
                  <a:schemeClr val="bg1"/>
                </a:solidFill>
                <a:latin typeface="FoundryFormSans-Book" panose="02000500050000020004" pitchFamily="2" charset="0"/>
              </a:rPr>
              <a:t>AMBIENTE DE TRABALHO FAVORÁVEL A MOTIVAÇÃO DO TRABALHADOR</a:t>
            </a:r>
          </a:p>
          <a:p>
            <a:pPr marL="342900" indent="-342900">
              <a:lnSpc>
                <a:spcPct val="150000"/>
              </a:lnSpc>
              <a:buClr>
                <a:srgbClr val="009851"/>
              </a:buClr>
              <a:buFont typeface="Symbol" panose="05050102010706020507" pitchFamily="18" charset="2"/>
              <a:buChar char=""/>
            </a:pPr>
            <a:r>
              <a:rPr lang="pt-PT" sz="2400" b="1" dirty="0">
                <a:solidFill>
                  <a:schemeClr val="bg1"/>
                </a:solidFill>
                <a:latin typeface="FoundryFormSans-Book" panose="02000500050000020004" pitchFamily="2" charset="0"/>
              </a:rPr>
              <a:t>EMPODERAMENTO DA MARCA</a:t>
            </a:r>
          </a:p>
          <a:p>
            <a:pPr marL="342900" indent="-342900">
              <a:lnSpc>
                <a:spcPct val="150000"/>
              </a:lnSpc>
              <a:buClr>
                <a:srgbClr val="009851"/>
              </a:buClr>
              <a:buFont typeface="Symbol" panose="05050102010706020507" pitchFamily="18" charset="2"/>
              <a:buChar char=""/>
            </a:pPr>
            <a:r>
              <a:rPr lang="pt-PT" sz="2400" b="1" dirty="0">
                <a:solidFill>
                  <a:schemeClr val="bg1"/>
                </a:solidFill>
                <a:latin typeface="FoundryFormSans-Book" panose="02000500050000020004" pitchFamily="2" charset="0"/>
              </a:rPr>
              <a:t>GRAU DE SATISFAÇÃO DOS TRABALHADORES</a:t>
            </a:r>
            <a:endParaRPr lang="x-none" sz="2400" b="1" dirty="0">
              <a:solidFill>
                <a:schemeClr val="bg1"/>
              </a:solidFill>
              <a:latin typeface="FoundryFormSans-Book" panose="0200050005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5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a livre: Forma 4">
            <a:extLst>
              <a:ext uri="{FF2B5EF4-FFF2-40B4-BE49-F238E27FC236}">
                <a16:creationId xmlns:a16="http://schemas.microsoft.com/office/drawing/2014/main" id="{C16CD40E-074C-4187-88C0-63CED02A815C}"/>
              </a:ext>
            </a:extLst>
          </p:cNvPr>
          <p:cNvSpPr/>
          <p:nvPr/>
        </p:nvSpPr>
        <p:spPr>
          <a:xfrm>
            <a:off x="8223849" y="-8628"/>
            <a:ext cx="3968151" cy="6883879"/>
          </a:xfrm>
          <a:custGeom>
            <a:avLst/>
            <a:gdLst>
              <a:gd name="connsiteX0" fmla="*/ 0 w 3968151"/>
              <a:gd name="connsiteY0" fmla="*/ 0 h 6883879"/>
              <a:gd name="connsiteX1" fmla="*/ 3364302 w 3968151"/>
              <a:gd name="connsiteY1" fmla="*/ 6883879 h 6883879"/>
              <a:gd name="connsiteX2" fmla="*/ 3968151 w 3968151"/>
              <a:gd name="connsiteY2" fmla="*/ 6883879 h 6883879"/>
              <a:gd name="connsiteX3" fmla="*/ 3968151 w 3968151"/>
              <a:gd name="connsiteY3" fmla="*/ 8626 h 6883879"/>
              <a:gd name="connsiteX4" fmla="*/ 0 w 3968151"/>
              <a:gd name="connsiteY4" fmla="*/ 0 h 6883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8151" h="6883879">
                <a:moveTo>
                  <a:pt x="0" y="0"/>
                </a:moveTo>
                <a:lnTo>
                  <a:pt x="3364302" y="6883879"/>
                </a:lnTo>
                <a:lnTo>
                  <a:pt x="3968151" y="6883879"/>
                </a:lnTo>
                <a:lnTo>
                  <a:pt x="3968151" y="8626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12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AO"/>
          </a:p>
        </p:txBody>
      </p:sp>
      <p:cxnSp>
        <p:nvCxnSpPr>
          <p:cNvPr id="9" name="Straight Connector 29">
            <a:extLst>
              <a:ext uri="{FF2B5EF4-FFF2-40B4-BE49-F238E27FC236}">
                <a16:creationId xmlns:a16="http://schemas.microsoft.com/office/drawing/2014/main" id="{024B23E4-8F21-4FBA-A18E-7D9CF50C7A5D}"/>
              </a:ext>
            </a:extLst>
          </p:cNvPr>
          <p:cNvCxnSpPr>
            <a:cxnSpLocks/>
          </p:cNvCxnSpPr>
          <p:nvPr/>
        </p:nvCxnSpPr>
        <p:spPr>
          <a:xfrm flipH="1" flipV="1">
            <a:off x="8223849" y="490750"/>
            <a:ext cx="1053501" cy="2048324"/>
          </a:xfrm>
          <a:prstGeom prst="line">
            <a:avLst/>
          </a:prstGeom>
          <a:ln>
            <a:solidFill>
              <a:srgbClr val="20A4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9">
            <a:extLst>
              <a:ext uri="{FF2B5EF4-FFF2-40B4-BE49-F238E27FC236}">
                <a16:creationId xmlns:a16="http://schemas.microsoft.com/office/drawing/2014/main" id="{C315C932-FB49-4C4A-AA67-760AE5472B76}"/>
              </a:ext>
            </a:extLst>
          </p:cNvPr>
          <p:cNvCxnSpPr>
            <a:cxnSpLocks/>
          </p:cNvCxnSpPr>
          <p:nvPr/>
        </p:nvCxnSpPr>
        <p:spPr>
          <a:xfrm flipH="1" flipV="1">
            <a:off x="9079525" y="1966816"/>
            <a:ext cx="2274276" cy="4573583"/>
          </a:xfrm>
          <a:prstGeom prst="line">
            <a:avLst/>
          </a:prstGeom>
          <a:ln>
            <a:solidFill>
              <a:srgbClr val="0074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riângulo isósceles 15">
            <a:extLst>
              <a:ext uri="{FF2B5EF4-FFF2-40B4-BE49-F238E27FC236}">
                <a16:creationId xmlns:a16="http://schemas.microsoft.com/office/drawing/2014/main" id="{108B36BD-6DED-46F2-8780-068398CCFF5E}"/>
              </a:ext>
            </a:extLst>
          </p:cNvPr>
          <p:cNvSpPr/>
          <p:nvPr/>
        </p:nvSpPr>
        <p:spPr>
          <a:xfrm rot="5400000">
            <a:off x="-48299" y="470039"/>
            <a:ext cx="295006" cy="198408"/>
          </a:xfrm>
          <a:prstGeom prst="triangle">
            <a:avLst/>
          </a:prstGeom>
          <a:solidFill>
            <a:srgbClr val="0098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Paralelogramo 11">
            <a:extLst>
              <a:ext uri="{FF2B5EF4-FFF2-40B4-BE49-F238E27FC236}">
                <a16:creationId xmlns:a16="http://schemas.microsoft.com/office/drawing/2014/main" id="{126099D5-80AB-4E59-B694-525A24E249A4}"/>
              </a:ext>
            </a:extLst>
          </p:cNvPr>
          <p:cNvSpPr/>
          <p:nvPr/>
        </p:nvSpPr>
        <p:spPr>
          <a:xfrm flipV="1">
            <a:off x="7826001" y="-8632"/>
            <a:ext cx="807552" cy="757237"/>
          </a:xfrm>
          <a:prstGeom prst="parallelogram">
            <a:avLst>
              <a:gd name="adj" fmla="val 49286"/>
            </a:avLst>
          </a:prstGeom>
          <a:gradFill flip="none" rotWithShape="1">
            <a:gsLst>
              <a:gs pos="0">
                <a:srgbClr val="009851">
                  <a:shade val="30000"/>
                  <a:satMod val="115000"/>
                </a:srgbClr>
              </a:gs>
              <a:gs pos="50000">
                <a:srgbClr val="009851">
                  <a:shade val="67500"/>
                  <a:satMod val="115000"/>
                </a:srgbClr>
              </a:gs>
              <a:gs pos="100000">
                <a:srgbClr val="009851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AO"/>
          </a:p>
        </p:txBody>
      </p:sp>
      <p:sp>
        <p:nvSpPr>
          <p:cNvPr id="13" name="Paralelogramo 12">
            <a:extLst>
              <a:ext uri="{FF2B5EF4-FFF2-40B4-BE49-F238E27FC236}">
                <a16:creationId xmlns:a16="http://schemas.microsoft.com/office/drawing/2014/main" id="{BE453B6A-BE33-47F0-879D-7AA40A625F9E}"/>
              </a:ext>
            </a:extLst>
          </p:cNvPr>
          <p:cNvSpPr/>
          <p:nvPr/>
        </p:nvSpPr>
        <p:spPr>
          <a:xfrm flipH="1">
            <a:off x="10994104" y="6130152"/>
            <a:ext cx="719392" cy="757800"/>
          </a:xfrm>
          <a:prstGeom prst="parallelogram">
            <a:avLst>
              <a:gd name="adj" fmla="val 52560"/>
            </a:avLst>
          </a:prstGeom>
          <a:gradFill flip="none" rotWithShape="1">
            <a:gsLst>
              <a:gs pos="0">
                <a:srgbClr val="00743D">
                  <a:shade val="30000"/>
                  <a:satMod val="115000"/>
                </a:srgbClr>
              </a:gs>
              <a:gs pos="50000">
                <a:srgbClr val="00743D">
                  <a:shade val="67500"/>
                  <a:satMod val="115000"/>
                </a:srgbClr>
              </a:gs>
              <a:gs pos="100000">
                <a:srgbClr val="00743D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AO"/>
          </a:p>
        </p:txBody>
      </p:sp>
      <p:sp>
        <p:nvSpPr>
          <p:cNvPr id="14" name="Marcador de Posição do Número do Diapositivo 5">
            <a:extLst>
              <a:ext uri="{FF2B5EF4-FFF2-40B4-BE49-F238E27FC236}">
                <a16:creationId xmlns:a16="http://schemas.microsoft.com/office/drawing/2014/main" id="{FD446469-CD96-49F4-ADE3-8410157686A3}"/>
              </a:ext>
            </a:extLst>
          </p:cNvPr>
          <p:cNvSpPr txBox="1">
            <a:spLocks/>
          </p:cNvSpPr>
          <p:nvPr/>
        </p:nvSpPr>
        <p:spPr>
          <a:xfrm>
            <a:off x="10626665" y="56615"/>
            <a:ext cx="1508185" cy="365125"/>
          </a:xfrm>
          <a:prstGeom prst="rect">
            <a:avLst/>
          </a:prstGeom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200" b="1" kern="1200">
                <a:solidFill>
                  <a:srgbClr val="00985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000" dirty="0">
                <a:solidFill>
                  <a:schemeClr val="bg1">
                    <a:lumMod val="95000"/>
                  </a:schemeClr>
                </a:solidFill>
              </a:rPr>
              <a:t>ENDIAMA, E.P | </a:t>
            </a:r>
            <a:fld id="{5C9BF249-83F7-4A44-BACA-C21449703B98}" type="slidenum">
              <a:rPr lang="x-none" sz="1000" smtClean="0">
                <a:solidFill>
                  <a:schemeClr val="bg1">
                    <a:lumMod val="95000"/>
                  </a:schemeClr>
                </a:solidFill>
              </a:rPr>
              <a:pPr algn="r"/>
              <a:t>3</a:t>
            </a:fld>
            <a:endParaRPr lang="x-none" sz="1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D5738DE2-8813-4E28-9391-59892C2E9A11}"/>
              </a:ext>
            </a:extLst>
          </p:cNvPr>
          <p:cNvSpPr txBox="1"/>
          <p:nvPr/>
        </p:nvSpPr>
        <p:spPr>
          <a:xfrm>
            <a:off x="236956" y="-30921"/>
            <a:ext cx="6945248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PT" sz="3600" dirty="0">
                <a:solidFill>
                  <a:srgbClr val="009851"/>
                </a:solidFill>
                <a:latin typeface="FoundryFormSans-Book" panose="02000500050000020004" pitchFamily="2" charset="0"/>
              </a:rPr>
              <a:t>FACTORES MOTIVACIONAIS NO AMBIENTE DE TRABALHO</a:t>
            </a:r>
            <a:endParaRPr lang="x-none" sz="3600" b="1" dirty="0">
              <a:solidFill>
                <a:srgbClr val="009851"/>
              </a:solidFill>
              <a:latin typeface="FoundryFormSans-Bold" panose="02000800060000020004" pitchFamily="2" charset="0"/>
              <a:ea typeface="FoundryFormSans-Bold" panose="02000800060000020004" pitchFamily="2" charset="0"/>
            </a:endParaRPr>
          </a:p>
        </p:txBody>
      </p:sp>
      <p:sp>
        <p:nvSpPr>
          <p:cNvPr id="16" name="Google Shape;156;p25">
            <a:extLst>
              <a:ext uri="{FF2B5EF4-FFF2-40B4-BE49-F238E27FC236}">
                <a16:creationId xmlns:a16="http://schemas.microsoft.com/office/drawing/2014/main" id="{70C42A86-5BCB-48C1-8C92-F7648A1D8012}"/>
              </a:ext>
            </a:extLst>
          </p:cNvPr>
          <p:cNvSpPr txBox="1">
            <a:spLocks/>
          </p:cNvSpPr>
          <p:nvPr/>
        </p:nvSpPr>
        <p:spPr>
          <a:xfrm>
            <a:off x="125799" y="1181625"/>
            <a:ext cx="5084375" cy="9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pt-AO" sz="1800" dirty="0">
              <a:solidFill>
                <a:srgbClr val="009851"/>
              </a:solidFill>
              <a:latin typeface="FoundryFormSans-Book" panose="02000500050000020004" pitchFamily="2" charset="0"/>
            </a:endParaRPr>
          </a:p>
        </p:txBody>
      </p:sp>
      <p:sp>
        <p:nvSpPr>
          <p:cNvPr id="17" name="Google Shape;157;p25">
            <a:extLst>
              <a:ext uri="{FF2B5EF4-FFF2-40B4-BE49-F238E27FC236}">
                <a16:creationId xmlns:a16="http://schemas.microsoft.com/office/drawing/2014/main" id="{545D3D74-69E2-48F5-ABDF-7F4E996A6603}"/>
              </a:ext>
            </a:extLst>
          </p:cNvPr>
          <p:cNvSpPr txBox="1">
            <a:spLocks/>
          </p:cNvSpPr>
          <p:nvPr/>
        </p:nvSpPr>
        <p:spPr>
          <a:xfrm>
            <a:off x="125799" y="1741962"/>
            <a:ext cx="9151551" cy="32237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pt-PT" sz="3200" dirty="0">
                <a:latin typeface="FoundryFormSans-Book" panose="02000500050000020004" pitchFamily="2" charset="0"/>
              </a:rPr>
              <a:t>A motivação pode ser compreendida como a vontade, determinação e empenho do colaborador em estar dentro da empresa. Nesse sentido, </a:t>
            </a:r>
            <a:r>
              <a:rPr lang="pt-PT" sz="3200" b="1" dirty="0">
                <a:latin typeface="FoundryFormSans-Book" panose="02000500050000020004" pitchFamily="2" charset="0"/>
              </a:rPr>
              <a:t>a alta motivação é sinônimo de comprometimento</a:t>
            </a:r>
            <a:r>
              <a:rPr lang="pt-PT" sz="3200" dirty="0">
                <a:latin typeface="FoundryFormSans-Book" panose="02000500050000020004" pitchFamily="2" charset="0"/>
              </a:rPr>
              <a:t> com o trabalho e de interesse em se manter naquele emprego.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PT" sz="3200" dirty="0">
              <a:latin typeface="FoundryFormSans-Book" panose="02000500050000020004" pitchFamily="2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PT" sz="3200" dirty="0">
                <a:latin typeface="FoundryFormSans-Book" panose="02000500050000020004" pitchFamily="2" charset="0"/>
              </a:rPr>
              <a:t>Um profissional motivado é um profissional feliz, satisfeito e engajado com a organização. Como resultado, sua produtividade e performance são altas e ele tende a atingir todas as suas metas organizacionais e entregar resultados acima do esperado.</a:t>
            </a:r>
          </a:p>
        </p:txBody>
      </p:sp>
    </p:spTree>
    <p:extLst>
      <p:ext uri="{BB962C8B-B14F-4D97-AF65-F5344CB8AC3E}">
        <p14:creationId xmlns:p14="http://schemas.microsoft.com/office/powerpoint/2010/main" val="227580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Agrupar 8">
            <a:extLst>
              <a:ext uri="{FF2B5EF4-FFF2-40B4-BE49-F238E27FC236}">
                <a16:creationId xmlns:a16="http://schemas.microsoft.com/office/drawing/2014/main" id="{D459E2D6-EA78-491F-9E63-ADD449CC8818}"/>
              </a:ext>
            </a:extLst>
          </p:cNvPr>
          <p:cNvGrpSpPr/>
          <p:nvPr/>
        </p:nvGrpSpPr>
        <p:grpSpPr>
          <a:xfrm>
            <a:off x="10772282" y="-2"/>
            <a:ext cx="1419717" cy="716748"/>
            <a:chOff x="6096000" y="-2"/>
            <a:chExt cx="6096000" cy="716748"/>
          </a:xfrm>
          <a:gradFill flip="none" rotWithShape="1">
            <a:gsLst>
              <a:gs pos="0">
                <a:srgbClr val="00743D">
                  <a:shade val="30000"/>
                  <a:satMod val="115000"/>
                </a:srgbClr>
              </a:gs>
              <a:gs pos="50000">
                <a:srgbClr val="00743D">
                  <a:shade val="67500"/>
                  <a:satMod val="115000"/>
                </a:srgbClr>
              </a:gs>
              <a:gs pos="100000">
                <a:srgbClr val="00743D">
                  <a:shade val="100000"/>
                  <a:satMod val="115000"/>
                </a:srgbClr>
              </a:gs>
            </a:gsLst>
            <a:lin ang="10800000" scaled="1"/>
            <a:tileRect/>
          </a:gradFill>
        </p:grpSpPr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ACA92A02-1CCA-4180-BD18-A4DFCF2B24C1}"/>
                </a:ext>
              </a:extLst>
            </p:cNvPr>
            <p:cNvSpPr/>
            <p:nvPr userDrawn="1"/>
          </p:nvSpPr>
          <p:spPr>
            <a:xfrm rot="10800000" flipH="1">
              <a:off x="6096000" y="0"/>
              <a:ext cx="584200" cy="716746"/>
            </a:xfrm>
            <a:prstGeom prst="parallelogram">
              <a:avLst>
                <a:gd name="adj" fmla="val 3787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F733C9A-AB2E-43D5-8E4A-67AB2FABA007}"/>
                </a:ext>
              </a:extLst>
            </p:cNvPr>
            <p:cNvSpPr/>
            <p:nvPr userDrawn="1"/>
          </p:nvSpPr>
          <p:spPr>
            <a:xfrm>
              <a:off x="6388102" y="-2"/>
              <a:ext cx="5803898" cy="7167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riângulo isósceles 15">
            <a:extLst>
              <a:ext uri="{FF2B5EF4-FFF2-40B4-BE49-F238E27FC236}">
                <a16:creationId xmlns:a16="http://schemas.microsoft.com/office/drawing/2014/main" id="{43BC7402-0CC8-4385-BBBC-89FD2A7B5C24}"/>
              </a:ext>
            </a:extLst>
          </p:cNvPr>
          <p:cNvSpPr/>
          <p:nvPr/>
        </p:nvSpPr>
        <p:spPr>
          <a:xfrm rot="5400000">
            <a:off x="-48299" y="304939"/>
            <a:ext cx="295006" cy="198408"/>
          </a:xfrm>
          <a:prstGeom prst="triangle">
            <a:avLst/>
          </a:prstGeom>
          <a:solidFill>
            <a:srgbClr val="0098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14" name="Straight Connector 29">
            <a:extLst>
              <a:ext uri="{FF2B5EF4-FFF2-40B4-BE49-F238E27FC236}">
                <a16:creationId xmlns:a16="http://schemas.microsoft.com/office/drawing/2014/main" id="{E2107A43-EAD3-48B8-8C8E-18F901035327}"/>
              </a:ext>
            </a:extLst>
          </p:cNvPr>
          <p:cNvCxnSpPr>
            <a:cxnSpLocks/>
          </p:cNvCxnSpPr>
          <p:nvPr/>
        </p:nvCxnSpPr>
        <p:spPr>
          <a:xfrm>
            <a:off x="200660" y="1041548"/>
            <a:ext cx="0" cy="3041548"/>
          </a:xfrm>
          <a:prstGeom prst="line">
            <a:avLst/>
          </a:prstGeom>
          <a:ln>
            <a:solidFill>
              <a:srgbClr val="009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29">
            <a:extLst>
              <a:ext uri="{FF2B5EF4-FFF2-40B4-BE49-F238E27FC236}">
                <a16:creationId xmlns:a16="http://schemas.microsoft.com/office/drawing/2014/main" id="{5AE52155-8E0D-44B2-B476-4BD61D25A2D1}"/>
              </a:ext>
            </a:extLst>
          </p:cNvPr>
          <p:cNvCxnSpPr>
            <a:cxnSpLocks/>
          </p:cNvCxnSpPr>
          <p:nvPr/>
        </p:nvCxnSpPr>
        <p:spPr>
          <a:xfrm>
            <a:off x="12002770" y="1549400"/>
            <a:ext cx="0" cy="5308600"/>
          </a:xfrm>
          <a:prstGeom prst="line">
            <a:avLst/>
          </a:prstGeom>
          <a:ln>
            <a:solidFill>
              <a:srgbClr val="009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Marcador de Posição do Número do Diapositivo 5">
            <a:extLst>
              <a:ext uri="{FF2B5EF4-FFF2-40B4-BE49-F238E27FC236}">
                <a16:creationId xmlns:a16="http://schemas.microsoft.com/office/drawing/2014/main" id="{6E13EF89-976E-4291-BC72-FBC6E90591F1}"/>
              </a:ext>
            </a:extLst>
          </p:cNvPr>
          <p:cNvSpPr txBox="1">
            <a:spLocks/>
          </p:cNvSpPr>
          <p:nvPr/>
        </p:nvSpPr>
        <p:spPr>
          <a:xfrm>
            <a:off x="10626665" y="6552665"/>
            <a:ext cx="1508185" cy="365125"/>
          </a:xfrm>
          <a:prstGeom prst="rect">
            <a:avLst/>
          </a:prstGeom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200" b="1" kern="1200">
                <a:solidFill>
                  <a:srgbClr val="00985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000" dirty="0">
                <a:solidFill>
                  <a:schemeClr val="bg1">
                    <a:lumMod val="75000"/>
                  </a:schemeClr>
                </a:solidFill>
                <a:latin typeface="FoundryFormSans-Book" panose="02000500050000020004" pitchFamily="2" charset="0"/>
              </a:rPr>
              <a:t>ENDIAMA, E.P | </a:t>
            </a:r>
            <a:fld id="{5C9BF249-83F7-4A44-BACA-C21449703B98}" type="slidenum">
              <a:rPr lang="x-none" sz="1000" smtClean="0">
                <a:solidFill>
                  <a:schemeClr val="bg1">
                    <a:lumMod val="75000"/>
                  </a:schemeClr>
                </a:solidFill>
                <a:latin typeface="FoundryFormSans-Book" panose="02000500050000020004" pitchFamily="2" charset="0"/>
              </a:rPr>
              <a:pPr algn="r"/>
              <a:t>4</a:t>
            </a:fld>
            <a:endParaRPr lang="x-none" sz="1000" dirty="0">
              <a:solidFill>
                <a:schemeClr val="bg1">
                  <a:lumMod val="75000"/>
                </a:schemeClr>
              </a:solidFill>
              <a:latin typeface="FoundryFormSans-Book" panose="02000500050000020004" pitchFamily="2" charset="0"/>
            </a:endParaRPr>
          </a:p>
        </p:txBody>
      </p:sp>
      <p:sp>
        <p:nvSpPr>
          <p:cNvPr id="22" name="Google Shape;264;p30">
            <a:extLst>
              <a:ext uri="{FF2B5EF4-FFF2-40B4-BE49-F238E27FC236}">
                <a16:creationId xmlns:a16="http://schemas.microsoft.com/office/drawing/2014/main" id="{33D3153E-64AF-4D63-84E7-5C5853DEF0AE}"/>
              </a:ext>
            </a:extLst>
          </p:cNvPr>
          <p:cNvSpPr txBox="1">
            <a:spLocks/>
          </p:cNvSpPr>
          <p:nvPr/>
        </p:nvSpPr>
        <p:spPr>
          <a:xfrm flipH="1">
            <a:off x="653569" y="1999547"/>
            <a:ext cx="2104199" cy="64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x-none"/>
            </a:defPPr>
            <a:lvl1pPr algn="ctr">
              <a:lnSpc>
                <a:spcPct val="90000"/>
              </a:lnSpc>
              <a:spcBef>
                <a:spcPts val="0"/>
              </a:spcBef>
              <a:buNone/>
              <a:defRPr b="1">
                <a:solidFill>
                  <a:srgbClr val="009851"/>
                </a:solidFill>
                <a:ea typeface="+mj-ea"/>
                <a:cs typeface="+mj-cs"/>
              </a:defRPr>
            </a:lvl1pPr>
          </a:lstStyle>
          <a:p>
            <a:r>
              <a:rPr lang="pt-AO" dirty="0">
                <a:latin typeface="FoundryFormSans-Book" panose="02000500050000020004" pitchFamily="2" charset="0"/>
              </a:rPr>
              <a:t>Reconhecimento:</a:t>
            </a:r>
          </a:p>
        </p:txBody>
      </p:sp>
      <p:sp>
        <p:nvSpPr>
          <p:cNvPr id="23" name="Google Shape;266;p30">
            <a:extLst>
              <a:ext uri="{FF2B5EF4-FFF2-40B4-BE49-F238E27FC236}">
                <a16:creationId xmlns:a16="http://schemas.microsoft.com/office/drawing/2014/main" id="{C1234625-7238-4C52-AFF1-190E71B74A69}"/>
              </a:ext>
            </a:extLst>
          </p:cNvPr>
          <p:cNvSpPr txBox="1">
            <a:spLocks/>
          </p:cNvSpPr>
          <p:nvPr/>
        </p:nvSpPr>
        <p:spPr>
          <a:xfrm flipH="1">
            <a:off x="3072208" y="4702429"/>
            <a:ext cx="1660703" cy="64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pt-AO" sz="1800" b="1" dirty="0">
                <a:solidFill>
                  <a:srgbClr val="009851"/>
                </a:solidFill>
                <a:latin typeface="FoundryFormSans-Book" panose="02000500050000020004" pitchFamily="2" charset="0"/>
              </a:rPr>
              <a:t>Aprendizado:</a:t>
            </a:r>
          </a:p>
        </p:txBody>
      </p:sp>
      <p:sp>
        <p:nvSpPr>
          <p:cNvPr id="24" name="Google Shape;268;p30">
            <a:extLst>
              <a:ext uri="{FF2B5EF4-FFF2-40B4-BE49-F238E27FC236}">
                <a16:creationId xmlns:a16="http://schemas.microsoft.com/office/drawing/2014/main" id="{D152EC02-F5E7-495B-BA44-013281D4BBC4}"/>
              </a:ext>
            </a:extLst>
          </p:cNvPr>
          <p:cNvSpPr txBox="1">
            <a:spLocks/>
          </p:cNvSpPr>
          <p:nvPr/>
        </p:nvSpPr>
        <p:spPr>
          <a:xfrm flipH="1">
            <a:off x="4993393" y="1991151"/>
            <a:ext cx="1374300" cy="64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x-none"/>
            </a:defPPr>
            <a:lvl1pPr algn="ctr">
              <a:lnSpc>
                <a:spcPct val="90000"/>
              </a:lnSpc>
              <a:spcBef>
                <a:spcPts val="0"/>
              </a:spcBef>
              <a:buNone/>
              <a:defRPr b="1">
                <a:solidFill>
                  <a:srgbClr val="009851"/>
                </a:solidFill>
                <a:ea typeface="+mj-ea"/>
                <a:cs typeface="+mj-cs"/>
              </a:defRPr>
            </a:lvl1pPr>
          </a:lstStyle>
          <a:p>
            <a:r>
              <a:rPr lang="pt-AO" dirty="0">
                <a:latin typeface="FoundryFormSans-Book" panose="02000500050000020004" pitchFamily="2" charset="0"/>
              </a:rPr>
              <a:t>Segurança:</a:t>
            </a:r>
          </a:p>
        </p:txBody>
      </p:sp>
      <p:sp>
        <p:nvSpPr>
          <p:cNvPr id="25" name="Google Shape;265;p30">
            <a:extLst>
              <a:ext uri="{FF2B5EF4-FFF2-40B4-BE49-F238E27FC236}">
                <a16:creationId xmlns:a16="http://schemas.microsoft.com/office/drawing/2014/main" id="{9618C484-5885-4974-9228-A85BBFDF5176}"/>
              </a:ext>
            </a:extLst>
          </p:cNvPr>
          <p:cNvSpPr txBox="1">
            <a:spLocks/>
          </p:cNvSpPr>
          <p:nvPr/>
        </p:nvSpPr>
        <p:spPr>
          <a:xfrm flipH="1">
            <a:off x="270366" y="2541271"/>
            <a:ext cx="2826009" cy="18423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x-none"/>
            </a:defPPr>
            <a:lvl1pPr indent="0" algn="ctr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>
                <a:solidFill>
                  <a:srgbClr val="009851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just"/>
            <a:r>
              <a:rPr lang="pt-PT" sz="1800" dirty="0">
                <a:solidFill>
                  <a:schemeClr val="tx1"/>
                </a:solidFill>
                <a:latin typeface="FoundryFormSans-Book" panose="02000500050000020004" pitchFamily="2" charset="0"/>
              </a:rPr>
              <a:t>Os indivíduos movidos pelo reconhecimento se sentem realizados quando percebem que seu trabalho é positivo, bem feito e devidamente prestigiado pela instituição.</a:t>
            </a:r>
            <a:endParaRPr lang="en-US" sz="1800" dirty="0">
              <a:solidFill>
                <a:schemeClr val="tx1"/>
              </a:solidFill>
              <a:latin typeface="FoundryFormSans-Book" panose="02000500050000020004" pitchFamily="2" charset="0"/>
            </a:endParaRPr>
          </a:p>
          <a:p>
            <a:pPr algn="just"/>
            <a:endParaRPr lang="en-US" sz="1800" dirty="0">
              <a:solidFill>
                <a:schemeClr val="tx1"/>
              </a:solidFill>
              <a:latin typeface="FoundryFormSans-Book" panose="02000500050000020004" pitchFamily="2" charset="0"/>
            </a:endParaRPr>
          </a:p>
        </p:txBody>
      </p:sp>
      <p:sp>
        <p:nvSpPr>
          <p:cNvPr id="26" name="Google Shape;267;p30">
            <a:extLst>
              <a:ext uri="{FF2B5EF4-FFF2-40B4-BE49-F238E27FC236}">
                <a16:creationId xmlns:a16="http://schemas.microsoft.com/office/drawing/2014/main" id="{CC0EEE9C-5764-494A-A777-E0370984531B}"/>
              </a:ext>
            </a:extLst>
          </p:cNvPr>
          <p:cNvSpPr txBox="1">
            <a:spLocks/>
          </p:cNvSpPr>
          <p:nvPr/>
        </p:nvSpPr>
        <p:spPr>
          <a:xfrm flipH="1">
            <a:off x="1813301" y="5291621"/>
            <a:ext cx="3968999" cy="13151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x-none"/>
            </a:defPPr>
            <a:lvl1pPr indent="0" algn="ctr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>
                <a:solidFill>
                  <a:srgbClr val="009851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t-PT" sz="1800" dirty="0">
                <a:solidFill>
                  <a:schemeClr val="tx1"/>
                </a:solidFill>
                <a:latin typeface="FoundryFormSans-Book" panose="02000500050000020004" pitchFamily="2" charset="0"/>
              </a:rPr>
              <a:t>Aqueles que são motivados pelo aprendizado se sentem mais estimulados quando percebem que há confiança em suas capacidades e que suas funções são realmente desafiadoras.</a:t>
            </a:r>
            <a:endParaRPr lang="en-US" sz="1800" dirty="0">
              <a:solidFill>
                <a:schemeClr val="tx1"/>
              </a:solidFill>
              <a:latin typeface="FoundryFormSans-Book" panose="02000500050000020004" pitchFamily="2" charset="0"/>
            </a:endParaRPr>
          </a:p>
        </p:txBody>
      </p:sp>
      <p:sp>
        <p:nvSpPr>
          <p:cNvPr id="27" name="Google Shape;269;p30">
            <a:extLst>
              <a:ext uri="{FF2B5EF4-FFF2-40B4-BE49-F238E27FC236}">
                <a16:creationId xmlns:a16="http://schemas.microsoft.com/office/drawing/2014/main" id="{ABBD5AD6-39C4-4DF1-ABE3-E01B4FEB059D}"/>
              </a:ext>
            </a:extLst>
          </p:cNvPr>
          <p:cNvSpPr txBox="1">
            <a:spLocks/>
          </p:cNvSpPr>
          <p:nvPr/>
        </p:nvSpPr>
        <p:spPr>
          <a:xfrm flipH="1">
            <a:off x="4191561" y="2535742"/>
            <a:ext cx="3304852" cy="9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x-none"/>
            </a:defPPr>
            <a:lvl1pPr indent="0" algn="ctr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>
                <a:solidFill>
                  <a:srgbClr val="009851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t-PT" sz="1800" dirty="0">
                <a:solidFill>
                  <a:schemeClr val="tx1"/>
                </a:solidFill>
                <a:latin typeface="FoundryFormSans-Book" panose="02000500050000020004" pitchFamily="2" charset="0"/>
              </a:rPr>
              <a:t>Quem tem sua motivação pautada na segurança busca por cargos estáveis e por um ambiente laboral saudável.</a:t>
            </a:r>
            <a:endParaRPr lang="en-US" sz="1800" dirty="0">
              <a:solidFill>
                <a:schemeClr val="tx1"/>
              </a:solidFill>
              <a:latin typeface="FoundryFormSans-Book" panose="02000500050000020004" pitchFamily="2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806B44C-8B4C-415F-BF6E-B9A8DF05B32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91" y="1057925"/>
            <a:ext cx="1054313" cy="105431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D1F4628-F133-40D1-860B-A9C737C4EE7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033" y="3821315"/>
            <a:ext cx="1235914" cy="123591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FCCED35-B007-442F-8EC0-3D73BD4916E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212" y="1022109"/>
            <a:ext cx="970500" cy="9705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82BB76B-B589-4D8D-B1CA-4302A481B15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912" y="3686544"/>
            <a:ext cx="1053501" cy="1053501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F58D0728-2623-43C8-BD23-1D7C820E03AA}"/>
              </a:ext>
            </a:extLst>
          </p:cNvPr>
          <p:cNvGrpSpPr/>
          <p:nvPr/>
        </p:nvGrpSpPr>
        <p:grpSpPr>
          <a:xfrm>
            <a:off x="9740127" y="984916"/>
            <a:ext cx="1151406" cy="1200329"/>
            <a:chOff x="7293253" y="1569304"/>
            <a:chExt cx="1200329" cy="1200329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1226FA60-5A1A-4838-8DB2-06D1B228B2B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3253" y="1569304"/>
              <a:ext cx="1200329" cy="1200329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4D487DFA-C60F-4DC3-865C-5B1D6DAFA6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0314" y="1926116"/>
              <a:ext cx="643365" cy="643365"/>
            </a:xfrm>
            <a:prstGeom prst="rect">
              <a:avLst/>
            </a:prstGeom>
          </p:spPr>
        </p:pic>
      </p:grpSp>
      <p:sp>
        <p:nvSpPr>
          <p:cNvPr id="35" name="Google Shape;269;p30">
            <a:extLst>
              <a:ext uri="{FF2B5EF4-FFF2-40B4-BE49-F238E27FC236}">
                <a16:creationId xmlns:a16="http://schemas.microsoft.com/office/drawing/2014/main" id="{96C0B229-6376-4936-8921-C09715D53886}"/>
              </a:ext>
            </a:extLst>
          </p:cNvPr>
          <p:cNvSpPr txBox="1">
            <a:spLocks/>
          </p:cNvSpPr>
          <p:nvPr/>
        </p:nvSpPr>
        <p:spPr>
          <a:xfrm flipH="1">
            <a:off x="8780332" y="2541271"/>
            <a:ext cx="3211005" cy="21595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x-none"/>
            </a:defPPr>
            <a:lvl1pPr indent="0" algn="ctr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>
                <a:solidFill>
                  <a:srgbClr val="009851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t-PT" sz="1800" dirty="0">
                <a:solidFill>
                  <a:schemeClr val="tx1"/>
                </a:solidFill>
                <a:latin typeface="FoundryFormSans-Book" panose="02000500050000020004" pitchFamily="2" charset="0"/>
              </a:rPr>
              <a:t>A formação continua tem como objectivos a adaptação do trabalhador as transformações tecnológicas, técnicas organizacionais. Visa, ainda, elevar os níveis de competividade e produtividade da empresa.</a:t>
            </a:r>
            <a:endParaRPr lang="en-US" sz="1800" dirty="0">
              <a:solidFill>
                <a:schemeClr val="tx1"/>
              </a:solidFill>
              <a:latin typeface="FoundryFormSans-Book" panose="02000500050000020004" pitchFamily="2" charset="0"/>
            </a:endParaRPr>
          </a:p>
        </p:txBody>
      </p:sp>
      <p:sp>
        <p:nvSpPr>
          <p:cNvPr id="36" name="Google Shape;268;p30">
            <a:extLst>
              <a:ext uri="{FF2B5EF4-FFF2-40B4-BE49-F238E27FC236}">
                <a16:creationId xmlns:a16="http://schemas.microsoft.com/office/drawing/2014/main" id="{F385A0CB-8107-42B6-9DDA-DA6C0D4C95F6}"/>
              </a:ext>
            </a:extLst>
          </p:cNvPr>
          <p:cNvSpPr txBox="1">
            <a:spLocks/>
          </p:cNvSpPr>
          <p:nvPr/>
        </p:nvSpPr>
        <p:spPr>
          <a:xfrm flipH="1">
            <a:off x="9194933" y="2009876"/>
            <a:ext cx="2217197" cy="64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x-none"/>
            </a:defPPr>
            <a:lvl1pPr algn="ctr">
              <a:lnSpc>
                <a:spcPct val="90000"/>
              </a:lnSpc>
              <a:spcBef>
                <a:spcPts val="0"/>
              </a:spcBef>
              <a:buNone/>
              <a:defRPr b="1">
                <a:solidFill>
                  <a:srgbClr val="009851"/>
                </a:solidFill>
                <a:ea typeface="+mj-ea"/>
                <a:cs typeface="+mj-cs"/>
              </a:defRPr>
            </a:lvl1pPr>
          </a:lstStyle>
          <a:p>
            <a:pPr lvl="0" fontAlgn="base"/>
            <a:r>
              <a:rPr lang="pt-PT" dirty="0"/>
              <a:t>Formação Contínua:</a:t>
            </a:r>
          </a:p>
        </p:txBody>
      </p:sp>
      <p:sp>
        <p:nvSpPr>
          <p:cNvPr id="37" name="Google Shape;267;p30">
            <a:extLst>
              <a:ext uri="{FF2B5EF4-FFF2-40B4-BE49-F238E27FC236}">
                <a16:creationId xmlns:a16="http://schemas.microsoft.com/office/drawing/2014/main" id="{2F0BB80F-A7F4-41E4-8026-D8FAB6B27C58}"/>
              </a:ext>
            </a:extLst>
          </p:cNvPr>
          <p:cNvSpPr txBox="1">
            <a:spLocks/>
          </p:cNvSpPr>
          <p:nvPr/>
        </p:nvSpPr>
        <p:spPr>
          <a:xfrm flipH="1">
            <a:off x="6115227" y="5207653"/>
            <a:ext cx="4430616" cy="19540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x-none"/>
            </a:defPPr>
            <a:lvl1pPr indent="0" algn="ctr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>
                <a:solidFill>
                  <a:srgbClr val="009851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t-PT" sz="1800" dirty="0">
                <a:solidFill>
                  <a:schemeClr val="tx1"/>
                </a:solidFill>
                <a:latin typeface="FoundryFormSans-Book" panose="02000500050000020004" pitchFamily="2" charset="0"/>
              </a:rPr>
              <a:t>Aqueles que são impulsionados prioritariamente pela remuneração de suas funções precisam ter bons planos salariais e de carreira. Além disso, esperam contar com bônus especiais e uma gestão de benefícios para gratificações por metas alcançadas.</a:t>
            </a:r>
            <a:endParaRPr lang="en-US" sz="1800" dirty="0">
              <a:solidFill>
                <a:schemeClr val="tx1"/>
              </a:solidFill>
              <a:latin typeface="FoundryFormSans-Book" panose="02000500050000020004" pitchFamily="2" charset="0"/>
            </a:endParaRPr>
          </a:p>
        </p:txBody>
      </p:sp>
      <p:sp>
        <p:nvSpPr>
          <p:cNvPr id="38" name="Google Shape;266;p30">
            <a:extLst>
              <a:ext uri="{FF2B5EF4-FFF2-40B4-BE49-F238E27FC236}">
                <a16:creationId xmlns:a16="http://schemas.microsoft.com/office/drawing/2014/main" id="{6A58BC22-0F7A-44B1-95FC-D971FA747961}"/>
              </a:ext>
            </a:extLst>
          </p:cNvPr>
          <p:cNvSpPr txBox="1">
            <a:spLocks/>
          </p:cNvSpPr>
          <p:nvPr/>
        </p:nvSpPr>
        <p:spPr>
          <a:xfrm flipH="1">
            <a:off x="7258012" y="4585790"/>
            <a:ext cx="1660703" cy="64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pt-AO" sz="1800" b="1" dirty="0">
                <a:solidFill>
                  <a:srgbClr val="009851"/>
                </a:solidFill>
                <a:latin typeface="FoundryFormSans-Book" panose="02000500050000020004" pitchFamily="2" charset="0"/>
              </a:rPr>
              <a:t>Remuneração:</a:t>
            </a:r>
          </a:p>
        </p:txBody>
      </p:sp>
      <p:sp>
        <p:nvSpPr>
          <p:cNvPr id="39" name="CaixaDeTexto 16">
            <a:extLst>
              <a:ext uri="{FF2B5EF4-FFF2-40B4-BE49-F238E27FC236}">
                <a16:creationId xmlns:a16="http://schemas.microsoft.com/office/drawing/2014/main" id="{67FAA7E1-A0DF-4F1D-989C-5791B84AB63E}"/>
              </a:ext>
            </a:extLst>
          </p:cNvPr>
          <p:cNvSpPr txBox="1"/>
          <p:nvPr/>
        </p:nvSpPr>
        <p:spPr>
          <a:xfrm>
            <a:off x="151231" y="65103"/>
            <a:ext cx="1094856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PT" sz="3600" dirty="0">
                <a:solidFill>
                  <a:srgbClr val="009851"/>
                </a:solidFill>
                <a:latin typeface="FoundryFormSans-Book" panose="02000500050000020004" pitchFamily="2" charset="0"/>
              </a:rPr>
              <a:t>MEDIDAS QUE ESTIMULAM O AMBIENTE DE TRABALHO</a:t>
            </a:r>
          </a:p>
        </p:txBody>
      </p:sp>
    </p:spTree>
    <p:extLst>
      <p:ext uri="{BB962C8B-B14F-4D97-AF65-F5344CB8AC3E}">
        <p14:creationId xmlns:p14="http://schemas.microsoft.com/office/powerpoint/2010/main" val="293900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35" grpId="0"/>
      <p:bldP spid="36" grpId="0"/>
      <p:bldP spid="37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riângulo isósceles 15">
            <a:extLst>
              <a:ext uri="{FF2B5EF4-FFF2-40B4-BE49-F238E27FC236}">
                <a16:creationId xmlns:a16="http://schemas.microsoft.com/office/drawing/2014/main" id="{4BA16102-9D45-4705-931C-6F26FD2FD041}"/>
              </a:ext>
            </a:extLst>
          </p:cNvPr>
          <p:cNvSpPr/>
          <p:nvPr/>
        </p:nvSpPr>
        <p:spPr>
          <a:xfrm rot="5400000">
            <a:off x="-48299" y="470039"/>
            <a:ext cx="295006" cy="198408"/>
          </a:xfrm>
          <a:prstGeom prst="triangle">
            <a:avLst/>
          </a:prstGeom>
          <a:solidFill>
            <a:srgbClr val="0098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Paralelogramo 12">
            <a:extLst>
              <a:ext uri="{FF2B5EF4-FFF2-40B4-BE49-F238E27FC236}">
                <a16:creationId xmlns:a16="http://schemas.microsoft.com/office/drawing/2014/main" id="{D6864C21-BDAF-4E85-B92F-E9A65FDF6339}"/>
              </a:ext>
            </a:extLst>
          </p:cNvPr>
          <p:cNvSpPr/>
          <p:nvPr/>
        </p:nvSpPr>
        <p:spPr>
          <a:xfrm flipV="1">
            <a:off x="8241957" y="23293"/>
            <a:ext cx="799722" cy="757237"/>
          </a:xfrm>
          <a:prstGeom prst="parallelogram">
            <a:avLst>
              <a:gd name="adj" fmla="val 49286"/>
            </a:avLst>
          </a:prstGeom>
          <a:gradFill flip="none" rotWithShape="1">
            <a:gsLst>
              <a:gs pos="0">
                <a:srgbClr val="009851">
                  <a:shade val="30000"/>
                  <a:satMod val="115000"/>
                </a:srgbClr>
              </a:gs>
              <a:gs pos="50000">
                <a:srgbClr val="009851">
                  <a:shade val="67500"/>
                  <a:satMod val="115000"/>
                </a:srgbClr>
              </a:gs>
              <a:gs pos="100000">
                <a:srgbClr val="009851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AO"/>
          </a:p>
        </p:txBody>
      </p:sp>
      <p:sp>
        <p:nvSpPr>
          <p:cNvPr id="14" name="Paralelogramo 13">
            <a:extLst>
              <a:ext uri="{FF2B5EF4-FFF2-40B4-BE49-F238E27FC236}">
                <a16:creationId xmlns:a16="http://schemas.microsoft.com/office/drawing/2014/main" id="{FE3C2C18-3096-4AEC-831F-F85B92AC6FAB}"/>
              </a:ext>
            </a:extLst>
          </p:cNvPr>
          <p:cNvSpPr/>
          <p:nvPr/>
        </p:nvSpPr>
        <p:spPr>
          <a:xfrm flipH="1">
            <a:off x="10735110" y="6100200"/>
            <a:ext cx="712417" cy="757800"/>
          </a:xfrm>
          <a:prstGeom prst="parallelogram">
            <a:avLst>
              <a:gd name="adj" fmla="val 52560"/>
            </a:avLst>
          </a:prstGeom>
          <a:gradFill flip="none" rotWithShape="1">
            <a:gsLst>
              <a:gs pos="0">
                <a:srgbClr val="00743D">
                  <a:shade val="30000"/>
                  <a:satMod val="115000"/>
                </a:srgbClr>
              </a:gs>
              <a:gs pos="50000">
                <a:srgbClr val="00743D">
                  <a:shade val="67500"/>
                  <a:satMod val="115000"/>
                </a:srgbClr>
              </a:gs>
              <a:gs pos="100000">
                <a:srgbClr val="00743D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AO"/>
          </a:p>
        </p:txBody>
      </p:sp>
      <p:sp>
        <p:nvSpPr>
          <p:cNvPr id="15" name="Marcador de Posição do Número do Diapositivo 5">
            <a:extLst>
              <a:ext uri="{FF2B5EF4-FFF2-40B4-BE49-F238E27FC236}">
                <a16:creationId xmlns:a16="http://schemas.microsoft.com/office/drawing/2014/main" id="{D2ACFB1A-EFA3-4A10-AF3D-8B4EA392BD3E}"/>
              </a:ext>
            </a:extLst>
          </p:cNvPr>
          <p:cNvSpPr txBox="1">
            <a:spLocks/>
          </p:cNvSpPr>
          <p:nvPr/>
        </p:nvSpPr>
        <p:spPr>
          <a:xfrm>
            <a:off x="10129224" y="56615"/>
            <a:ext cx="1493562" cy="365125"/>
          </a:xfrm>
          <a:prstGeom prst="rect">
            <a:avLst/>
          </a:prstGeom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200" b="1" kern="1200">
                <a:solidFill>
                  <a:srgbClr val="00985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000" dirty="0">
                <a:solidFill>
                  <a:schemeClr val="bg1"/>
                </a:solidFill>
              </a:rPr>
              <a:t>ENDIAMA, E.P | </a:t>
            </a:r>
            <a:fld id="{5C9BF249-83F7-4A44-BACA-C21449703B98}" type="slidenum">
              <a:rPr lang="x-none" sz="1000" smtClean="0">
                <a:solidFill>
                  <a:schemeClr val="bg1"/>
                </a:solidFill>
              </a:rPr>
              <a:pPr algn="r"/>
              <a:t>5</a:t>
            </a:fld>
            <a:endParaRPr lang="x-none" sz="1000" dirty="0">
              <a:solidFill>
                <a:schemeClr val="bg1"/>
              </a:solidFill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5FF3273C-BD58-4B37-99FF-0554A09E21EF}"/>
              </a:ext>
            </a:extLst>
          </p:cNvPr>
          <p:cNvSpPr txBox="1"/>
          <p:nvPr/>
        </p:nvSpPr>
        <p:spPr>
          <a:xfrm>
            <a:off x="236956" y="246078"/>
            <a:ext cx="575381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PT" sz="3600" dirty="0">
                <a:solidFill>
                  <a:srgbClr val="009851"/>
                </a:solidFill>
                <a:latin typeface="FoundryFormSans-Book" panose="02000500050000020004" pitchFamily="2" charset="0"/>
              </a:rPr>
              <a:t>CULTURA ORGANIZACIONAL</a:t>
            </a:r>
            <a:endParaRPr lang="x-none" sz="3600" b="1" dirty="0">
              <a:solidFill>
                <a:srgbClr val="009851"/>
              </a:solidFill>
              <a:latin typeface="FoundryFormSans-Bold" panose="02000800060000020004" pitchFamily="2" charset="0"/>
              <a:ea typeface="FoundryFormSans-Bold" panose="02000800060000020004" pitchFamily="2" charset="0"/>
            </a:endParaRPr>
          </a:p>
        </p:txBody>
      </p:sp>
      <p:sp>
        <p:nvSpPr>
          <p:cNvPr id="41" name="Google Shape;157;p25">
            <a:extLst>
              <a:ext uri="{FF2B5EF4-FFF2-40B4-BE49-F238E27FC236}">
                <a16:creationId xmlns:a16="http://schemas.microsoft.com/office/drawing/2014/main" id="{136677E9-4C75-41BE-ADF2-C994A27BA502}"/>
              </a:ext>
            </a:extLst>
          </p:cNvPr>
          <p:cNvSpPr txBox="1">
            <a:spLocks/>
          </p:cNvSpPr>
          <p:nvPr/>
        </p:nvSpPr>
        <p:spPr>
          <a:xfrm>
            <a:off x="125800" y="1741962"/>
            <a:ext cx="9564300" cy="42321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pt-PT" sz="3200" dirty="0">
                <a:latin typeface="FoundryFormSans-Book" panose="02000500050000020004" pitchFamily="2" charset="0"/>
              </a:rPr>
              <a:t>Nesse contexto, o setor de Recursos Humanos tem um papel fundamental junto ao negócio, que vai desde o recrutamento à disseminação dos conceitos no interior da empresa. Num processo seletivo, deve-se ter atenção à seleção de candidatos para que esses sejam sempre alinhados aos valores e objetivos do empregador. Este é o caminho para garantir uma parceria duradoura e com excelentes resultados.</a:t>
            </a:r>
          </a:p>
        </p:txBody>
      </p:sp>
      <p:sp>
        <p:nvSpPr>
          <p:cNvPr id="9" name="Forma livre: Forma 4">
            <a:extLst>
              <a:ext uri="{FF2B5EF4-FFF2-40B4-BE49-F238E27FC236}">
                <a16:creationId xmlns:a16="http://schemas.microsoft.com/office/drawing/2014/main" id="{8875A40E-F0D8-4594-9C14-4C17D1814EE4}"/>
              </a:ext>
            </a:extLst>
          </p:cNvPr>
          <p:cNvSpPr/>
          <p:nvPr/>
        </p:nvSpPr>
        <p:spPr>
          <a:xfrm>
            <a:off x="8753855" y="-25400"/>
            <a:ext cx="3438145" cy="6900651"/>
          </a:xfrm>
          <a:custGeom>
            <a:avLst/>
            <a:gdLst>
              <a:gd name="connsiteX0" fmla="*/ 0 w 3968151"/>
              <a:gd name="connsiteY0" fmla="*/ 0 h 6883879"/>
              <a:gd name="connsiteX1" fmla="*/ 3364302 w 3968151"/>
              <a:gd name="connsiteY1" fmla="*/ 6883879 h 6883879"/>
              <a:gd name="connsiteX2" fmla="*/ 3968151 w 3968151"/>
              <a:gd name="connsiteY2" fmla="*/ 6883879 h 6883879"/>
              <a:gd name="connsiteX3" fmla="*/ 3968151 w 3968151"/>
              <a:gd name="connsiteY3" fmla="*/ 8626 h 6883879"/>
              <a:gd name="connsiteX4" fmla="*/ 0 w 3968151"/>
              <a:gd name="connsiteY4" fmla="*/ 0 h 6883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8151" h="6883879">
                <a:moveTo>
                  <a:pt x="0" y="0"/>
                </a:moveTo>
                <a:lnTo>
                  <a:pt x="3364302" y="6883879"/>
                </a:lnTo>
                <a:lnTo>
                  <a:pt x="3968151" y="6883879"/>
                </a:lnTo>
                <a:lnTo>
                  <a:pt x="3968151" y="8626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>
              <a:alphaModFix amt="98000"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 l="1000" t="-5000" r="-13000" b="-1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AO"/>
          </a:p>
        </p:txBody>
      </p:sp>
    </p:spTree>
    <p:extLst>
      <p:ext uri="{BB962C8B-B14F-4D97-AF65-F5344CB8AC3E}">
        <p14:creationId xmlns:p14="http://schemas.microsoft.com/office/powerpoint/2010/main" val="401048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a livre: Forma 4">
            <a:extLst>
              <a:ext uri="{FF2B5EF4-FFF2-40B4-BE49-F238E27FC236}">
                <a16:creationId xmlns:a16="http://schemas.microsoft.com/office/drawing/2014/main" id="{A6DB4EAA-4410-4BCA-BED5-7DBFD580D275}"/>
              </a:ext>
            </a:extLst>
          </p:cNvPr>
          <p:cNvSpPr/>
          <p:nvPr/>
        </p:nvSpPr>
        <p:spPr>
          <a:xfrm>
            <a:off x="8753855" y="-25400"/>
            <a:ext cx="3438145" cy="6900651"/>
          </a:xfrm>
          <a:custGeom>
            <a:avLst/>
            <a:gdLst>
              <a:gd name="connsiteX0" fmla="*/ 0 w 3968151"/>
              <a:gd name="connsiteY0" fmla="*/ 0 h 6883879"/>
              <a:gd name="connsiteX1" fmla="*/ 3364302 w 3968151"/>
              <a:gd name="connsiteY1" fmla="*/ 6883879 h 6883879"/>
              <a:gd name="connsiteX2" fmla="*/ 3968151 w 3968151"/>
              <a:gd name="connsiteY2" fmla="*/ 6883879 h 6883879"/>
              <a:gd name="connsiteX3" fmla="*/ 3968151 w 3968151"/>
              <a:gd name="connsiteY3" fmla="*/ 8626 h 6883879"/>
              <a:gd name="connsiteX4" fmla="*/ 0 w 3968151"/>
              <a:gd name="connsiteY4" fmla="*/ 0 h 6883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8151" h="6883879">
                <a:moveTo>
                  <a:pt x="0" y="0"/>
                </a:moveTo>
                <a:lnTo>
                  <a:pt x="3364302" y="6883879"/>
                </a:lnTo>
                <a:lnTo>
                  <a:pt x="3968151" y="6883879"/>
                </a:lnTo>
                <a:lnTo>
                  <a:pt x="3968151" y="8626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>
              <a:alphaModFix amt="98000"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 l="1000" t="-5000" r="-13000" b="-1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AO"/>
          </a:p>
        </p:txBody>
      </p:sp>
      <p:sp>
        <p:nvSpPr>
          <p:cNvPr id="12" name="Triângulo isósceles 15">
            <a:extLst>
              <a:ext uri="{FF2B5EF4-FFF2-40B4-BE49-F238E27FC236}">
                <a16:creationId xmlns:a16="http://schemas.microsoft.com/office/drawing/2014/main" id="{4BA16102-9D45-4705-931C-6F26FD2FD041}"/>
              </a:ext>
            </a:extLst>
          </p:cNvPr>
          <p:cNvSpPr/>
          <p:nvPr/>
        </p:nvSpPr>
        <p:spPr>
          <a:xfrm rot="5400000">
            <a:off x="-48299" y="470039"/>
            <a:ext cx="295006" cy="198408"/>
          </a:xfrm>
          <a:prstGeom prst="triangle">
            <a:avLst/>
          </a:prstGeom>
          <a:solidFill>
            <a:srgbClr val="0098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Paralelogramo 12">
            <a:extLst>
              <a:ext uri="{FF2B5EF4-FFF2-40B4-BE49-F238E27FC236}">
                <a16:creationId xmlns:a16="http://schemas.microsoft.com/office/drawing/2014/main" id="{D6864C21-BDAF-4E85-B92F-E9A65FDF6339}"/>
              </a:ext>
            </a:extLst>
          </p:cNvPr>
          <p:cNvSpPr/>
          <p:nvPr/>
        </p:nvSpPr>
        <p:spPr>
          <a:xfrm flipV="1">
            <a:off x="8241957" y="-17172"/>
            <a:ext cx="799722" cy="757237"/>
          </a:xfrm>
          <a:prstGeom prst="parallelogram">
            <a:avLst>
              <a:gd name="adj" fmla="val 49286"/>
            </a:avLst>
          </a:prstGeom>
          <a:gradFill flip="none" rotWithShape="1">
            <a:gsLst>
              <a:gs pos="0">
                <a:srgbClr val="009851">
                  <a:shade val="30000"/>
                  <a:satMod val="115000"/>
                </a:srgbClr>
              </a:gs>
              <a:gs pos="50000">
                <a:srgbClr val="009851">
                  <a:shade val="67500"/>
                  <a:satMod val="115000"/>
                </a:srgbClr>
              </a:gs>
              <a:gs pos="100000">
                <a:srgbClr val="009851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AO"/>
          </a:p>
        </p:txBody>
      </p:sp>
      <p:sp>
        <p:nvSpPr>
          <p:cNvPr id="14" name="Paralelogramo 13">
            <a:extLst>
              <a:ext uri="{FF2B5EF4-FFF2-40B4-BE49-F238E27FC236}">
                <a16:creationId xmlns:a16="http://schemas.microsoft.com/office/drawing/2014/main" id="{FE3C2C18-3096-4AEC-831F-F85B92AC6FAB}"/>
              </a:ext>
            </a:extLst>
          </p:cNvPr>
          <p:cNvSpPr/>
          <p:nvPr/>
        </p:nvSpPr>
        <p:spPr>
          <a:xfrm flipH="1">
            <a:off x="10876005" y="6100200"/>
            <a:ext cx="712417" cy="757800"/>
          </a:xfrm>
          <a:prstGeom prst="parallelogram">
            <a:avLst>
              <a:gd name="adj" fmla="val 52560"/>
            </a:avLst>
          </a:prstGeom>
          <a:gradFill flip="none" rotWithShape="1">
            <a:gsLst>
              <a:gs pos="0">
                <a:srgbClr val="00743D">
                  <a:shade val="30000"/>
                  <a:satMod val="115000"/>
                </a:srgbClr>
              </a:gs>
              <a:gs pos="50000">
                <a:srgbClr val="00743D">
                  <a:shade val="67500"/>
                  <a:satMod val="115000"/>
                </a:srgbClr>
              </a:gs>
              <a:gs pos="100000">
                <a:srgbClr val="00743D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AO"/>
          </a:p>
        </p:txBody>
      </p:sp>
      <p:sp>
        <p:nvSpPr>
          <p:cNvPr id="15" name="Marcador de Posição do Número do Diapositivo 5">
            <a:extLst>
              <a:ext uri="{FF2B5EF4-FFF2-40B4-BE49-F238E27FC236}">
                <a16:creationId xmlns:a16="http://schemas.microsoft.com/office/drawing/2014/main" id="{D2ACFB1A-EFA3-4A10-AF3D-8B4EA392BD3E}"/>
              </a:ext>
            </a:extLst>
          </p:cNvPr>
          <p:cNvSpPr txBox="1">
            <a:spLocks/>
          </p:cNvSpPr>
          <p:nvPr/>
        </p:nvSpPr>
        <p:spPr>
          <a:xfrm>
            <a:off x="10726203" y="204118"/>
            <a:ext cx="1493562" cy="365125"/>
          </a:xfrm>
          <a:prstGeom prst="rect">
            <a:avLst/>
          </a:prstGeom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200" b="1" kern="1200">
                <a:solidFill>
                  <a:srgbClr val="00985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000" dirty="0">
                <a:solidFill>
                  <a:schemeClr val="bg1"/>
                </a:solidFill>
              </a:rPr>
              <a:t>ENDIAMA, E.P | </a:t>
            </a:r>
            <a:fld id="{5C9BF249-83F7-4A44-BACA-C21449703B98}" type="slidenum">
              <a:rPr lang="x-none" sz="1000" smtClean="0">
                <a:solidFill>
                  <a:schemeClr val="bg1"/>
                </a:solidFill>
              </a:rPr>
              <a:pPr algn="r"/>
              <a:t>6</a:t>
            </a:fld>
            <a:endParaRPr lang="x-none" sz="1000" dirty="0">
              <a:solidFill>
                <a:schemeClr val="bg1"/>
              </a:solidFill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5FF3273C-BD58-4B37-99FF-0554A09E21EF}"/>
              </a:ext>
            </a:extLst>
          </p:cNvPr>
          <p:cNvSpPr txBox="1"/>
          <p:nvPr/>
        </p:nvSpPr>
        <p:spPr>
          <a:xfrm>
            <a:off x="236956" y="246078"/>
            <a:ext cx="754048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PT" sz="3600" dirty="0">
                <a:solidFill>
                  <a:srgbClr val="009851"/>
                </a:solidFill>
                <a:latin typeface="FoundryFormSans-Book" panose="02000500050000020004" pitchFamily="2" charset="0"/>
              </a:rPr>
              <a:t>CULTURA ORGANIZACIONAL (CONT.)</a:t>
            </a:r>
            <a:endParaRPr lang="x-none" sz="3600" b="1" dirty="0">
              <a:solidFill>
                <a:srgbClr val="009851"/>
              </a:solidFill>
              <a:latin typeface="FoundryFormSans-Bold" panose="02000800060000020004" pitchFamily="2" charset="0"/>
              <a:ea typeface="FoundryFormSans-Bold" panose="02000800060000020004" pitchFamily="2" charset="0"/>
            </a:endParaRPr>
          </a:p>
        </p:txBody>
      </p:sp>
      <p:sp>
        <p:nvSpPr>
          <p:cNvPr id="41" name="Google Shape;157;p25">
            <a:extLst>
              <a:ext uri="{FF2B5EF4-FFF2-40B4-BE49-F238E27FC236}">
                <a16:creationId xmlns:a16="http://schemas.microsoft.com/office/drawing/2014/main" id="{136677E9-4C75-41BE-ADF2-C994A27BA502}"/>
              </a:ext>
            </a:extLst>
          </p:cNvPr>
          <p:cNvSpPr txBox="1">
            <a:spLocks/>
          </p:cNvSpPr>
          <p:nvPr/>
        </p:nvSpPr>
        <p:spPr>
          <a:xfrm>
            <a:off x="99204" y="2100897"/>
            <a:ext cx="9479010" cy="20774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PT" sz="2600" dirty="0">
                <a:latin typeface="FoundryFormSans-Book" panose="02000500050000020004" pitchFamily="2" charset="0"/>
              </a:rPr>
              <a:t>Defina missão e valores e crie um significado, a partir daí você mostra a intenção de sua empresa. Pense em que forma gostaria que seu negócio fosse visto interna e externamente. Propague esses valores, pois serão os pilares para a construção e o desenvolvimento da cultura; </a:t>
            </a:r>
          </a:p>
        </p:txBody>
      </p:sp>
      <p:sp>
        <p:nvSpPr>
          <p:cNvPr id="9" name="CaixaDeTexto 15">
            <a:extLst>
              <a:ext uri="{FF2B5EF4-FFF2-40B4-BE49-F238E27FC236}">
                <a16:creationId xmlns:a16="http://schemas.microsoft.com/office/drawing/2014/main" id="{63A4AE03-6733-4215-A3BA-723B4911A647}"/>
              </a:ext>
            </a:extLst>
          </p:cNvPr>
          <p:cNvSpPr txBox="1"/>
          <p:nvPr/>
        </p:nvSpPr>
        <p:spPr>
          <a:xfrm>
            <a:off x="238014" y="1301868"/>
            <a:ext cx="947901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PT" sz="3200" dirty="0">
                <a:solidFill>
                  <a:srgbClr val="009851"/>
                </a:solidFill>
                <a:latin typeface="FoundryFormSans-Book" panose="02000500050000020004" pitchFamily="2" charset="0"/>
              </a:rPr>
              <a:t>O caminho a seguir para criar uma cultura organizacional:</a:t>
            </a:r>
            <a:endParaRPr lang="x-none" sz="3200" b="1" dirty="0">
              <a:solidFill>
                <a:srgbClr val="009851"/>
              </a:solidFill>
              <a:latin typeface="FoundryFormSans-Bold" panose="02000800060000020004" pitchFamily="2" charset="0"/>
              <a:ea typeface="FoundryFormSans-Bold" panose="02000800060000020004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14F58C2-C691-4A2D-92B6-F5A04D71C306}"/>
              </a:ext>
            </a:extLst>
          </p:cNvPr>
          <p:cNvSpPr/>
          <p:nvPr/>
        </p:nvSpPr>
        <p:spPr>
          <a:xfrm>
            <a:off x="143034" y="4026834"/>
            <a:ext cx="10372565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PT" sz="2600" dirty="0">
                <a:latin typeface="FoundryFormSans-Book" panose="02000500050000020004" pitchFamily="2" charset="0"/>
              </a:rPr>
              <a:t>Fique atento à imagem dos líderes, Gestores, </a:t>
            </a:r>
            <a:r>
              <a:rPr lang="pt-PT" sz="2600" dirty="0" err="1">
                <a:latin typeface="FoundryFormSans-Book" panose="02000500050000020004" pitchFamily="2" charset="0"/>
              </a:rPr>
              <a:t>CEO’s</a:t>
            </a:r>
            <a:r>
              <a:rPr lang="pt-PT" sz="2600" dirty="0">
                <a:latin typeface="FoundryFormSans-Book" panose="02000500050000020004" pitchFamily="2" charset="0"/>
              </a:rPr>
              <a:t> e profissionais que ocupam cargo de chefia servem de exemplo aos colaboradores. Se eles não seguem a cultura, é impossível cobrar isso da equipe; 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t-PT" sz="2600" dirty="0">
              <a:latin typeface="FoundryFormSans-Book" panose="02000500050000020004" pitchFamily="2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PT" sz="2600" dirty="0">
                <a:latin typeface="FoundryFormSans-Book" panose="02000500050000020004" pitchFamily="2" charset="0"/>
              </a:rPr>
              <a:t>Estabeleça regras e crie uma identidade, itens do dia a dia como </a:t>
            </a:r>
            <a:r>
              <a:rPr lang="pt-PT" sz="2600" dirty="0" err="1">
                <a:latin typeface="FoundryFormSans-Book" panose="02000500050000020004" pitchFamily="2" charset="0"/>
              </a:rPr>
              <a:t>dress</a:t>
            </a:r>
            <a:r>
              <a:rPr lang="pt-PT" sz="2600" dirty="0">
                <a:latin typeface="FoundryFormSans-Book" panose="02000500050000020004" pitchFamily="2" charset="0"/>
              </a:rPr>
              <a:t> </a:t>
            </a:r>
            <a:r>
              <a:rPr lang="pt-PT" sz="2600" dirty="0" err="1">
                <a:latin typeface="FoundryFormSans-Book" panose="02000500050000020004" pitchFamily="2" charset="0"/>
              </a:rPr>
              <a:t>code</a:t>
            </a:r>
            <a:r>
              <a:rPr lang="pt-PT" sz="2600" dirty="0">
                <a:latin typeface="FoundryFormSans-Book" panose="02000500050000020004" pitchFamily="2" charset="0"/>
              </a:rPr>
              <a:t>, determinação de horário e de comunicação também influenciam diretamente na cultura da empresa;</a:t>
            </a:r>
          </a:p>
        </p:txBody>
      </p:sp>
    </p:spTree>
    <p:extLst>
      <p:ext uri="{BB962C8B-B14F-4D97-AF65-F5344CB8AC3E}">
        <p14:creationId xmlns:p14="http://schemas.microsoft.com/office/powerpoint/2010/main" val="247419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a livre: Forma 4">
            <a:extLst>
              <a:ext uri="{FF2B5EF4-FFF2-40B4-BE49-F238E27FC236}">
                <a16:creationId xmlns:a16="http://schemas.microsoft.com/office/drawing/2014/main" id="{A6DB4EAA-4410-4BCA-BED5-7DBFD580D275}"/>
              </a:ext>
            </a:extLst>
          </p:cNvPr>
          <p:cNvSpPr/>
          <p:nvPr/>
        </p:nvSpPr>
        <p:spPr>
          <a:xfrm>
            <a:off x="8753855" y="-25400"/>
            <a:ext cx="3438145" cy="6900651"/>
          </a:xfrm>
          <a:custGeom>
            <a:avLst/>
            <a:gdLst>
              <a:gd name="connsiteX0" fmla="*/ 0 w 3968151"/>
              <a:gd name="connsiteY0" fmla="*/ 0 h 6883879"/>
              <a:gd name="connsiteX1" fmla="*/ 3364302 w 3968151"/>
              <a:gd name="connsiteY1" fmla="*/ 6883879 h 6883879"/>
              <a:gd name="connsiteX2" fmla="*/ 3968151 w 3968151"/>
              <a:gd name="connsiteY2" fmla="*/ 6883879 h 6883879"/>
              <a:gd name="connsiteX3" fmla="*/ 3968151 w 3968151"/>
              <a:gd name="connsiteY3" fmla="*/ 8626 h 6883879"/>
              <a:gd name="connsiteX4" fmla="*/ 0 w 3968151"/>
              <a:gd name="connsiteY4" fmla="*/ 0 h 6883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8151" h="6883879">
                <a:moveTo>
                  <a:pt x="0" y="0"/>
                </a:moveTo>
                <a:lnTo>
                  <a:pt x="3364302" y="6883879"/>
                </a:lnTo>
                <a:lnTo>
                  <a:pt x="3968151" y="6883879"/>
                </a:lnTo>
                <a:lnTo>
                  <a:pt x="3968151" y="8626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>
              <a:alphaModFix amt="98000"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 l="1000" t="-5000" r="-13000" b="-1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AO"/>
          </a:p>
        </p:txBody>
      </p:sp>
      <p:sp>
        <p:nvSpPr>
          <p:cNvPr id="12" name="Triângulo isósceles 15">
            <a:extLst>
              <a:ext uri="{FF2B5EF4-FFF2-40B4-BE49-F238E27FC236}">
                <a16:creationId xmlns:a16="http://schemas.microsoft.com/office/drawing/2014/main" id="{4BA16102-9D45-4705-931C-6F26FD2FD041}"/>
              </a:ext>
            </a:extLst>
          </p:cNvPr>
          <p:cNvSpPr/>
          <p:nvPr/>
        </p:nvSpPr>
        <p:spPr>
          <a:xfrm rot="5400000">
            <a:off x="-48299" y="470039"/>
            <a:ext cx="295006" cy="198408"/>
          </a:xfrm>
          <a:prstGeom prst="triangle">
            <a:avLst/>
          </a:prstGeom>
          <a:solidFill>
            <a:srgbClr val="0098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Paralelogramo 12">
            <a:extLst>
              <a:ext uri="{FF2B5EF4-FFF2-40B4-BE49-F238E27FC236}">
                <a16:creationId xmlns:a16="http://schemas.microsoft.com/office/drawing/2014/main" id="{D6864C21-BDAF-4E85-B92F-E9A65FDF6339}"/>
              </a:ext>
            </a:extLst>
          </p:cNvPr>
          <p:cNvSpPr/>
          <p:nvPr/>
        </p:nvSpPr>
        <p:spPr>
          <a:xfrm flipV="1">
            <a:off x="8241957" y="-17172"/>
            <a:ext cx="799722" cy="757237"/>
          </a:xfrm>
          <a:prstGeom prst="parallelogram">
            <a:avLst>
              <a:gd name="adj" fmla="val 49286"/>
            </a:avLst>
          </a:prstGeom>
          <a:gradFill flip="none" rotWithShape="1">
            <a:gsLst>
              <a:gs pos="0">
                <a:srgbClr val="009851">
                  <a:shade val="30000"/>
                  <a:satMod val="115000"/>
                </a:srgbClr>
              </a:gs>
              <a:gs pos="50000">
                <a:srgbClr val="009851">
                  <a:shade val="67500"/>
                  <a:satMod val="115000"/>
                </a:srgbClr>
              </a:gs>
              <a:gs pos="100000">
                <a:srgbClr val="009851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AO"/>
          </a:p>
        </p:txBody>
      </p:sp>
      <p:sp>
        <p:nvSpPr>
          <p:cNvPr id="14" name="Paralelogramo 13">
            <a:extLst>
              <a:ext uri="{FF2B5EF4-FFF2-40B4-BE49-F238E27FC236}">
                <a16:creationId xmlns:a16="http://schemas.microsoft.com/office/drawing/2014/main" id="{FE3C2C18-3096-4AEC-831F-F85B92AC6FAB}"/>
              </a:ext>
            </a:extLst>
          </p:cNvPr>
          <p:cNvSpPr/>
          <p:nvPr/>
        </p:nvSpPr>
        <p:spPr>
          <a:xfrm flipH="1">
            <a:off x="10876005" y="6100200"/>
            <a:ext cx="712417" cy="757800"/>
          </a:xfrm>
          <a:prstGeom prst="parallelogram">
            <a:avLst>
              <a:gd name="adj" fmla="val 52560"/>
            </a:avLst>
          </a:prstGeom>
          <a:gradFill flip="none" rotWithShape="1">
            <a:gsLst>
              <a:gs pos="0">
                <a:srgbClr val="00743D">
                  <a:shade val="30000"/>
                  <a:satMod val="115000"/>
                </a:srgbClr>
              </a:gs>
              <a:gs pos="50000">
                <a:srgbClr val="00743D">
                  <a:shade val="67500"/>
                  <a:satMod val="115000"/>
                </a:srgbClr>
              </a:gs>
              <a:gs pos="100000">
                <a:srgbClr val="00743D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AO"/>
          </a:p>
        </p:txBody>
      </p:sp>
      <p:sp>
        <p:nvSpPr>
          <p:cNvPr id="15" name="Marcador de Posição do Número do Diapositivo 5">
            <a:extLst>
              <a:ext uri="{FF2B5EF4-FFF2-40B4-BE49-F238E27FC236}">
                <a16:creationId xmlns:a16="http://schemas.microsoft.com/office/drawing/2014/main" id="{D2ACFB1A-EFA3-4A10-AF3D-8B4EA392BD3E}"/>
              </a:ext>
            </a:extLst>
          </p:cNvPr>
          <p:cNvSpPr txBox="1">
            <a:spLocks/>
          </p:cNvSpPr>
          <p:nvPr/>
        </p:nvSpPr>
        <p:spPr>
          <a:xfrm>
            <a:off x="10726203" y="204118"/>
            <a:ext cx="1493562" cy="365125"/>
          </a:xfrm>
          <a:prstGeom prst="rect">
            <a:avLst/>
          </a:prstGeom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200" b="1" kern="1200">
                <a:solidFill>
                  <a:srgbClr val="00985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000" dirty="0">
                <a:solidFill>
                  <a:schemeClr val="bg1"/>
                </a:solidFill>
              </a:rPr>
              <a:t>ENDIAMA, E.P | </a:t>
            </a:r>
            <a:fld id="{5C9BF249-83F7-4A44-BACA-C21449703B98}" type="slidenum">
              <a:rPr lang="x-none" sz="1000" smtClean="0">
                <a:solidFill>
                  <a:schemeClr val="bg1"/>
                </a:solidFill>
              </a:rPr>
              <a:pPr algn="r"/>
              <a:t>7</a:t>
            </a:fld>
            <a:endParaRPr lang="x-none" sz="1000" dirty="0">
              <a:solidFill>
                <a:schemeClr val="bg1"/>
              </a:solidFill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5FF3273C-BD58-4B37-99FF-0554A09E21EF}"/>
              </a:ext>
            </a:extLst>
          </p:cNvPr>
          <p:cNvSpPr txBox="1"/>
          <p:nvPr/>
        </p:nvSpPr>
        <p:spPr>
          <a:xfrm>
            <a:off x="236956" y="246078"/>
            <a:ext cx="754048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PT" sz="3600" dirty="0">
                <a:solidFill>
                  <a:srgbClr val="009851"/>
                </a:solidFill>
                <a:latin typeface="FoundryFormSans-Book" panose="02000500050000020004" pitchFamily="2" charset="0"/>
              </a:rPr>
              <a:t>CULTURA ORGANIZACIONAL (CONT.)</a:t>
            </a:r>
            <a:endParaRPr lang="x-none" sz="3600" b="1" dirty="0">
              <a:solidFill>
                <a:srgbClr val="009851"/>
              </a:solidFill>
              <a:latin typeface="FoundryFormSans-Bold" panose="02000800060000020004" pitchFamily="2" charset="0"/>
              <a:ea typeface="FoundryFormSans-Bold" panose="02000800060000020004" pitchFamily="2" charset="0"/>
            </a:endParaRPr>
          </a:p>
        </p:txBody>
      </p:sp>
      <p:sp>
        <p:nvSpPr>
          <p:cNvPr id="41" name="Google Shape;157;p25">
            <a:extLst>
              <a:ext uri="{FF2B5EF4-FFF2-40B4-BE49-F238E27FC236}">
                <a16:creationId xmlns:a16="http://schemas.microsoft.com/office/drawing/2014/main" id="{136677E9-4C75-41BE-ADF2-C994A27BA502}"/>
              </a:ext>
            </a:extLst>
          </p:cNvPr>
          <p:cNvSpPr txBox="1">
            <a:spLocks/>
          </p:cNvSpPr>
          <p:nvPr/>
        </p:nvSpPr>
        <p:spPr>
          <a:xfrm>
            <a:off x="99203" y="2052129"/>
            <a:ext cx="9556861" cy="9349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PT" dirty="0">
                <a:latin typeface="FoundryFormSans-Book" panose="02000500050000020004" pitchFamily="2" charset="0"/>
              </a:rPr>
              <a:t>Crie rituais para fortalecer a cultura, estabeleça formatos para reuniões, eventos comemorativos e corporativos;</a:t>
            </a:r>
            <a:endParaRPr lang="pt-PT" sz="3000" dirty="0">
              <a:latin typeface="FoundryFormSans-Book" panose="02000500050000020004" pitchFamily="2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pt-PT" sz="3200" dirty="0">
              <a:latin typeface="FoundryFormSans-Book" panose="02000500050000020004" pitchFamily="2" charset="0"/>
            </a:endParaRPr>
          </a:p>
        </p:txBody>
      </p:sp>
      <p:sp>
        <p:nvSpPr>
          <p:cNvPr id="9" name="CaixaDeTexto 15">
            <a:extLst>
              <a:ext uri="{FF2B5EF4-FFF2-40B4-BE49-F238E27FC236}">
                <a16:creationId xmlns:a16="http://schemas.microsoft.com/office/drawing/2014/main" id="{63A4AE03-6733-4215-A3BA-723B4911A647}"/>
              </a:ext>
            </a:extLst>
          </p:cNvPr>
          <p:cNvSpPr txBox="1"/>
          <p:nvPr/>
        </p:nvSpPr>
        <p:spPr>
          <a:xfrm>
            <a:off x="238014" y="1301870"/>
            <a:ext cx="978381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PT" sz="3200" dirty="0">
                <a:solidFill>
                  <a:srgbClr val="009851"/>
                </a:solidFill>
                <a:latin typeface="FoundryFormSans-Book" panose="02000500050000020004" pitchFamily="2" charset="0"/>
              </a:rPr>
              <a:t>O caminho a seguir para criar uma cultura organizacional:</a:t>
            </a:r>
            <a:endParaRPr lang="x-none" sz="3200" b="1" dirty="0">
              <a:solidFill>
                <a:srgbClr val="009851"/>
              </a:solidFill>
              <a:latin typeface="FoundryFormSans-Bold" panose="02000800060000020004" pitchFamily="2" charset="0"/>
              <a:ea typeface="FoundryFormSans-Bold" panose="02000800060000020004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45EC345-0C4D-4F81-90D3-881D44BC7131}"/>
              </a:ext>
            </a:extLst>
          </p:cNvPr>
          <p:cNvSpPr/>
          <p:nvPr/>
        </p:nvSpPr>
        <p:spPr>
          <a:xfrm>
            <a:off x="123586" y="2986197"/>
            <a:ext cx="1031581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PT" sz="2800" dirty="0">
                <a:latin typeface="FoundryFormSans-Book" panose="02000500050000020004" pitchFamily="2" charset="0"/>
              </a:rPr>
              <a:t>Dê feedbacks e faça pesquisa de clima organizacional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t-PT" sz="2800" dirty="0">
              <a:latin typeface="FoundryFormSans-Book" panose="02000500050000020004" pitchFamily="2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PT" sz="2800" dirty="0">
                <a:latin typeface="FoundryFormSans-Book" panose="02000500050000020004" pitchFamily="2" charset="0"/>
              </a:rPr>
              <a:t>Fazer avaliações contínuas e ouvir o colaborador é essencial para o rendimento da empresa. As pesquisas demonstram preocupação com o time e mostram como o colaborador visualiza a cultura interna;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t-PT" sz="2800" dirty="0">
              <a:latin typeface="FoundryFormSans-Book" panose="02000500050000020004" pitchFamily="2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PT" sz="2800" dirty="0">
                <a:latin typeface="FoundryFormSans-Book" panose="02000500050000020004" pitchFamily="2" charset="0"/>
              </a:rPr>
              <a:t>Documente sua cultura organizacional, crie um documento com as diretrizes da cultura da empresa, suas missões e valores e o código de ética, e faça com que todos tenham acesso.</a:t>
            </a:r>
          </a:p>
        </p:txBody>
      </p:sp>
    </p:spTree>
    <p:extLst>
      <p:ext uri="{BB962C8B-B14F-4D97-AF65-F5344CB8AC3E}">
        <p14:creationId xmlns:p14="http://schemas.microsoft.com/office/powerpoint/2010/main" val="13837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a livre: Forma 4">
            <a:extLst>
              <a:ext uri="{FF2B5EF4-FFF2-40B4-BE49-F238E27FC236}">
                <a16:creationId xmlns:a16="http://schemas.microsoft.com/office/drawing/2014/main" id="{3F0EB952-B981-47C3-A55A-BC61BA2CB129}"/>
              </a:ext>
            </a:extLst>
          </p:cNvPr>
          <p:cNvSpPr/>
          <p:nvPr/>
        </p:nvSpPr>
        <p:spPr>
          <a:xfrm>
            <a:off x="8216901" y="-25400"/>
            <a:ext cx="3975100" cy="6900651"/>
          </a:xfrm>
          <a:custGeom>
            <a:avLst/>
            <a:gdLst>
              <a:gd name="connsiteX0" fmla="*/ 0 w 3968151"/>
              <a:gd name="connsiteY0" fmla="*/ 0 h 6883879"/>
              <a:gd name="connsiteX1" fmla="*/ 3364302 w 3968151"/>
              <a:gd name="connsiteY1" fmla="*/ 6883879 h 6883879"/>
              <a:gd name="connsiteX2" fmla="*/ 3968151 w 3968151"/>
              <a:gd name="connsiteY2" fmla="*/ 6883879 h 6883879"/>
              <a:gd name="connsiteX3" fmla="*/ 3968151 w 3968151"/>
              <a:gd name="connsiteY3" fmla="*/ 8626 h 6883879"/>
              <a:gd name="connsiteX4" fmla="*/ 0 w 3968151"/>
              <a:gd name="connsiteY4" fmla="*/ 0 h 6883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8151" h="6883879">
                <a:moveTo>
                  <a:pt x="0" y="0"/>
                </a:moveTo>
                <a:lnTo>
                  <a:pt x="3364302" y="6883879"/>
                </a:lnTo>
                <a:lnTo>
                  <a:pt x="3968151" y="6883879"/>
                </a:lnTo>
                <a:lnTo>
                  <a:pt x="3968151" y="8626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 r="-59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AO"/>
          </a:p>
        </p:txBody>
      </p:sp>
      <p:cxnSp>
        <p:nvCxnSpPr>
          <p:cNvPr id="10" name="Straight Connector 29">
            <a:extLst>
              <a:ext uri="{FF2B5EF4-FFF2-40B4-BE49-F238E27FC236}">
                <a16:creationId xmlns:a16="http://schemas.microsoft.com/office/drawing/2014/main" id="{C00E4DAC-AB66-4681-8936-8FA95665FACF}"/>
              </a:ext>
            </a:extLst>
          </p:cNvPr>
          <p:cNvCxnSpPr>
            <a:cxnSpLocks/>
          </p:cNvCxnSpPr>
          <p:nvPr/>
        </p:nvCxnSpPr>
        <p:spPr>
          <a:xfrm flipH="1" flipV="1">
            <a:off x="8223849" y="490750"/>
            <a:ext cx="1053501" cy="2048324"/>
          </a:xfrm>
          <a:prstGeom prst="line">
            <a:avLst/>
          </a:prstGeom>
          <a:ln>
            <a:solidFill>
              <a:srgbClr val="20A4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9">
            <a:extLst>
              <a:ext uri="{FF2B5EF4-FFF2-40B4-BE49-F238E27FC236}">
                <a16:creationId xmlns:a16="http://schemas.microsoft.com/office/drawing/2014/main" id="{4A037C71-FDED-4A88-8196-683D39BE9DB0}"/>
              </a:ext>
            </a:extLst>
          </p:cNvPr>
          <p:cNvCxnSpPr>
            <a:cxnSpLocks/>
          </p:cNvCxnSpPr>
          <p:nvPr/>
        </p:nvCxnSpPr>
        <p:spPr>
          <a:xfrm flipH="1" flipV="1">
            <a:off x="9079525" y="1966816"/>
            <a:ext cx="2274276" cy="4573583"/>
          </a:xfrm>
          <a:prstGeom prst="line">
            <a:avLst/>
          </a:prstGeom>
          <a:ln>
            <a:solidFill>
              <a:srgbClr val="0074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riângulo isósceles 15">
            <a:extLst>
              <a:ext uri="{FF2B5EF4-FFF2-40B4-BE49-F238E27FC236}">
                <a16:creationId xmlns:a16="http://schemas.microsoft.com/office/drawing/2014/main" id="{37B3176A-EBE5-4DD3-A3FC-66043F2A3128}"/>
              </a:ext>
            </a:extLst>
          </p:cNvPr>
          <p:cNvSpPr/>
          <p:nvPr/>
        </p:nvSpPr>
        <p:spPr>
          <a:xfrm rot="5400000">
            <a:off x="-48299" y="470039"/>
            <a:ext cx="295006" cy="198408"/>
          </a:xfrm>
          <a:prstGeom prst="triangle">
            <a:avLst/>
          </a:prstGeom>
          <a:solidFill>
            <a:srgbClr val="0098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Paralelogramo 12">
            <a:extLst>
              <a:ext uri="{FF2B5EF4-FFF2-40B4-BE49-F238E27FC236}">
                <a16:creationId xmlns:a16="http://schemas.microsoft.com/office/drawing/2014/main" id="{3728ED43-1E1A-4C86-B879-37F169AC8157}"/>
              </a:ext>
            </a:extLst>
          </p:cNvPr>
          <p:cNvSpPr/>
          <p:nvPr/>
        </p:nvSpPr>
        <p:spPr>
          <a:xfrm flipV="1">
            <a:off x="7826001" y="-8632"/>
            <a:ext cx="807552" cy="757237"/>
          </a:xfrm>
          <a:prstGeom prst="parallelogram">
            <a:avLst>
              <a:gd name="adj" fmla="val 49286"/>
            </a:avLst>
          </a:prstGeom>
          <a:gradFill flip="none" rotWithShape="1">
            <a:gsLst>
              <a:gs pos="0">
                <a:srgbClr val="009851">
                  <a:shade val="30000"/>
                  <a:satMod val="115000"/>
                </a:srgbClr>
              </a:gs>
              <a:gs pos="50000">
                <a:srgbClr val="009851">
                  <a:shade val="67500"/>
                  <a:satMod val="115000"/>
                </a:srgbClr>
              </a:gs>
              <a:gs pos="100000">
                <a:srgbClr val="009851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AO"/>
          </a:p>
        </p:txBody>
      </p:sp>
      <p:sp>
        <p:nvSpPr>
          <p:cNvPr id="14" name="Paralelogramo 13">
            <a:extLst>
              <a:ext uri="{FF2B5EF4-FFF2-40B4-BE49-F238E27FC236}">
                <a16:creationId xmlns:a16="http://schemas.microsoft.com/office/drawing/2014/main" id="{9A268C25-F5BD-4899-8BDC-B8BFA4EEA457}"/>
              </a:ext>
            </a:extLst>
          </p:cNvPr>
          <p:cNvSpPr/>
          <p:nvPr/>
        </p:nvSpPr>
        <p:spPr>
          <a:xfrm flipH="1">
            <a:off x="10994104" y="6130152"/>
            <a:ext cx="719392" cy="757800"/>
          </a:xfrm>
          <a:prstGeom prst="parallelogram">
            <a:avLst>
              <a:gd name="adj" fmla="val 52560"/>
            </a:avLst>
          </a:prstGeom>
          <a:gradFill flip="none" rotWithShape="1">
            <a:gsLst>
              <a:gs pos="0">
                <a:srgbClr val="00743D">
                  <a:shade val="30000"/>
                  <a:satMod val="115000"/>
                </a:srgbClr>
              </a:gs>
              <a:gs pos="50000">
                <a:srgbClr val="00743D">
                  <a:shade val="67500"/>
                  <a:satMod val="115000"/>
                </a:srgbClr>
              </a:gs>
              <a:gs pos="100000">
                <a:srgbClr val="00743D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AO"/>
          </a:p>
        </p:txBody>
      </p:sp>
      <p:sp>
        <p:nvSpPr>
          <p:cNvPr id="15" name="Marcador de Posição do Número do Diapositivo 5">
            <a:extLst>
              <a:ext uri="{FF2B5EF4-FFF2-40B4-BE49-F238E27FC236}">
                <a16:creationId xmlns:a16="http://schemas.microsoft.com/office/drawing/2014/main" id="{8BDA2A65-AB07-4702-AAFF-72B50478B785}"/>
              </a:ext>
            </a:extLst>
          </p:cNvPr>
          <p:cNvSpPr txBox="1">
            <a:spLocks/>
          </p:cNvSpPr>
          <p:nvPr/>
        </p:nvSpPr>
        <p:spPr>
          <a:xfrm>
            <a:off x="10626665" y="56615"/>
            <a:ext cx="1508185" cy="365125"/>
          </a:xfrm>
          <a:prstGeom prst="rect">
            <a:avLst/>
          </a:prstGeom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200" b="1" kern="1200">
                <a:solidFill>
                  <a:srgbClr val="00985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000" dirty="0">
                <a:solidFill>
                  <a:schemeClr val="bg1">
                    <a:lumMod val="95000"/>
                  </a:schemeClr>
                </a:solidFill>
              </a:rPr>
              <a:t>ENDIAMA, E.P | </a:t>
            </a:r>
            <a:fld id="{5C9BF249-83F7-4A44-BACA-C21449703B98}" type="slidenum">
              <a:rPr lang="x-none" sz="1000" smtClean="0">
                <a:solidFill>
                  <a:schemeClr val="bg1">
                    <a:lumMod val="95000"/>
                  </a:schemeClr>
                </a:solidFill>
              </a:rPr>
              <a:pPr algn="r"/>
              <a:t>8</a:t>
            </a:fld>
            <a:endParaRPr lang="x-none" sz="1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24704F9-3E7C-4198-ABE8-7E26BD516BA3}"/>
              </a:ext>
            </a:extLst>
          </p:cNvPr>
          <p:cNvSpPr txBox="1"/>
          <p:nvPr/>
        </p:nvSpPr>
        <p:spPr>
          <a:xfrm>
            <a:off x="236956" y="-30921"/>
            <a:ext cx="7986893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PT" sz="3600" dirty="0">
                <a:solidFill>
                  <a:srgbClr val="009851"/>
                </a:solidFill>
                <a:latin typeface="FoundryFormSans-Book" panose="02000500050000020004" pitchFamily="2" charset="0"/>
              </a:rPr>
              <a:t>MELHORIA NAS FERRAMENTAS DE TRABALHO</a:t>
            </a:r>
            <a:endParaRPr lang="x-none" sz="3600" b="1" dirty="0">
              <a:solidFill>
                <a:srgbClr val="009851"/>
              </a:solidFill>
              <a:latin typeface="FoundryFormSans-Bold" panose="02000800060000020004" pitchFamily="2" charset="0"/>
              <a:ea typeface="FoundryFormSans-Bold" panose="02000800060000020004" pitchFamily="2" charset="0"/>
            </a:endParaRPr>
          </a:p>
        </p:txBody>
      </p:sp>
      <p:sp>
        <p:nvSpPr>
          <p:cNvPr id="71" name="Google Shape;157;p25">
            <a:extLst>
              <a:ext uri="{FF2B5EF4-FFF2-40B4-BE49-F238E27FC236}">
                <a16:creationId xmlns:a16="http://schemas.microsoft.com/office/drawing/2014/main" id="{DCC0BBB8-6ED6-4EE8-84AE-5854262397B2}"/>
              </a:ext>
            </a:extLst>
          </p:cNvPr>
          <p:cNvSpPr txBox="1">
            <a:spLocks/>
          </p:cNvSpPr>
          <p:nvPr/>
        </p:nvSpPr>
        <p:spPr>
          <a:xfrm>
            <a:off x="236957" y="1458617"/>
            <a:ext cx="8665744" cy="20483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pt-PT" dirty="0">
                <a:latin typeface="FoundryFormSans-Book" panose="02000500050000020004" pitchFamily="2" charset="0"/>
              </a:rPr>
              <a:t>Muitas das vezes nos deparamos com situações que acabam por condicionar ou mesmo inviabilizar a execução de algumas tarefas rotineiras, estes constrangimentos tem como consequência resultados abaixo do esperado pela empresa.</a:t>
            </a:r>
            <a:endParaRPr lang="pt-PT" sz="2800" dirty="0">
              <a:latin typeface="FoundryFormSans-Book" panose="02000500050000020004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1C6D660-F02D-4C9A-8D62-0197D5EB2E9D}"/>
              </a:ext>
            </a:extLst>
          </p:cNvPr>
          <p:cNvSpPr/>
          <p:nvPr/>
        </p:nvSpPr>
        <p:spPr>
          <a:xfrm>
            <a:off x="224256" y="3190489"/>
            <a:ext cx="9605544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PT" dirty="0">
              <a:latin typeface="FoundryFormSans-Book" panose="02000500050000020004" pitchFamily="2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t-PT" dirty="0">
              <a:latin typeface="FoundryFormSans-Book" panose="02000500050000020004" pitchFamily="2" charset="0"/>
            </a:endParaRPr>
          </a:p>
          <a:p>
            <a:pPr algn="just"/>
            <a:r>
              <a:rPr lang="pt-PT" sz="3200" dirty="0">
                <a:solidFill>
                  <a:srgbClr val="009851"/>
                </a:solidFill>
                <a:latin typeface="FoundryFormSans-Book" panose="02000500050000020004" pitchFamily="2" charset="0"/>
              </a:rPr>
              <a:t>Medidas que podem dinamizar a execução das tarefas: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t-PT" dirty="0">
              <a:latin typeface="FoundryFormSans-Book" panose="02000500050000020004" pitchFamily="2" charset="0"/>
            </a:endParaRP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PT" sz="2800" dirty="0">
                <a:latin typeface="FoundryFormSans-Book" panose="02000500050000020004" pitchFamily="2" charset="0"/>
              </a:rPr>
              <a:t>Implementação do Fundo de Maneio;</a:t>
            </a: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t-PT" sz="2800" dirty="0">
              <a:latin typeface="FoundryFormSans-Book" panose="02000500050000020004" pitchFamily="2" charset="0"/>
            </a:endParaRP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PT" sz="2800" dirty="0">
                <a:latin typeface="FoundryFormSans-Book" panose="02000500050000020004" pitchFamily="2" charset="0"/>
              </a:rPr>
              <a:t>Respostas mais rápidas das diversas áreas da empresa;</a:t>
            </a: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t-PT" sz="2800" dirty="0">
              <a:latin typeface="FoundryFormSans-Book" panose="02000500050000020004" pitchFamily="2" charset="0"/>
            </a:endParaRP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PT" sz="2800" dirty="0">
                <a:latin typeface="FoundryFormSans-Book" panose="02000500050000020004" pitchFamily="2" charset="0"/>
              </a:rPr>
              <a:t>Investir em tecnologias.</a:t>
            </a:r>
          </a:p>
        </p:txBody>
      </p:sp>
    </p:spTree>
    <p:extLst>
      <p:ext uri="{BB962C8B-B14F-4D97-AF65-F5344CB8AC3E}">
        <p14:creationId xmlns:p14="http://schemas.microsoft.com/office/powerpoint/2010/main" val="352392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a livre: Forma 4">
            <a:extLst>
              <a:ext uri="{FF2B5EF4-FFF2-40B4-BE49-F238E27FC236}">
                <a16:creationId xmlns:a16="http://schemas.microsoft.com/office/drawing/2014/main" id="{CA865367-96E2-4EC5-8982-4CB5972B35AB}"/>
              </a:ext>
            </a:extLst>
          </p:cNvPr>
          <p:cNvSpPr/>
          <p:nvPr/>
        </p:nvSpPr>
        <p:spPr>
          <a:xfrm>
            <a:off x="8216901" y="-25400"/>
            <a:ext cx="3975100" cy="6900651"/>
          </a:xfrm>
          <a:custGeom>
            <a:avLst/>
            <a:gdLst>
              <a:gd name="connsiteX0" fmla="*/ 0 w 3968151"/>
              <a:gd name="connsiteY0" fmla="*/ 0 h 6883879"/>
              <a:gd name="connsiteX1" fmla="*/ 3364302 w 3968151"/>
              <a:gd name="connsiteY1" fmla="*/ 6883879 h 6883879"/>
              <a:gd name="connsiteX2" fmla="*/ 3968151 w 3968151"/>
              <a:gd name="connsiteY2" fmla="*/ 6883879 h 6883879"/>
              <a:gd name="connsiteX3" fmla="*/ 3968151 w 3968151"/>
              <a:gd name="connsiteY3" fmla="*/ 8626 h 6883879"/>
              <a:gd name="connsiteX4" fmla="*/ 0 w 3968151"/>
              <a:gd name="connsiteY4" fmla="*/ 0 h 6883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8151" h="6883879">
                <a:moveTo>
                  <a:pt x="0" y="0"/>
                </a:moveTo>
                <a:lnTo>
                  <a:pt x="3364302" y="6883879"/>
                </a:lnTo>
                <a:lnTo>
                  <a:pt x="3968151" y="6883879"/>
                </a:lnTo>
                <a:lnTo>
                  <a:pt x="3968151" y="8626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 l="-28000" r="-74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AO"/>
          </a:p>
        </p:txBody>
      </p:sp>
      <p:cxnSp>
        <p:nvCxnSpPr>
          <p:cNvPr id="10" name="Straight Connector 29">
            <a:extLst>
              <a:ext uri="{FF2B5EF4-FFF2-40B4-BE49-F238E27FC236}">
                <a16:creationId xmlns:a16="http://schemas.microsoft.com/office/drawing/2014/main" id="{8E6B8AAA-4064-4602-B308-3AA809622191}"/>
              </a:ext>
            </a:extLst>
          </p:cNvPr>
          <p:cNvCxnSpPr>
            <a:cxnSpLocks/>
          </p:cNvCxnSpPr>
          <p:nvPr/>
        </p:nvCxnSpPr>
        <p:spPr>
          <a:xfrm flipH="1" flipV="1">
            <a:off x="8223849" y="490750"/>
            <a:ext cx="1053501" cy="2048324"/>
          </a:xfrm>
          <a:prstGeom prst="line">
            <a:avLst/>
          </a:prstGeom>
          <a:ln>
            <a:solidFill>
              <a:srgbClr val="20A4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9">
            <a:extLst>
              <a:ext uri="{FF2B5EF4-FFF2-40B4-BE49-F238E27FC236}">
                <a16:creationId xmlns:a16="http://schemas.microsoft.com/office/drawing/2014/main" id="{AE45A7FC-1EF9-4D31-BB3F-CED5138036A1}"/>
              </a:ext>
            </a:extLst>
          </p:cNvPr>
          <p:cNvCxnSpPr>
            <a:cxnSpLocks/>
          </p:cNvCxnSpPr>
          <p:nvPr/>
        </p:nvCxnSpPr>
        <p:spPr>
          <a:xfrm flipH="1" flipV="1">
            <a:off x="9079525" y="1966816"/>
            <a:ext cx="2274276" cy="4573583"/>
          </a:xfrm>
          <a:prstGeom prst="line">
            <a:avLst/>
          </a:prstGeom>
          <a:ln>
            <a:solidFill>
              <a:srgbClr val="0074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riângulo isósceles 15">
            <a:extLst>
              <a:ext uri="{FF2B5EF4-FFF2-40B4-BE49-F238E27FC236}">
                <a16:creationId xmlns:a16="http://schemas.microsoft.com/office/drawing/2014/main" id="{3B730B9A-810C-4368-8C7F-51FF1E7F68A6}"/>
              </a:ext>
            </a:extLst>
          </p:cNvPr>
          <p:cNvSpPr/>
          <p:nvPr/>
        </p:nvSpPr>
        <p:spPr>
          <a:xfrm rot="5400000">
            <a:off x="-48299" y="470039"/>
            <a:ext cx="295006" cy="198408"/>
          </a:xfrm>
          <a:prstGeom prst="triangle">
            <a:avLst/>
          </a:prstGeom>
          <a:solidFill>
            <a:srgbClr val="0098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Paralelogramo 12">
            <a:extLst>
              <a:ext uri="{FF2B5EF4-FFF2-40B4-BE49-F238E27FC236}">
                <a16:creationId xmlns:a16="http://schemas.microsoft.com/office/drawing/2014/main" id="{BFED0961-F8F2-4617-89EB-2C605153EA39}"/>
              </a:ext>
            </a:extLst>
          </p:cNvPr>
          <p:cNvSpPr/>
          <p:nvPr/>
        </p:nvSpPr>
        <p:spPr>
          <a:xfrm flipV="1">
            <a:off x="7826001" y="-8632"/>
            <a:ext cx="807552" cy="757237"/>
          </a:xfrm>
          <a:prstGeom prst="parallelogram">
            <a:avLst>
              <a:gd name="adj" fmla="val 49286"/>
            </a:avLst>
          </a:prstGeom>
          <a:gradFill flip="none" rotWithShape="1">
            <a:gsLst>
              <a:gs pos="0">
                <a:srgbClr val="009851">
                  <a:shade val="30000"/>
                  <a:satMod val="115000"/>
                </a:srgbClr>
              </a:gs>
              <a:gs pos="50000">
                <a:srgbClr val="009851">
                  <a:shade val="67500"/>
                  <a:satMod val="115000"/>
                </a:srgbClr>
              </a:gs>
              <a:gs pos="100000">
                <a:srgbClr val="009851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AO"/>
          </a:p>
        </p:txBody>
      </p:sp>
      <p:sp>
        <p:nvSpPr>
          <p:cNvPr id="14" name="Paralelogramo 13">
            <a:extLst>
              <a:ext uri="{FF2B5EF4-FFF2-40B4-BE49-F238E27FC236}">
                <a16:creationId xmlns:a16="http://schemas.microsoft.com/office/drawing/2014/main" id="{E276CC48-EB25-4AD8-BC71-FB59EC68844C}"/>
              </a:ext>
            </a:extLst>
          </p:cNvPr>
          <p:cNvSpPr/>
          <p:nvPr/>
        </p:nvSpPr>
        <p:spPr>
          <a:xfrm flipH="1">
            <a:off x="10994104" y="6130152"/>
            <a:ext cx="719392" cy="757800"/>
          </a:xfrm>
          <a:prstGeom prst="parallelogram">
            <a:avLst>
              <a:gd name="adj" fmla="val 52560"/>
            </a:avLst>
          </a:prstGeom>
          <a:gradFill flip="none" rotWithShape="1">
            <a:gsLst>
              <a:gs pos="0">
                <a:srgbClr val="00743D">
                  <a:shade val="30000"/>
                  <a:satMod val="115000"/>
                </a:srgbClr>
              </a:gs>
              <a:gs pos="50000">
                <a:srgbClr val="00743D">
                  <a:shade val="67500"/>
                  <a:satMod val="115000"/>
                </a:srgbClr>
              </a:gs>
              <a:gs pos="100000">
                <a:srgbClr val="00743D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AO"/>
          </a:p>
        </p:txBody>
      </p:sp>
      <p:sp>
        <p:nvSpPr>
          <p:cNvPr id="15" name="Marcador de Posição do Número do Diapositivo 5">
            <a:extLst>
              <a:ext uri="{FF2B5EF4-FFF2-40B4-BE49-F238E27FC236}">
                <a16:creationId xmlns:a16="http://schemas.microsoft.com/office/drawing/2014/main" id="{39B6D9CB-317F-4F60-B1AD-62367B2AB2DC}"/>
              </a:ext>
            </a:extLst>
          </p:cNvPr>
          <p:cNvSpPr txBox="1">
            <a:spLocks/>
          </p:cNvSpPr>
          <p:nvPr/>
        </p:nvSpPr>
        <p:spPr>
          <a:xfrm>
            <a:off x="10626665" y="56615"/>
            <a:ext cx="1508185" cy="365125"/>
          </a:xfrm>
          <a:prstGeom prst="rect">
            <a:avLst/>
          </a:prstGeom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200" b="1" kern="1200">
                <a:solidFill>
                  <a:srgbClr val="00985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000" dirty="0">
                <a:solidFill>
                  <a:schemeClr val="bg1">
                    <a:lumMod val="85000"/>
                  </a:schemeClr>
                </a:solidFill>
              </a:rPr>
              <a:t>ENDIAMA, E.P | </a:t>
            </a:r>
            <a:fld id="{5C9BF249-83F7-4A44-BACA-C21449703B98}" type="slidenum">
              <a:rPr lang="x-none" sz="1000" smtClean="0">
                <a:solidFill>
                  <a:schemeClr val="bg1">
                    <a:lumMod val="85000"/>
                  </a:schemeClr>
                </a:solidFill>
              </a:rPr>
              <a:pPr algn="r"/>
              <a:t>9</a:t>
            </a:fld>
            <a:endParaRPr lang="x-none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FFB3CA25-F86A-4D2B-8DA0-BAF30818BD09}"/>
              </a:ext>
            </a:extLst>
          </p:cNvPr>
          <p:cNvSpPr txBox="1"/>
          <p:nvPr/>
        </p:nvSpPr>
        <p:spPr>
          <a:xfrm>
            <a:off x="236956" y="-30921"/>
            <a:ext cx="7689954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PT" sz="3600" dirty="0">
                <a:solidFill>
                  <a:srgbClr val="009851"/>
                </a:solidFill>
                <a:latin typeface="FoundryFormSans-Book" panose="02000500050000020004" pitchFamily="2" charset="0"/>
              </a:rPr>
              <a:t>AMBIENTE DE TRABALHO FAVORÁVEL A MOTIVAÇÃO DO TRABALHADOR</a:t>
            </a:r>
            <a:endParaRPr lang="x-none" sz="3600" b="1" dirty="0">
              <a:solidFill>
                <a:srgbClr val="009851"/>
              </a:solidFill>
              <a:latin typeface="FoundryFormSans-Bold" panose="02000800060000020004" pitchFamily="2" charset="0"/>
              <a:ea typeface="FoundryFormSans-Bold" panose="02000800060000020004" pitchFamily="2" charset="0"/>
            </a:endParaRPr>
          </a:p>
        </p:txBody>
      </p:sp>
      <p:sp>
        <p:nvSpPr>
          <p:cNvPr id="34" name="Google Shape;157;p25">
            <a:extLst>
              <a:ext uri="{FF2B5EF4-FFF2-40B4-BE49-F238E27FC236}">
                <a16:creationId xmlns:a16="http://schemas.microsoft.com/office/drawing/2014/main" id="{D85577C8-7CD8-4036-894D-9F4734547FBF}"/>
              </a:ext>
            </a:extLst>
          </p:cNvPr>
          <p:cNvSpPr txBox="1">
            <a:spLocks/>
          </p:cNvSpPr>
          <p:nvPr/>
        </p:nvSpPr>
        <p:spPr>
          <a:xfrm>
            <a:off x="236956" y="1542401"/>
            <a:ext cx="8482874" cy="8716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pt-PT" dirty="0">
                <a:latin typeface="FoundryFormSans-Book" panose="02000500050000020004" pitchFamily="2" charset="0"/>
              </a:rPr>
              <a:t>Algumas práticas eficientes para aumentar a motivação no ambiente de trabalho: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DE0581-95EA-4B89-A535-CA7A1FB41DC9}"/>
              </a:ext>
            </a:extLst>
          </p:cNvPr>
          <p:cNvSpPr/>
          <p:nvPr/>
        </p:nvSpPr>
        <p:spPr>
          <a:xfrm>
            <a:off x="313198" y="2724149"/>
            <a:ext cx="937944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PT" sz="2800" dirty="0">
                <a:solidFill>
                  <a:srgbClr val="00B050"/>
                </a:solidFill>
                <a:latin typeface="FoundryFormSans-Book" panose="02000500050000020004" pitchFamily="2" charset="0"/>
              </a:rPr>
              <a:t>Criar um calendário desportivo</a:t>
            </a:r>
          </a:p>
          <a:p>
            <a:pPr algn="just"/>
            <a:r>
              <a:rPr lang="pt-PT" sz="2800" dirty="0">
                <a:latin typeface="FoundryFormSans-Book" panose="02000500050000020004" pitchFamily="2" charset="0"/>
              </a:rPr>
              <a:t>Resgatar algumas praticas antigas na empresa e criar novas praticas desportivas.</a:t>
            </a:r>
          </a:p>
          <a:p>
            <a:pPr algn="just"/>
            <a:r>
              <a:rPr lang="pt-PT" sz="2800" dirty="0">
                <a:latin typeface="FoundryFormSans-Book" panose="02000500050000020004" pitchFamily="2" charset="0"/>
              </a:rPr>
              <a:t> 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PT" sz="2800" dirty="0">
                <a:solidFill>
                  <a:srgbClr val="00B050"/>
                </a:solidFill>
                <a:latin typeface="FoundryFormSans-Book" panose="02000500050000020004" pitchFamily="2" charset="0"/>
              </a:rPr>
              <a:t>Professores colaboradores</a:t>
            </a:r>
          </a:p>
          <a:p>
            <a:pPr algn="just"/>
            <a:r>
              <a:rPr lang="pt-PT" sz="2800" dirty="0">
                <a:latin typeface="FoundryFormSans-Book" panose="02000500050000020004" pitchFamily="2" charset="0"/>
              </a:rPr>
              <a:t>Nessa prática, o profissional de uma área prepara uma oficina para explicar aos colaboradores de outras áreas como o departamento em que ele atua funciona</a:t>
            </a:r>
          </a:p>
        </p:txBody>
      </p:sp>
    </p:spTree>
    <p:extLst>
      <p:ext uri="{BB962C8B-B14F-4D97-AF65-F5344CB8AC3E}">
        <p14:creationId xmlns:p14="http://schemas.microsoft.com/office/powerpoint/2010/main" val="282200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2381</TotalTime>
  <Words>1267</Words>
  <Application>Microsoft Office PowerPoint</Application>
  <PresentationFormat>Widescreen</PresentationFormat>
  <Paragraphs>108</Paragraphs>
  <Slides>12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22" baseType="lpstr">
      <vt:lpstr>Arial</vt:lpstr>
      <vt:lpstr>Calibri</vt:lpstr>
      <vt:lpstr>Calibri Light</vt:lpstr>
      <vt:lpstr>FoundryFormSans-Bold</vt:lpstr>
      <vt:lpstr>FoundryFormSans-Book</vt:lpstr>
      <vt:lpstr>Honey Baby</vt:lpstr>
      <vt:lpstr>Source Sans Pro</vt:lpstr>
      <vt:lpstr>Symbol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Ricardo Veloso dos Santos Rosa</dc:creator>
  <cp:lastModifiedBy>Gabinete de Tecnologias de Informação</cp:lastModifiedBy>
  <cp:revision>60</cp:revision>
  <dcterms:created xsi:type="dcterms:W3CDTF">2022-01-27T10:23:03Z</dcterms:created>
  <dcterms:modified xsi:type="dcterms:W3CDTF">2022-10-26T08:43:19Z</dcterms:modified>
</cp:coreProperties>
</file>