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1.xml" ContentType="application/vnd.openxmlformats-officedocument.drawingml.chart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</p:sldMasterIdLst>
  <p:notesMasterIdLst>
    <p:notesMasterId r:id="rId35"/>
  </p:notesMasterIdLst>
  <p:sldIdLst>
    <p:sldId id="340" r:id="rId3"/>
    <p:sldId id="258" r:id="rId4"/>
    <p:sldId id="260" r:id="rId5"/>
    <p:sldId id="287" r:id="rId6"/>
    <p:sldId id="318" r:id="rId7"/>
    <p:sldId id="265" r:id="rId8"/>
    <p:sldId id="289" r:id="rId9"/>
    <p:sldId id="321" r:id="rId10"/>
    <p:sldId id="272" r:id="rId11"/>
    <p:sldId id="325" r:id="rId12"/>
    <p:sldId id="273" r:id="rId13"/>
    <p:sldId id="274" r:id="rId14"/>
    <p:sldId id="276" r:id="rId15"/>
    <p:sldId id="341" r:id="rId16"/>
    <p:sldId id="342" r:id="rId17"/>
    <p:sldId id="324" r:id="rId18"/>
    <p:sldId id="345" r:id="rId19"/>
    <p:sldId id="327" r:id="rId20"/>
    <p:sldId id="346" r:id="rId21"/>
    <p:sldId id="336" r:id="rId22"/>
    <p:sldId id="343" r:id="rId23"/>
    <p:sldId id="334" r:id="rId24"/>
    <p:sldId id="295" r:id="rId25"/>
    <p:sldId id="330" r:id="rId26"/>
    <p:sldId id="326" r:id="rId27"/>
    <p:sldId id="347" r:id="rId28"/>
    <p:sldId id="348" r:id="rId29"/>
    <p:sldId id="315" r:id="rId30"/>
    <p:sldId id="288" r:id="rId31"/>
    <p:sldId id="331" r:id="rId32"/>
    <p:sldId id="332" r:id="rId33"/>
    <p:sldId id="261" r:id="rId34"/>
  </p:sldIdLst>
  <p:sldSz cx="20104100" cy="11309350"/>
  <p:notesSz cx="20104100" cy="113093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FF00"/>
    <a:srgbClr val="0033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716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&#225;diva_04-12-2019\ARSEG_II&#186;%20E%20III&#186;%20TRIMESTRE%20DE%202016\2021\ARSEG%20-%202021\Revis&#227;o%20da%20Comiss&#227;o%20devida%20&#224;%20ARSEG_17.12.2021\VLGF%20311220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explosion val="56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B2A5-42E2-B32F-1533B076261D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B2A5-42E2-B32F-1533B076261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B2A5-42E2-B32F-1533B076261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B2A5-42E2-B32F-1533B076261D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B2A5-42E2-B32F-1533B076261D}"/>
              </c:ext>
            </c:extLst>
          </c:dPt>
          <c:dLbls>
            <c:dLbl>
              <c:idx val="0"/>
              <c:layout>
                <c:manualLayout>
                  <c:x val="-6.7212935275827571E-2"/>
                  <c:y val="3.345222397904636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A5-42E2-B32F-1533B076261D}"/>
                </c:ext>
              </c:extLst>
            </c:dLbl>
            <c:dLbl>
              <c:idx val="1"/>
              <c:layout>
                <c:manualLayout>
                  <c:x val="-0.11559730079399459"/>
                  <c:y val="9.530863420753400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A5-42E2-B32F-1533B076261D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rgbClr val="000099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pt-PT" dirty="0"/>
                      <a:t>TÍTULOS</a:t>
                    </a:r>
                    <a:r>
                      <a:rPr lang="pt-PT" baseline="0" dirty="0"/>
                      <a:t> DA DÍVIDA PÚBLICA
</a:t>
                    </a:r>
                    <a:fld id="{63AA519E-840E-413A-9188-805926A36FDE}" type="PERCENTAGE">
                      <a:rPr lang="pt-PT" baseline="0"/>
                      <a:pPr>
                        <a:defRPr sz="2400" b="1" i="0" u="none" strike="noStrike" kern="1200" baseline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[PERCENTAGEM]</a:t>
                    </a:fld>
                    <a:endParaRPr lang="pt-PT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2A5-42E2-B32F-1533B076261D}"/>
                </c:ext>
              </c:extLst>
            </c:dLbl>
            <c:dLbl>
              <c:idx val="3"/>
              <c:layout>
                <c:manualLayout>
                  <c:x val="2.9716735452861239E-2"/>
                  <c:y val="7.196519048064146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2A5-42E2-B32F-1533B076261D}"/>
                </c:ext>
              </c:extLst>
            </c:dLbl>
            <c:dLbl>
              <c:idx val="4"/>
              <c:layout>
                <c:manualLayout>
                  <c:x val="4.4089433810395838E-3"/>
                  <c:y val="0.3293035948413297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2A5-42E2-B32F-1533B07626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pPr>
                <a:endParaRPr lang="pt-A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VLGF!$S$3:$W$3</c:f>
              <c:strCache>
                <c:ptCount val="5"/>
                <c:pt idx="0">
                  <c:v>DEPÓSITO À ORDEM</c:v>
                </c:pt>
                <c:pt idx="1">
                  <c:v>DEPÓSITOS A PRAZO</c:v>
                </c:pt>
                <c:pt idx="2">
                  <c:v>TITULOS DA DÍVIDA PÚBLICA*</c:v>
                </c:pt>
                <c:pt idx="3">
                  <c:v>IMÓVEIS</c:v>
                </c:pt>
                <c:pt idx="4">
                  <c:v>UPS EM FUNDOS DE INVESTIMENTO</c:v>
                </c:pt>
              </c:strCache>
            </c:strRef>
          </c:cat>
          <c:val>
            <c:numRef>
              <c:f>VLGF!$S$4:$W$4</c:f>
              <c:numCache>
                <c:formatCode>#,##0.00</c:formatCode>
                <c:ptCount val="5"/>
                <c:pt idx="0">
                  <c:v>9996343901.3800011</c:v>
                </c:pt>
                <c:pt idx="1">
                  <c:v>24502489666.389999</c:v>
                </c:pt>
                <c:pt idx="2">
                  <c:v>122701327069.67</c:v>
                </c:pt>
                <c:pt idx="3">
                  <c:v>9686212000</c:v>
                </c:pt>
                <c:pt idx="4">
                  <c:v>1500000000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2A5-42E2-B32F-1533B076261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AO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3461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9283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3849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7246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16173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3972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49804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08923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75341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77829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30594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789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64407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95513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65817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4935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88653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29063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5784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00750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17523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27383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0197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20510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75927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938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6524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6815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1934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6590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3655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5135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5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69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alín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ítulo do diapositivo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Título do diapositivo</a:t>
            </a:r>
          </a:p>
        </p:txBody>
      </p:sp>
      <p:sp>
        <p:nvSpPr>
          <p:cNvPr id="43" name="Subtítulo do diapositivo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994738" y="1956595"/>
            <a:ext cx="18114632" cy="770761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1361480">
              <a:lnSpc>
                <a:spcPct val="100000"/>
              </a:lnSpc>
              <a:spcBef>
                <a:spcPts val="0"/>
              </a:spcBef>
              <a:buSzTx/>
              <a:buNone/>
              <a:defRPr sz="9072" b="1"/>
            </a:lvl1pPr>
          </a:lstStyle>
          <a:p>
            <a:r>
              <a:t>Subtítulo do diapositivo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diapositivo com marcas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367196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r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Texto do diapositivo com marcas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571131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ítulo de secção"/>
          <p:cNvSpPr txBox="1">
            <a:spLocks noGrp="1"/>
          </p:cNvSpPr>
          <p:nvPr>
            <p:ph type="title" hasCustomPrompt="1"/>
          </p:nvPr>
        </p:nvSpPr>
        <p:spPr>
          <a:xfrm>
            <a:off x="994731" y="3738369"/>
            <a:ext cx="18114634" cy="3832613"/>
          </a:xfrm>
          <a:prstGeom prst="rect">
            <a:avLst/>
          </a:prstGeom>
        </p:spPr>
        <p:txBody>
          <a:bodyPr anchor="ctr"/>
          <a:lstStyle>
            <a:lvl1pPr>
              <a:defRPr sz="19131" b="0" spc="-381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Título de secção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692294" y="10538942"/>
            <a:ext cx="706925" cy="5591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240675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ítulo do diapositivo"/>
          <p:cNvSpPr txBox="1">
            <a:spLocks noGrp="1"/>
          </p:cNvSpPr>
          <p:nvPr>
            <p:ph type="title" hasCustomPrompt="1"/>
          </p:nvPr>
        </p:nvSpPr>
        <p:spPr>
          <a:xfrm>
            <a:off x="994738" y="890089"/>
            <a:ext cx="18114632" cy="1183169"/>
          </a:xfrm>
          <a:prstGeom prst="rect">
            <a:avLst/>
          </a:prstGeom>
        </p:spPr>
        <p:txBody>
          <a:bodyPr/>
          <a:lstStyle/>
          <a:p>
            <a:r>
              <a:t>Título do diapositivo</a:t>
            </a:r>
          </a:p>
        </p:txBody>
      </p:sp>
      <p:sp>
        <p:nvSpPr>
          <p:cNvPr id="80" name="Subtítulo do diapositivo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994738" y="1956595"/>
            <a:ext cx="18114632" cy="770761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1361480">
              <a:lnSpc>
                <a:spcPct val="100000"/>
              </a:lnSpc>
              <a:spcBef>
                <a:spcPts val="0"/>
              </a:spcBef>
              <a:buSzTx/>
              <a:buNone/>
              <a:defRPr sz="9072" b="1"/>
            </a:lvl1pPr>
          </a:lstStyle>
          <a:p>
            <a:r>
              <a:t>Subtítulo do diapositivo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170214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ítulo da agenda"/>
          <p:cNvSpPr txBox="1">
            <a:spLocks noGrp="1"/>
          </p:cNvSpPr>
          <p:nvPr>
            <p:ph type="title" hasCustomPrompt="1"/>
          </p:nvPr>
        </p:nvSpPr>
        <p:spPr>
          <a:xfrm>
            <a:off x="994738" y="890088"/>
            <a:ext cx="18114632" cy="1183293"/>
          </a:xfrm>
          <a:prstGeom prst="rect">
            <a:avLst/>
          </a:prstGeom>
        </p:spPr>
        <p:txBody>
          <a:bodyPr/>
          <a:lstStyle/>
          <a:p>
            <a:r>
              <a:t>Título da agenda</a:t>
            </a:r>
          </a:p>
        </p:txBody>
      </p:sp>
      <p:sp>
        <p:nvSpPr>
          <p:cNvPr id="89" name="Subtítulo da agend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994738" y="1956595"/>
            <a:ext cx="18114632" cy="770761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1361480">
              <a:lnSpc>
                <a:spcPct val="100000"/>
              </a:lnSpc>
              <a:spcBef>
                <a:spcPts val="0"/>
              </a:spcBef>
              <a:buSzTx/>
              <a:buNone/>
              <a:defRPr sz="9072" b="1"/>
            </a:lvl1pPr>
          </a:lstStyle>
          <a:p>
            <a:r>
              <a:t>Subtítulo da agenda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1361480">
              <a:lnSpc>
                <a:spcPct val="100000"/>
              </a:lnSpc>
              <a:spcBef>
                <a:spcPts val="2967"/>
              </a:spcBef>
              <a:buSzTx/>
              <a:buNone/>
              <a:defRPr sz="9072" spc="-89"/>
            </a:lvl1pPr>
            <a:lvl2pPr marL="0" indent="754048" defTabSz="1361480">
              <a:lnSpc>
                <a:spcPct val="100000"/>
              </a:lnSpc>
              <a:spcBef>
                <a:spcPts val="2967"/>
              </a:spcBef>
              <a:buSzTx/>
              <a:buNone/>
              <a:defRPr sz="9072" spc="-89"/>
            </a:lvl2pPr>
            <a:lvl3pPr marL="0" indent="1508100" defTabSz="1361480">
              <a:lnSpc>
                <a:spcPct val="100000"/>
              </a:lnSpc>
              <a:spcBef>
                <a:spcPts val="2967"/>
              </a:spcBef>
              <a:buSzTx/>
              <a:buNone/>
              <a:defRPr sz="9072" spc="-89"/>
            </a:lvl3pPr>
            <a:lvl4pPr marL="0" indent="2262148" defTabSz="1361480">
              <a:lnSpc>
                <a:spcPct val="100000"/>
              </a:lnSpc>
              <a:spcBef>
                <a:spcPts val="2967"/>
              </a:spcBef>
              <a:buSzTx/>
              <a:buNone/>
              <a:defRPr sz="9072" spc="-89"/>
            </a:lvl4pPr>
            <a:lvl5pPr marL="0" indent="3016196" defTabSz="1361480">
              <a:lnSpc>
                <a:spcPct val="100000"/>
              </a:lnSpc>
              <a:spcBef>
                <a:spcPts val="2967"/>
              </a:spcBef>
              <a:buSzTx/>
              <a:buNone/>
              <a:defRPr sz="9072" spc="-89"/>
            </a:lvl5pPr>
          </a:lstStyle>
          <a:p>
            <a:r>
              <a:t>Tópicos da agenda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802634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cl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994738" y="4057421"/>
            <a:ext cx="18114632" cy="319451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9131" spc="-381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754048" algn="ctr">
              <a:lnSpc>
                <a:spcPct val="80000"/>
              </a:lnSpc>
              <a:spcBef>
                <a:spcPts val="0"/>
              </a:spcBef>
              <a:buSzTx/>
              <a:buNone/>
              <a:defRPr sz="19131" spc="-381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1508100" algn="ctr">
              <a:lnSpc>
                <a:spcPct val="80000"/>
              </a:lnSpc>
              <a:spcBef>
                <a:spcPts val="0"/>
              </a:spcBef>
              <a:buSzTx/>
              <a:buNone/>
              <a:defRPr sz="19131" spc="-381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2262148" algn="ctr">
              <a:lnSpc>
                <a:spcPct val="80000"/>
              </a:lnSpc>
              <a:spcBef>
                <a:spcPts val="0"/>
              </a:spcBef>
              <a:buSzTx/>
              <a:buNone/>
              <a:defRPr sz="19131" spc="-381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3016196" algn="ctr">
              <a:lnSpc>
                <a:spcPct val="80000"/>
              </a:lnSpc>
              <a:spcBef>
                <a:spcPts val="0"/>
              </a:spcBef>
              <a:buSzTx/>
              <a:buNone/>
              <a:defRPr sz="19131" spc="-381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Declaração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156515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ct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994738" y="887143"/>
            <a:ext cx="18114632" cy="597095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41234" b="1" spc="-414"/>
            </a:lvl1pPr>
            <a:lvl2pPr marL="0" indent="754048" algn="ctr">
              <a:lnSpc>
                <a:spcPct val="80000"/>
              </a:lnSpc>
              <a:spcBef>
                <a:spcPts val="0"/>
              </a:spcBef>
              <a:buSzTx/>
              <a:buNone/>
              <a:defRPr sz="41234" b="1" spc="-414"/>
            </a:lvl2pPr>
            <a:lvl3pPr marL="0" indent="1508100" algn="ctr">
              <a:lnSpc>
                <a:spcPct val="80000"/>
              </a:lnSpc>
              <a:spcBef>
                <a:spcPts val="0"/>
              </a:spcBef>
              <a:buSzTx/>
              <a:buNone/>
              <a:defRPr sz="41234" b="1" spc="-414"/>
            </a:lvl3pPr>
            <a:lvl4pPr marL="0" indent="2262148" algn="ctr">
              <a:lnSpc>
                <a:spcPct val="80000"/>
              </a:lnSpc>
              <a:spcBef>
                <a:spcPts val="0"/>
              </a:spcBef>
              <a:buSzTx/>
              <a:buNone/>
              <a:defRPr sz="41234" b="1" spc="-414"/>
            </a:lvl4pPr>
            <a:lvl5pPr marL="0" indent="3016196" algn="ctr">
              <a:lnSpc>
                <a:spcPct val="80000"/>
              </a:lnSpc>
              <a:spcBef>
                <a:spcPts val="0"/>
              </a:spcBef>
              <a:buSzTx/>
              <a:buNone/>
              <a:defRPr sz="41234" b="1" spc="-414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Informação factual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994738" y="6812473"/>
            <a:ext cx="18114632" cy="770761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1361480">
              <a:lnSpc>
                <a:spcPct val="100000"/>
              </a:lnSpc>
              <a:spcBef>
                <a:spcPts val="0"/>
              </a:spcBef>
              <a:buSzTx/>
              <a:buNone/>
              <a:defRPr sz="9072" b="1"/>
            </a:lvl1pPr>
          </a:lstStyle>
          <a:p>
            <a:r>
              <a:t>Informação factual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5987517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ribuição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003509" y="8802307"/>
            <a:ext cx="16654522" cy="525214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1361480">
              <a:lnSpc>
                <a:spcPct val="100000"/>
              </a:lnSpc>
              <a:spcBef>
                <a:spcPts val="0"/>
              </a:spcBef>
              <a:buSzTx/>
              <a:buNone/>
              <a:defRPr sz="5938" b="1"/>
            </a:lvl1pPr>
          </a:lstStyle>
          <a:p>
            <a:r>
              <a:t>Atribuição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446073" y="4073098"/>
            <a:ext cx="17211955" cy="3163155"/>
          </a:xfrm>
          <a:prstGeom prst="rect">
            <a:avLst/>
          </a:prstGeom>
        </p:spPr>
        <p:txBody>
          <a:bodyPr/>
          <a:lstStyle>
            <a:lvl1pPr marL="1053760" indent="-774995">
              <a:spcBef>
                <a:spcPts val="0"/>
              </a:spcBef>
              <a:buSzTx/>
              <a:buNone/>
              <a:defRPr sz="14021" spc="-28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1053760" indent="-20945">
              <a:spcBef>
                <a:spcPts val="0"/>
              </a:spcBef>
              <a:buSzTx/>
              <a:buNone/>
              <a:defRPr sz="14021" spc="-28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1053760" indent="733102">
              <a:spcBef>
                <a:spcPts val="0"/>
              </a:spcBef>
              <a:buSzTx/>
              <a:buNone/>
              <a:defRPr sz="14021" spc="-28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1053760" indent="1487155">
              <a:spcBef>
                <a:spcPts val="0"/>
              </a:spcBef>
              <a:buSzTx/>
              <a:buNone/>
              <a:defRPr sz="14021" spc="-28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1053760" indent="2241203">
              <a:spcBef>
                <a:spcPts val="0"/>
              </a:spcBef>
              <a:buSzTx/>
              <a:buNone/>
              <a:defRPr sz="14021" spc="-28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“Citação notável”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63484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a 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21"/>
          </p:nvPr>
        </p:nvSpPr>
        <p:spPr>
          <a:xfrm>
            <a:off x="12994370" y="837732"/>
            <a:ext cx="6133382" cy="490573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22"/>
          </p:nvPr>
        </p:nvSpPr>
        <p:spPr>
          <a:xfrm>
            <a:off x="11130552" y="3280238"/>
            <a:ext cx="8607067" cy="1001827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23"/>
          </p:nvPr>
        </p:nvSpPr>
        <p:spPr>
          <a:xfrm>
            <a:off x="-115176" y="408393"/>
            <a:ext cx="13695919" cy="102726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8598604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21"/>
          </p:nvPr>
        </p:nvSpPr>
        <p:spPr>
          <a:xfrm>
            <a:off x="-1099443" y="-4555155"/>
            <a:ext cx="22302986" cy="1784364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560059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200" b="1" i="0">
                <a:solidFill>
                  <a:srgbClr val="1F397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671951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200" b="1" i="0">
                <a:solidFill>
                  <a:srgbClr val="1F397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3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3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200" b="1" i="0">
                <a:solidFill>
                  <a:srgbClr val="1F397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749803"/>
            <a:ext cx="20104100" cy="65587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alín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ítulo do diapositivo"/>
          <p:cNvSpPr txBox="1">
            <a:spLocks noGrp="1"/>
          </p:cNvSpPr>
          <p:nvPr>
            <p:ph type="title" hasCustomPrompt="1"/>
          </p:nvPr>
        </p:nvSpPr>
        <p:spPr>
          <a:xfrm>
            <a:off x="1841485" y="4256405"/>
            <a:ext cx="16421128" cy="1569660"/>
          </a:xfrm>
          <a:prstGeom prst="rect">
            <a:avLst/>
          </a:prstGeom>
        </p:spPr>
        <p:txBody>
          <a:bodyPr/>
          <a:lstStyle/>
          <a:p>
            <a:r>
              <a:t>Título do diapositivo</a:t>
            </a:r>
          </a:p>
        </p:txBody>
      </p:sp>
      <p:sp>
        <p:nvSpPr>
          <p:cNvPr id="43" name="Subtítulo do diapositivo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994738" y="1956595"/>
            <a:ext cx="18114632" cy="148841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1361480">
              <a:lnSpc>
                <a:spcPct val="100000"/>
              </a:lnSpc>
              <a:spcBef>
                <a:spcPts val="0"/>
              </a:spcBef>
              <a:buSzTx/>
              <a:buNone/>
              <a:defRPr sz="9072" b="1"/>
            </a:lvl1pPr>
          </a:lstStyle>
          <a:p>
            <a:r>
              <a:t>Subtítulo do diapositivo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005205" y="2601150"/>
            <a:ext cx="18093689" cy="1384995"/>
          </a:xfrm>
          <a:prstGeom prst="rect">
            <a:avLst/>
          </a:prstGeom>
        </p:spPr>
        <p:txBody>
          <a:bodyPr/>
          <a:lstStyle/>
          <a:p>
            <a:r>
              <a:t>Texto do diapositivo com marcas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4474952" y="10517695"/>
            <a:ext cx="462394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28285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 e dat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990481" y="9778895"/>
            <a:ext cx="18114634" cy="525214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1361480">
              <a:lnSpc>
                <a:spcPct val="100000"/>
              </a:lnSpc>
              <a:spcBef>
                <a:spcPts val="0"/>
              </a:spcBef>
              <a:buSzTx/>
              <a:buNone/>
              <a:defRPr sz="5938" b="1"/>
            </a:lvl1pPr>
          </a:lstStyle>
          <a:p>
            <a:r>
              <a:t>Autor e data</a:t>
            </a:r>
          </a:p>
        </p:txBody>
      </p:sp>
      <p:sp>
        <p:nvSpPr>
          <p:cNvPr id="12" name="Título da apresentação"/>
          <p:cNvSpPr txBox="1">
            <a:spLocks noGrp="1"/>
          </p:cNvSpPr>
          <p:nvPr>
            <p:ph type="title" hasCustomPrompt="1"/>
          </p:nvPr>
        </p:nvSpPr>
        <p:spPr>
          <a:xfrm>
            <a:off x="994731" y="2123179"/>
            <a:ext cx="18114634" cy="3832615"/>
          </a:xfrm>
          <a:prstGeom prst="rect">
            <a:avLst/>
          </a:prstGeom>
        </p:spPr>
        <p:txBody>
          <a:bodyPr anchor="b"/>
          <a:lstStyle>
            <a:lvl1pPr>
              <a:defRPr sz="19131" spc="-381"/>
            </a:lvl1pPr>
          </a:lstStyle>
          <a:p>
            <a:r>
              <a:t>Título da apresentação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90484" y="5955790"/>
            <a:ext cx="18114632" cy="1570745"/>
          </a:xfrm>
          <a:prstGeom prst="rect">
            <a:avLst/>
          </a:prstGeom>
        </p:spPr>
        <p:txBody>
          <a:bodyPr/>
          <a:lstStyle>
            <a:lvl1pPr marL="0" indent="0" defTabSz="1361480">
              <a:lnSpc>
                <a:spcPct val="100000"/>
              </a:lnSpc>
              <a:spcBef>
                <a:spcPts val="0"/>
              </a:spcBef>
              <a:buSzTx/>
              <a:buNone/>
              <a:defRPr sz="9072" b="1"/>
            </a:lvl1pPr>
            <a:lvl2pPr marL="0" indent="754048" defTabSz="1361480">
              <a:lnSpc>
                <a:spcPct val="100000"/>
              </a:lnSpc>
              <a:spcBef>
                <a:spcPts val="0"/>
              </a:spcBef>
              <a:buSzTx/>
              <a:buNone/>
              <a:defRPr sz="9072" b="1"/>
            </a:lvl2pPr>
            <a:lvl3pPr marL="0" indent="1508100" defTabSz="1361480">
              <a:lnSpc>
                <a:spcPct val="100000"/>
              </a:lnSpc>
              <a:spcBef>
                <a:spcPts val="0"/>
              </a:spcBef>
              <a:buSzTx/>
              <a:buNone/>
              <a:defRPr sz="9072" b="1"/>
            </a:lvl3pPr>
            <a:lvl4pPr marL="0" indent="2262148" defTabSz="1361480">
              <a:lnSpc>
                <a:spcPct val="100000"/>
              </a:lnSpc>
              <a:spcBef>
                <a:spcPts val="0"/>
              </a:spcBef>
              <a:buSzTx/>
              <a:buNone/>
              <a:defRPr sz="9072" b="1"/>
            </a:lvl4pPr>
            <a:lvl5pPr marL="0" indent="3016196" defTabSz="1361480">
              <a:lnSpc>
                <a:spcPct val="100000"/>
              </a:lnSpc>
              <a:spcBef>
                <a:spcPts val="0"/>
              </a:spcBef>
              <a:buSzTx/>
              <a:buNone/>
              <a:defRPr sz="9072" b="1"/>
            </a:lvl5pPr>
          </a:lstStyle>
          <a:p>
            <a:r>
              <a:t>Subtítulo da apresentação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976645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952850" y="-1068104"/>
            <a:ext cx="22051685" cy="132082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Título da apresentação"/>
          <p:cNvSpPr txBox="1">
            <a:spLocks noGrp="1"/>
          </p:cNvSpPr>
          <p:nvPr>
            <p:ph type="title" hasCustomPrompt="1"/>
          </p:nvPr>
        </p:nvSpPr>
        <p:spPr>
          <a:xfrm>
            <a:off x="994738" y="5874579"/>
            <a:ext cx="18114632" cy="3832613"/>
          </a:xfrm>
          <a:prstGeom prst="rect">
            <a:avLst/>
          </a:prstGeom>
        </p:spPr>
        <p:txBody>
          <a:bodyPr anchor="b"/>
          <a:lstStyle>
            <a:lvl1pPr>
              <a:defRPr sz="19131" spc="-381"/>
            </a:lvl1pPr>
          </a:lstStyle>
          <a:p>
            <a:r>
              <a:t>Título da apresentação</a:t>
            </a:r>
          </a:p>
        </p:txBody>
      </p:sp>
      <p:sp>
        <p:nvSpPr>
          <p:cNvPr id="23" name="Autor e data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995715" y="912052"/>
            <a:ext cx="18112670" cy="525214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1361480">
              <a:lnSpc>
                <a:spcPct val="100000"/>
              </a:lnSpc>
              <a:spcBef>
                <a:spcPts val="0"/>
              </a:spcBef>
              <a:buSzTx/>
              <a:buNone/>
              <a:defRPr sz="5938" b="1"/>
            </a:lvl1pPr>
          </a:lstStyle>
          <a:p>
            <a:r>
              <a:t>Autor e data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94738" y="9572801"/>
            <a:ext cx="18114632" cy="920968"/>
          </a:xfrm>
          <a:prstGeom prst="rect">
            <a:avLst/>
          </a:prstGeom>
        </p:spPr>
        <p:txBody>
          <a:bodyPr/>
          <a:lstStyle>
            <a:lvl1pPr marL="0" indent="0" defTabSz="1361480">
              <a:lnSpc>
                <a:spcPct val="100000"/>
              </a:lnSpc>
              <a:spcBef>
                <a:spcPts val="0"/>
              </a:spcBef>
              <a:buSzTx/>
              <a:buNone/>
              <a:defRPr sz="9072" b="1"/>
            </a:lvl1pPr>
            <a:lvl2pPr marL="0" indent="754048" defTabSz="1361480">
              <a:lnSpc>
                <a:spcPct val="100000"/>
              </a:lnSpc>
              <a:spcBef>
                <a:spcPts val="0"/>
              </a:spcBef>
              <a:buSzTx/>
              <a:buNone/>
              <a:defRPr sz="9072" b="1"/>
            </a:lvl2pPr>
            <a:lvl3pPr marL="0" indent="1508100" defTabSz="1361480">
              <a:lnSpc>
                <a:spcPct val="100000"/>
              </a:lnSpc>
              <a:spcBef>
                <a:spcPts val="0"/>
              </a:spcBef>
              <a:buSzTx/>
              <a:buNone/>
              <a:defRPr sz="9072" b="1"/>
            </a:lvl3pPr>
            <a:lvl4pPr marL="0" indent="2262148" defTabSz="1361480">
              <a:lnSpc>
                <a:spcPct val="100000"/>
              </a:lnSpc>
              <a:spcBef>
                <a:spcPts val="0"/>
              </a:spcBef>
              <a:buSzTx/>
              <a:buNone/>
              <a:defRPr sz="9072" b="1"/>
            </a:lvl4pPr>
            <a:lvl5pPr marL="0" indent="3016196" defTabSz="1361480">
              <a:lnSpc>
                <a:spcPct val="100000"/>
              </a:lnSpc>
              <a:spcBef>
                <a:spcPts val="0"/>
              </a:spcBef>
              <a:buSzTx/>
              <a:buNone/>
              <a:defRPr sz="9072" b="1"/>
            </a:lvl5pPr>
          </a:lstStyle>
          <a:p>
            <a:r>
              <a:t>Subtítulo da apresentação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833306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fotografia alternativ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9046845" y="-167546"/>
            <a:ext cx="10013165" cy="1165491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Título do diapositivo"/>
          <p:cNvSpPr txBox="1">
            <a:spLocks noGrp="1"/>
          </p:cNvSpPr>
          <p:nvPr>
            <p:ph type="title" hasCustomPrompt="1"/>
          </p:nvPr>
        </p:nvSpPr>
        <p:spPr>
          <a:xfrm>
            <a:off x="994738" y="1047164"/>
            <a:ext cx="8062582" cy="4850153"/>
          </a:xfrm>
          <a:prstGeom prst="rect">
            <a:avLst/>
          </a:prstGeom>
        </p:spPr>
        <p:txBody>
          <a:bodyPr anchor="b"/>
          <a:lstStyle/>
          <a:p>
            <a:r>
              <a:t>Título do diapositivo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94738" y="5821706"/>
            <a:ext cx="8062582" cy="4440482"/>
          </a:xfrm>
          <a:prstGeom prst="rect">
            <a:avLst/>
          </a:prstGeom>
        </p:spPr>
        <p:txBody>
          <a:bodyPr/>
          <a:lstStyle>
            <a:lvl1pPr marL="0" indent="0" defTabSz="1361480">
              <a:lnSpc>
                <a:spcPct val="100000"/>
              </a:lnSpc>
              <a:spcBef>
                <a:spcPts val="0"/>
              </a:spcBef>
              <a:buSzTx/>
              <a:buNone/>
              <a:defRPr sz="9072" b="1"/>
            </a:lvl1pPr>
            <a:lvl2pPr marL="0" indent="754048" defTabSz="1361480">
              <a:lnSpc>
                <a:spcPct val="100000"/>
              </a:lnSpc>
              <a:spcBef>
                <a:spcPts val="0"/>
              </a:spcBef>
              <a:buSzTx/>
              <a:buNone/>
              <a:defRPr sz="9072" b="1"/>
            </a:lvl2pPr>
            <a:lvl3pPr marL="0" indent="1508100" defTabSz="1361480">
              <a:lnSpc>
                <a:spcPct val="100000"/>
              </a:lnSpc>
              <a:spcBef>
                <a:spcPts val="0"/>
              </a:spcBef>
              <a:buSzTx/>
              <a:buNone/>
              <a:defRPr sz="9072" b="1"/>
            </a:lvl3pPr>
            <a:lvl4pPr marL="0" indent="2262148" defTabSz="1361480">
              <a:lnSpc>
                <a:spcPct val="100000"/>
              </a:lnSpc>
              <a:spcBef>
                <a:spcPts val="0"/>
              </a:spcBef>
              <a:buSzTx/>
              <a:buNone/>
              <a:defRPr sz="9072" b="1"/>
            </a:lvl4pPr>
            <a:lvl5pPr marL="0" indent="3016196" defTabSz="1361480">
              <a:lnSpc>
                <a:spcPct val="100000"/>
              </a:lnSpc>
              <a:spcBef>
                <a:spcPts val="0"/>
              </a:spcBef>
              <a:buSzTx/>
              <a:buNone/>
              <a:defRPr sz="9072" b="1"/>
            </a:lvl5pPr>
          </a:lstStyle>
          <a:p>
            <a:r>
              <a:t>Subtítulo do diapositivo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692294" y="10538942"/>
            <a:ext cx="706925" cy="5591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584055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41485" y="4256405"/>
            <a:ext cx="16421128" cy="1322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200" b="1" i="0">
                <a:solidFill>
                  <a:srgbClr val="1F397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89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5"/>
            <a:ext cx="6433311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5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2" y="10517695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do diapositivo"/>
          <p:cNvSpPr txBox="1">
            <a:spLocks noGrp="1"/>
          </p:cNvSpPr>
          <p:nvPr>
            <p:ph type="title" hasCustomPrompt="1"/>
          </p:nvPr>
        </p:nvSpPr>
        <p:spPr>
          <a:xfrm>
            <a:off x="994738" y="890088"/>
            <a:ext cx="18114632" cy="1181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Título do diapositivo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994738" y="3503049"/>
            <a:ext cx="18114632" cy="6807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Texto do diapositivo com marcas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692294" y="10535451"/>
            <a:ext cx="706925" cy="5591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963506">
              <a:defRPr sz="2967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694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ransition spd="med"/>
  <p:txStyles>
    <p:titleStyle>
      <a:lvl1pPr marL="0" marR="0" indent="0" algn="l" defTabSz="402149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21" b="1" i="0" u="none" strike="noStrike" cap="none" spc="-28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754048" algn="l" defTabSz="402149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21" b="1" i="0" u="none" strike="noStrike" cap="none" spc="-28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1508100" algn="l" defTabSz="402149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21" b="1" i="0" u="none" strike="noStrike" cap="none" spc="-28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2262148" algn="l" defTabSz="402149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21" b="1" i="0" u="none" strike="noStrike" cap="none" spc="-28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3016196" algn="l" defTabSz="402149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21" b="1" i="0" u="none" strike="noStrike" cap="none" spc="-28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3770248" algn="l" defTabSz="402149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21" b="1" i="0" u="none" strike="noStrike" cap="none" spc="-28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4524296" algn="l" defTabSz="402149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21" b="1" i="0" u="none" strike="noStrike" cap="none" spc="-28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5278349" algn="l" defTabSz="402149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21" b="1" i="0" u="none" strike="noStrike" cap="none" spc="-28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6032396" algn="l" defTabSz="402149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21" b="1" i="0" u="none" strike="noStrike" cap="none" spc="-28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1005397" marR="0" indent="-1005397" algn="l" defTabSz="4021497" rtl="0" latinLnBrk="0">
        <a:lnSpc>
          <a:spcPct val="90000"/>
        </a:lnSpc>
        <a:spcBef>
          <a:spcPts val="7421"/>
        </a:spcBef>
        <a:spcAft>
          <a:spcPts val="0"/>
        </a:spcAft>
        <a:buClrTx/>
        <a:buSzPct val="123000"/>
        <a:buFontTx/>
        <a:buChar char="•"/>
        <a:tabLst/>
        <a:defRPr sz="7916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2010799" marR="0" indent="-1005397" algn="l" defTabSz="4021497" rtl="0" latinLnBrk="0">
        <a:lnSpc>
          <a:spcPct val="90000"/>
        </a:lnSpc>
        <a:spcBef>
          <a:spcPts val="7421"/>
        </a:spcBef>
        <a:spcAft>
          <a:spcPts val="0"/>
        </a:spcAft>
        <a:buClrTx/>
        <a:buSzPct val="123000"/>
        <a:buFontTx/>
        <a:buChar char="•"/>
        <a:tabLst/>
        <a:defRPr sz="7916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3016196" marR="0" indent="-1005397" algn="l" defTabSz="4021497" rtl="0" latinLnBrk="0">
        <a:lnSpc>
          <a:spcPct val="90000"/>
        </a:lnSpc>
        <a:spcBef>
          <a:spcPts val="7421"/>
        </a:spcBef>
        <a:spcAft>
          <a:spcPts val="0"/>
        </a:spcAft>
        <a:buClrTx/>
        <a:buSzPct val="123000"/>
        <a:buFontTx/>
        <a:buChar char="•"/>
        <a:tabLst/>
        <a:defRPr sz="7916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4021598" marR="0" indent="-1005397" algn="l" defTabSz="4021497" rtl="0" latinLnBrk="0">
        <a:lnSpc>
          <a:spcPct val="90000"/>
        </a:lnSpc>
        <a:spcBef>
          <a:spcPts val="7421"/>
        </a:spcBef>
        <a:spcAft>
          <a:spcPts val="0"/>
        </a:spcAft>
        <a:buClrTx/>
        <a:buSzPct val="123000"/>
        <a:buFontTx/>
        <a:buChar char="•"/>
        <a:tabLst/>
        <a:defRPr sz="7916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5026996" marR="0" indent="-1005397" algn="l" defTabSz="4021497" rtl="0" latinLnBrk="0">
        <a:lnSpc>
          <a:spcPct val="90000"/>
        </a:lnSpc>
        <a:spcBef>
          <a:spcPts val="7421"/>
        </a:spcBef>
        <a:spcAft>
          <a:spcPts val="0"/>
        </a:spcAft>
        <a:buClrTx/>
        <a:buSzPct val="123000"/>
        <a:buFontTx/>
        <a:buChar char="•"/>
        <a:tabLst/>
        <a:defRPr sz="7916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6032396" marR="0" indent="-1005397" algn="l" defTabSz="4021497" rtl="0" latinLnBrk="0">
        <a:lnSpc>
          <a:spcPct val="90000"/>
        </a:lnSpc>
        <a:spcBef>
          <a:spcPts val="7421"/>
        </a:spcBef>
        <a:spcAft>
          <a:spcPts val="0"/>
        </a:spcAft>
        <a:buClrTx/>
        <a:buSzPct val="123000"/>
        <a:buFontTx/>
        <a:buChar char="•"/>
        <a:tabLst/>
        <a:defRPr sz="7916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7037795" marR="0" indent="-1005397" algn="l" defTabSz="4021497" rtl="0" latinLnBrk="0">
        <a:lnSpc>
          <a:spcPct val="90000"/>
        </a:lnSpc>
        <a:spcBef>
          <a:spcPts val="7421"/>
        </a:spcBef>
        <a:spcAft>
          <a:spcPts val="0"/>
        </a:spcAft>
        <a:buClrTx/>
        <a:buSzPct val="123000"/>
        <a:buFontTx/>
        <a:buChar char="•"/>
        <a:tabLst/>
        <a:defRPr sz="7916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8043195" marR="0" indent="-1005397" algn="l" defTabSz="4021497" rtl="0" latinLnBrk="0">
        <a:lnSpc>
          <a:spcPct val="90000"/>
        </a:lnSpc>
        <a:spcBef>
          <a:spcPts val="7421"/>
        </a:spcBef>
        <a:spcAft>
          <a:spcPts val="0"/>
        </a:spcAft>
        <a:buClrTx/>
        <a:buSzPct val="123000"/>
        <a:buFontTx/>
        <a:buChar char="•"/>
        <a:tabLst/>
        <a:defRPr sz="7916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9048594" marR="0" indent="-1005397" algn="l" defTabSz="4021497" rtl="0" latinLnBrk="0">
        <a:lnSpc>
          <a:spcPct val="90000"/>
        </a:lnSpc>
        <a:spcBef>
          <a:spcPts val="7421"/>
        </a:spcBef>
        <a:spcAft>
          <a:spcPts val="0"/>
        </a:spcAft>
        <a:buClrTx/>
        <a:buSzPct val="123000"/>
        <a:buFontTx/>
        <a:buChar char="•"/>
        <a:tabLst/>
        <a:defRPr sz="7916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9635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67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754048" algn="ctr" defTabSz="9635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67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1508100" algn="ctr" defTabSz="9635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67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2262148" algn="ctr" defTabSz="9635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67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3016196" algn="ctr" defTabSz="9635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67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3770248" algn="ctr" defTabSz="9635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67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4524296" algn="ctr" defTabSz="9635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67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5278349" algn="ctr" defTabSz="9635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67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6032396" algn="ctr" defTabSz="9635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67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ÍTULO DA APRESENTAÇÃO"/>
          <p:cNvSpPr txBox="1">
            <a:spLocks noGrp="1"/>
          </p:cNvSpPr>
          <p:nvPr>
            <p:ph type="ctrTitle"/>
          </p:nvPr>
        </p:nvSpPr>
        <p:spPr>
          <a:xfrm>
            <a:off x="7537450" y="-365124"/>
            <a:ext cx="11295076" cy="6553200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8800" spc="-176">
                <a:solidFill>
                  <a:schemeClr val="accent1">
                    <a:hueOff val="114395"/>
                    <a:lumOff val="-24975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pt-AO" sz="5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PT" sz="5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ROPOSTA DE FUNDO DE PENSÕES DOS TRABALHADORES DA ENDIAMA</a:t>
            </a:r>
            <a:br>
              <a:rPr lang="pt-PT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SUBTÍTULO DA APRESENTAÇÃO…"/>
          <p:cNvSpPr txBox="1">
            <a:spLocks noGrp="1"/>
          </p:cNvSpPr>
          <p:nvPr>
            <p:ph type="subTitle" sz="quarter" idx="1"/>
          </p:nvPr>
        </p:nvSpPr>
        <p:spPr>
          <a:xfrm>
            <a:off x="-1322248" y="6721475"/>
            <a:ext cx="20154774" cy="3141489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defTabSz="966648">
              <a:defRPr sz="3905">
                <a:solidFill>
                  <a:srgbClr val="1F397A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PT" sz="3298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ENSA - SEGUROS DE ANGOLA, S.A.</a:t>
            </a:r>
          </a:p>
          <a:p>
            <a:pPr algn="r" defTabSz="966648">
              <a:defRPr sz="3905">
                <a:solidFill>
                  <a:srgbClr val="1F397A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PT" sz="3298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DIRECÇÃO TÉCNICA </a:t>
            </a:r>
          </a:p>
          <a:p>
            <a:pPr algn="r" defTabSz="966648">
              <a:defRPr sz="3905">
                <a:solidFill>
                  <a:srgbClr val="1F397A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PT" sz="3298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NOVEMBRO DE 2022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>
            <a:extLst>
              <a:ext uri="{FF2B5EF4-FFF2-40B4-BE49-F238E27FC236}">
                <a16:creationId xmlns:a16="http://schemas.microsoft.com/office/drawing/2014/main" id="{1FBE4131-D86E-416A-92D2-084425628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0003" y="9218079"/>
            <a:ext cx="15574097" cy="2152650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233987" y="1627906"/>
            <a:ext cx="6312863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PT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PROCESSO DE CONSTITUIÇÃO</a:t>
            </a:r>
          </a:p>
          <a:p>
            <a:pPr algn="just">
              <a:lnSpc>
                <a:spcPct val="150000"/>
              </a:lnSpc>
            </a:pPr>
            <a:endParaRPr lang="pt-PT" sz="28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33987" y="1082675"/>
            <a:ext cx="19636126" cy="1022667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Pergaminho horizontal 7">
            <a:extLst>
              <a:ext uri="{FF2B5EF4-FFF2-40B4-BE49-F238E27FC236}">
                <a16:creationId xmlns:a16="http://schemas.microsoft.com/office/drawing/2014/main" id="{4CAE9F55-07AE-482C-9A7D-D81E1C070802}"/>
              </a:ext>
            </a:extLst>
          </p:cNvPr>
          <p:cNvSpPr/>
          <p:nvPr/>
        </p:nvSpPr>
        <p:spPr>
          <a:xfrm>
            <a:off x="4117120" y="2180292"/>
            <a:ext cx="5770289" cy="2313324"/>
          </a:xfrm>
          <a:prstGeom prst="horizontalScroll">
            <a:avLst/>
          </a:prstGeom>
          <a:solidFill>
            <a:srgbClr val="131E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800" dirty="0">
              <a:solidFill>
                <a:schemeClr val="bg1"/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9D92354-A0EE-4210-A706-AB66ABA8223C}"/>
              </a:ext>
            </a:extLst>
          </p:cNvPr>
          <p:cNvSpPr txBox="1"/>
          <p:nvPr/>
        </p:nvSpPr>
        <p:spPr>
          <a:xfrm>
            <a:off x="4774423" y="2994450"/>
            <a:ext cx="4635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chemeClr val="bg1"/>
                </a:solidFill>
              </a:rPr>
              <a:t>CONTRATO DE CONSTITUIÇÃO</a:t>
            </a:r>
          </a:p>
        </p:txBody>
      </p:sp>
      <p:sp>
        <p:nvSpPr>
          <p:cNvPr id="17" name="Pergaminho horizontal 9">
            <a:extLst>
              <a:ext uri="{FF2B5EF4-FFF2-40B4-BE49-F238E27FC236}">
                <a16:creationId xmlns:a16="http://schemas.microsoft.com/office/drawing/2014/main" id="{21B5E847-699C-433A-98BA-4AB4A6881227}"/>
              </a:ext>
            </a:extLst>
          </p:cNvPr>
          <p:cNvSpPr/>
          <p:nvPr/>
        </p:nvSpPr>
        <p:spPr>
          <a:xfrm>
            <a:off x="11021739" y="2147048"/>
            <a:ext cx="6172200" cy="2346568"/>
          </a:xfrm>
          <a:prstGeom prst="horizontalScroll">
            <a:avLst/>
          </a:prstGeom>
          <a:solidFill>
            <a:srgbClr val="131E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800">
              <a:solidFill>
                <a:schemeClr val="bg1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B6401CB-B0DB-4F30-9E53-AEB1B2532C63}"/>
              </a:ext>
            </a:extLst>
          </p:cNvPr>
          <p:cNvSpPr txBox="1"/>
          <p:nvPr/>
        </p:nvSpPr>
        <p:spPr>
          <a:xfrm>
            <a:off x="12434987" y="2966886"/>
            <a:ext cx="5194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chemeClr val="bg1"/>
                </a:solidFill>
              </a:rPr>
              <a:t>CONTRATO DE GESTÃO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1F1DB38A-AD11-4EA3-9821-1F4734753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50" y="5770843"/>
            <a:ext cx="2930143" cy="2932487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32F6102B-CEE2-4D92-96AD-5491BA0492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7450" y="6097942"/>
            <a:ext cx="5443310" cy="2313324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0959087C-49DD-4705-B075-196FB8D18C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1450" y="6377827"/>
            <a:ext cx="4724400" cy="1984003"/>
          </a:xfrm>
          <a:prstGeom prst="rect">
            <a:avLst/>
          </a:prstGeom>
        </p:spPr>
      </p:pic>
      <p:sp>
        <p:nvSpPr>
          <p:cNvPr id="23" name="object 2">
            <a:extLst>
              <a:ext uri="{FF2B5EF4-FFF2-40B4-BE49-F238E27FC236}">
                <a16:creationId xmlns:a16="http://schemas.microsoft.com/office/drawing/2014/main" id="{32499C0B-1D60-4CF2-AE19-7C170C4AAF6B}"/>
              </a:ext>
            </a:extLst>
          </p:cNvPr>
          <p:cNvSpPr txBox="1">
            <a:spLocks/>
          </p:cNvSpPr>
          <p:nvPr/>
        </p:nvSpPr>
        <p:spPr>
          <a:xfrm>
            <a:off x="233987" y="314310"/>
            <a:ext cx="19870113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10200" b="1" i="0">
                <a:solidFill>
                  <a:srgbClr val="1F3979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ctr"/>
            <a:r>
              <a:rPr lang="pt-PT" sz="3500" kern="0" spc="-195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FUNDO DE PENSÕES FECHADO DA ENDIAMA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53A8756-6262-4BCE-9F49-85AAD9198A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40561" y="5023028"/>
            <a:ext cx="3429552" cy="466914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6E6ED65-DA44-408D-AE78-67A5C9E34B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78151" y="5197475"/>
            <a:ext cx="3327099" cy="449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3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F3DFEF4-466C-4DB9-8475-8CCEB5DFE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553" y="9217025"/>
            <a:ext cx="15574097" cy="2152650"/>
          </a:xfrm>
          <a:prstGeom prst="rect">
            <a:avLst/>
          </a:prstGeom>
        </p:spPr>
      </p:pic>
      <p:sp>
        <p:nvSpPr>
          <p:cNvPr id="860" name="object 2"/>
          <p:cNvSpPr txBox="1">
            <a:spLocks/>
          </p:cNvSpPr>
          <p:nvPr/>
        </p:nvSpPr>
        <p:spPr>
          <a:xfrm>
            <a:off x="-37675" y="371332"/>
            <a:ext cx="19870113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10200" b="1" i="0">
                <a:solidFill>
                  <a:srgbClr val="1F3979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ctr"/>
            <a:r>
              <a:rPr lang="pt-PT" sz="3500" kern="0" spc="-195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FUNDO DE PENSÕES FECHADO DA ENDIAMA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98714" y="1630651"/>
            <a:ext cx="18597336" cy="5910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PT" sz="3200" dirty="0">
                <a:solidFill>
                  <a:srgbClr val="000099"/>
                </a:solidFill>
                <a:cs typeface="Arial" pitchFamily="34" charset="0"/>
              </a:rPr>
              <a:t>O Fundo de Pensões dos Trabalhadores da ENDIAMA é um Fundo de Pensões fechado pois apenas os trabalhadores da ENDIAMA podem integrar o mesmo e beneficiar das suas condições.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t-PT" sz="3200" dirty="0">
              <a:solidFill>
                <a:srgbClr val="000099"/>
              </a:solidFill>
              <a:cs typeface="Arial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PT" sz="3200" dirty="0">
                <a:solidFill>
                  <a:srgbClr val="000099"/>
                </a:solidFill>
                <a:cs typeface="Arial" pitchFamily="34" charset="0"/>
              </a:rPr>
              <a:t>A constituição do Fundo do foi recentemente autorizada pelo Ministério das Finanças, via Despacho 5087/22 de 10 de Novembro.</a:t>
            </a:r>
          </a:p>
          <a:p>
            <a:pPr algn="just">
              <a:lnSpc>
                <a:spcPct val="150000"/>
              </a:lnSpc>
            </a:pPr>
            <a:endParaRPr lang="pt-PT" sz="3200" dirty="0">
              <a:solidFill>
                <a:srgbClr val="000099"/>
              </a:solidFill>
              <a:cs typeface="Arial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PT" sz="3200" dirty="0">
                <a:solidFill>
                  <a:srgbClr val="000099"/>
                </a:solidFill>
                <a:cs typeface="Arial" pitchFamily="34" charset="0"/>
              </a:rPr>
              <a:t>Participação e Requisitos: Ser trabalhador da ENDIAMA e aderir voluntariamente ao Fundo de Pensões</a:t>
            </a:r>
          </a:p>
          <a:p>
            <a:pPr algn="just">
              <a:lnSpc>
                <a:spcPct val="150000"/>
              </a:lnSpc>
            </a:pPr>
            <a:endParaRPr lang="pt-PT" sz="32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4A1CFF8-735C-4FB4-9772-97EEAB206641}"/>
              </a:ext>
            </a:extLst>
          </p:cNvPr>
          <p:cNvSpPr/>
          <p:nvPr/>
        </p:nvSpPr>
        <p:spPr>
          <a:xfrm>
            <a:off x="222250" y="921280"/>
            <a:ext cx="19647111" cy="1020346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86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B469B295-1883-4C2A-A4AA-17BDF0302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553" y="9217025"/>
            <a:ext cx="15574097" cy="215265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577850" y="1630651"/>
            <a:ext cx="18669000" cy="5171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 DE PENSÕES DOS TRABALHADORES </a:t>
            </a:r>
            <a:r>
              <a:rPr lang="pt-PT" sz="3200" b="1" spc="2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ENDIAMA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PT" sz="32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o conjunto de regras que regulam os benefícios a conceder aos participantes do Fundo de Pensões dos Trabalhadores </a:t>
            </a:r>
            <a:r>
              <a:rPr lang="pt-PT" sz="3200" spc="2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ENDIAMA</a:t>
            </a:r>
            <a:r>
              <a:rPr lang="pt-PT" sz="32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bem como as condições de acesso aos referidos benefícios.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t-PT" sz="32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PT" sz="32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presente Plano de Pensões é de Contribuição Definida e Contributivo.</a:t>
            </a:r>
          </a:p>
          <a:p>
            <a:pPr algn="just">
              <a:lnSpc>
                <a:spcPct val="150000"/>
              </a:lnSpc>
            </a:pPr>
            <a:endParaRPr lang="pt-PT" sz="32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CEEDC1CF-888C-49D8-90AB-EE76CAF20E92}"/>
              </a:ext>
            </a:extLst>
          </p:cNvPr>
          <p:cNvSpPr txBox="1">
            <a:spLocks/>
          </p:cNvSpPr>
          <p:nvPr/>
        </p:nvSpPr>
        <p:spPr>
          <a:xfrm>
            <a:off x="598714" y="399545"/>
            <a:ext cx="19870113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10200" b="1" i="0">
                <a:solidFill>
                  <a:srgbClr val="1F3979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ctr"/>
            <a:r>
              <a:rPr lang="pt-PT" sz="3500" kern="0" spc="-195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FUNDO DE PENSÕES FECHADO DA ENDIAMA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E772720-09C2-4161-B170-BE003ECB0553}"/>
              </a:ext>
            </a:extLst>
          </p:cNvPr>
          <p:cNvSpPr/>
          <p:nvPr/>
        </p:nvSpPr>
        <p:spPr>
          <a:xfrm>
            <a:off x="222250" y="921280"/>
            <a:ext cx="19647111" cy="1020346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5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BF877A8D-2D83-4F3F-8F09-580D52F26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553" y="9217025"/>
            <a:ext cx="15574097" cy="2152650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155859" y="1599381"/>
            <a:ext cx="9895284" cy="5012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PT" sz="31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Reforma por velhice</a:t>
            </a:r>
          </a:p>
          <a:p>
            <a:pPr lvl="0" algn="just">
              <a:lnSpc>
                <a:spcPct val="150000"/>
              </a:lnSpc>
            </a:pPr>
            <a:r>
              <a:rPr lang="pt-PT" sz="31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Adquire o direito à Pensão de Reforma de Velhice, o Participante que tenha prestado, no mínimo, 05 (cinco) anos de vínculo laboral, que tenha contribuído nos termos do Artigo 3º e que tenha atingido a idade de 60 (sessenta) anos ou 35 (trinta e cinco) anos de serviço continuo.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0112560" y="1609306"/>
            <a:ext cx="9774264" cy="4297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PT" sz="31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Subsídio por Morte</a:t>
            </a:r>
          </a:p>
          <a:p>
            <a:pPr lvl="0" algn="just">
              <a:lnSpc>
                <a:spcPct val="150000"/>
              </a:lnSpc>
            </a:pPr>
            <a:r>
              <a:rPr lang="pt-PT" sz="31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caso de morte do Participante em </a:t>
            </a:r>
            <a:r>
              <a:rPr lang="pt-PT" sz="31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</a:t>
            </a:r>
            <a:r>
              <a:rPr lang="pt-PT" sz="31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 do Participante Reformado, será pago ao(s) seu(s) beneficiário(s) designado(s), a título de Subsídio por Morte, como pagamento único, o saldo do </a:t>
            </a:r>
            <a:r>
              <a:rPr lang="pt-PT" sz="31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respectivo</a:t>
            </a:r>
            <a:r>
              <a:rPr lang="pt-PT" sz="31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Capital Líquido Acumulado.</a:t>
            </a:r>
          </a:p>
        </p:txBody>
      </p:sp>
      <p:sp>
        <p:nvSpPr>
          <p:cNvPr id="3" name="Retângulo 2"/>
          <p:cNvSpPr/>
          <p:nvPr/>
        </p:nvSpPr>
        <p:spPr>
          <a:xfrm>
            <a:off x="237616" y="869552"/>
            <a:ext cx="6027612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BENEFÍCIOS GARANTIDOS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265738" y="1739037"/>
            <a:ext cx="9846824" cy="950090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Retângulo 8"/>
          <p:cNvSpPr/>
          <p:nvPr/>
        </p:nvSpPr>
        <p:spPr>
          <a:xfrm>
            <a:off x="10112561" y="1739036"/>
            <a:ext cx="9834772" cy="9500909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572EE2C4-D9D4-47D7-9A36-7D01C4F3DBC0}"/>
              </a:ext>
            </a:extLst>
          </p:cNvPr>
          <p:cNvSpPr txBox="1">
            <a:spLocks/>
          </p:cNvSpPr>
          <p:nvPr/>
        </p:nvSpPr>
        <p:spPr>
          <a:xfrm>
            <a:off x="265737" y="155277"/>
            <a:ext cx="19870113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10200" b="1" i="0">
                <a:solidFill>
                  <a:srgbClr val="1F3979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ctr"/>
            <a:r>
              <a:rPr lang="pt-PT" sz="3500" kern="0" spc="-195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 DE PENSÕES DE CONTRIBUIÇÃO DEFINIDA PARA A ENDIAMA</a:t>
            </a:r>
          </a:p>
        </p:txBody>
      </p:sp>
    </p:spTree>
    <p:extLst>
      <p:ext uri="{BB962C8B-B14F-4D97-AF65-F5344CB8AC3E}">
        <p14:creationId xmlns:p14="http://schemas.microsoft.com/office/powerpoint/2010/main" val="258044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m 36">
            <a:extLst>
              <a:ext uri="{FF2B5EF4-FFF2-40B4-BE49-F238E27FC236}">
                <a16:creationId xmlns:a16="http://schemas.microsoft.com/office/drawing/2014/main" id="{ED913458-EA76-4ED4-88C8-58B234C23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650" y="9217025"/>
            <a:ext cx="15574097" cy="2152650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661013" y="1617078"/>
            <a:ext cx="9120236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3200" b="1" dirty="0">
                <a:solidFill>
                  <a:srgbClr val="000099"/>
                </a:solidFill>
                <a:cs typeface="Arial" pitchFamily="34" charset="0"/>
              </a:rPr>
              <a:t>REGRAS DE ATRIBUIÇÃO DO BENEFÍCO DE REFORMA POR VELHICE </a:t>
            </a:r>
          </a:p>
          <a:p>
            <a:pPr algn="just">
              <a:lnSpc>
                <a:spcPct val="150000"/>
              </a:lnSpc>
            </a:pPr>
            <a:endParaRPr lang="pt-PT" sz="3200" dirty="0">
              <a:solidFill>
                <a:srgbClr val="000099"/>
              </a:solidFill>
              <a:cs typeface="Arial" pitchFamily="34" charset="0"/>
            </a:endParaRPr>
          </a:p>
        </p:txBody>
      </p:sp>
      <p:sp>
        <p:nvSpPr>
          <p:cNvPr id="5" name="Retângulo 8"/>
          <p:cNvSpPr/>
          <p:nvPr/>
        </p:nvSpPr>
        <p:spPr>
          <a:xfrm>
            <a:off x="7095704" y="4358404"/>
            <a:ext cx="2286000" cy="609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>
                <a:solidFill>
                  <a:schemeClr val="tx1"/>
                </a:solidFill>
                <a:cs typeface="Arial" pitchFamily="34" charset="0"/>
              </a:rPr>
              <a:t>60 Á 240 MESES DE PAGAMENTO</a:t>
            </a:r>
          </a:p>
        </p:txBody>
      </p:sp>
      <p:sp>
        <p:nvSpPr>
          <p:cNvPr id="6" name="Retângulo 13"/>
          <p:cNvSpPr/>
          <p:nvPr/>
        </p:nvSpPr>
        <p:spPr>
          <a:xfrm>
            <a:off x="7095704" y="5958604"/>
            <a:ext cx="2286000" cy="609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>
                <a:solidFill>
                  <a:schemeClr val="tx1"/>
                </a:solidFill>
                <a:cs typeface="Arial" pitchFamily="34" charset="0"/>
              </a:rPr>
              <a:t>0,5% Á 1,5%  DO TOTAL DE UNIDADES DE PARTICIPAÇÃO</a:t>
            </a:r>
          </a:p>
        </p:txBody>
      </p:sp>
      <p:sp>
        <p:nvSpPr>
          <p:cNvPr id="7" name="Retângulo 24"/>
          <p:cNvSpPr/>
          <p:nvPr/>
        </p:nvSpPr>
        <p:spPr>
          <a:xfrm>
            <a:off x="1837904" y="4892675"/>
            <a:ext cx="5334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rgbClr val="000099"/>
                </a:solidFill>
                <a:cs typeface="Arial" pitchFamily="34" charset="0"/>
              </a:rPr>
              <a:t>OU</a:t>
            </a:r>
            <a:endParaRPr lang="pt-PT" sz="200" b="1" dirty="0">
              <a:solidFill>
                <a:srgbClr val="000099"/>
              </a:solidFill>
              <a:cs typeface="Arial" pitchFamily="34" charset="0"/>
            </a:endParaRPr>
          </a:p>
        </p:txBody>
      </p:sp>
      <p:sp>
        <p:nvSpPr>
          <p:cNvPr id="9" name="Retângulo 32"/>
          <p:cNvSpPr/>
          <p:nvPr/>
        </p:nvSpPr>
        <p:spPr>
          <a:xfrm>
            <a:off x="6867104" y="5425204"/>
            <a:ext cx="5334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rgbClr val="000099"/>
                </a:solidFill>
                <a:cs typeface="Arial" pitchFamily="34" charset="0"/>
              </a:rPr>
              <a:t>OU</a:t>
            </a:r>
            <a:endParaRPr lang="pt-PT" sz="200" dirty="0">
              <a:solidFill>
                <a:srgbClr val="000099"/>
              </a:solidFill>
              <a:cs typeface="Arial" pitchFamily="34" charset="0"/>
            </a:endParaRPr>
          </a:p>
        </p:txBody>
      </p:sp>
      <p:sp>
        <p:nvSpPr>
          <p:cNvPr id="10" name="Retângulo 35"/>
          <p:cNvSpPr/>
          <p:nvPr/>
        </p:nvSpPr>
        <p:spPr>
          <a:xfrm>
            <a:off x="6986520" y="4002428"/>
            <a:ext cx="252028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900" b="1" dirty="0">
                <a:solidFill>
                  <a:srgbClr val="000099"/>
                </a:solidFill>
                <a:cs typeface="Arial" pitchFamily="34" charset="0"/>
              </a:rPr>
              <a:t>FIXANDO O PRAZO DE RECEBIMENTO DA PENSÃO</a:t>
            </a:r>
          </a:p>
        </p:txBody>
      </p:sp>
      <p:sp>
        <p:nvSpPr>
          <p:cNvPr id="11" name="Seta para a direita 10"/>
          <p:cNvSpPr/>
          <p:nvPr/>
        </p:nvSpPr>
        <p:spPr>
          <a:xfrm rot="1505754" flipV="1">
            <a:off x="6208929" y="5614568"/>
            <a:ext cx="965661" cy="345188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tângulo 1"/>
          <p:cNvSpPr/>
          <p:nvPr/>
        </p:nvSpPr>
        <p:spPr>
          <a:xfrm>
            <a:off x="466304" y="3977404"/>
            <a:ext cx="1295400" cy="2971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>
                <a:solidFill>
                  <a:schemeClr val="tx1"/>
                </a:solidFill>
                <a:cs typeface="Arial" pitchFamily="34" charset="0"/>
              </a:rPr>
              <a:t>CAPITAL</a:t>
            </a:r>
            <a:r>
              <a:rPr lang="pt-PT" sz="1300" b="1" dirty="0">
                <a:solidFill>
                  <a:schemeClr val="tx1"/>
                </a:solidFill>
                <a:cs typeface="Arial" pitchFamily="34" charset="0"/>
              </a:rPr>
              <a:t> LÍQUIDO ACUMULADO</a:t>
            </a:r>
          </a:p>
        </p:txBody>
      </p:sp>
      <p:sp>
        <p:nvSpPr>
          <p:cNvPr id="13" name="Retângulo 9"/>
          <p:cNvSpPr/>
          <p:nvPr/>
        </p:nvSpPr>
        <p:spPr>
          <a:xfrm>
            <a:off x="2142704" y="6263404"/>
            <a:ext cx="2362200" cy="609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>
                <a:solidFill>
                  <a:schemeClr val="tx1"/>
                </a:solidFill>
                <a:cs typeface="Arial" pitchFamily="34" charset="0"/>
              </a:rPr>
              <a:t>RENDA MENSAL </a:t>
            </a:r>
            <a:r>
              <a:rPr lang="pt-PT" sz="1400" b="1" dirty="0">
                <a:solidFill>
                  <a:schemeClr val="tx1"/>
                </a:solidFill>
                <a:cs typeface="Arial" pitchFamily="34" charset="0"/>
              </a:rPr>
              <a:t>VITALÍCIA</a:t>
            </a:r>
          </a:p>
        </p:txBody>
      </p:sp>
      <p:sp>
        <p:nvSpPr>
          <p:cNvPr id="14" name="Retângulo 10"/>
          <p:cNvSpPr/>
          <p:nvPr/>
        </p:nvSpPr>
        <p:spPr>
          <a:xfrm>
            <a:off x="2142704" y="5120404"/>
            <a:ext cx="1905000" cy="609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>
                <a:solidFill>
                  <a:schemeClr val="tx1"/>
                </a:solidFill>
                <a:cs typeface="Arial" pitchFamily="34" charset="0"/>
              </a:rPr>
              <a:t>25 % DO CAPITAL LÍQUIDO ACUMULADO</a:t>
            </a:r>
          </a:p>
        </p:txBody>
      </p:sp>
      <p:sp>
        <p:nvSpPr>
          <p:cNvPr id="15" name="Retângulo 11"/>
          <p:cNvSpPr/>
          <p:nvPr/>
        </p:nvSpPr>
        <p:spPr>
          <a:xfrm>
            <a:off x="2142704" y="4053604"/>
            <a:ext cx="2362200" cy="609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>
                <a:solidFill>
                  <a:schemeClr val="tx1"/>
                </a:solidFill>
                <a:cs typeface="Arial" pitchFamily="34" charset="0"/>
              </a:rPr>
              <a:t>PENSÃO DE REFORMA MENSAL</a:t>
            </a:r>
          </a:p>
        </p:txBody>
      </p:sp>
      <p:sp>
        <p:nvSpPr>
          <p:cNvPr id="17" name="Seta para a direita 16"/>
          <p:cNvSpPr/>
          <p:nvPr/>
        </p:nvSpPr>
        <p:spPr>
          <a:xfrm rot="20003339" flipV="1">
            <a:off x="6182300" y="5014467"/>
            <a:ext cx="965661" cy="345188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Retângulo 23"/>
          <p:cNvSpPr/>
          <p:nvPr/>
        </p:nvSpPr>
        <p:spPr>
          <a:xfrm>
            <a:off x="4504904" y="5120404"/>
            <a:ext cx="1905000" cy="609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>
                <a:solidFill>
                  <a:schemeClr val="tx1"/>
                </a:solidFill>
                <a:cs typeface="Arial" pitchFamily="34" charset="0"/>
              </a:rPr>
              <a:t>PENSÃO MENSAL</a:t>
            </a:r>
          </a:p>
        </p:txBody>
      </p:sp>
      <p:sp>
        <p:nvSpPr>
          <p:cNvPr id="19" name="Retângulo 30"/>
          <p:cNvSpPr/>
          <p:nvPr/>
        </p:nvSpPr>
        <p:spPr>
          <a:xfrm>
            <a:off x="4123904" y="5273675"/>
            <a:ext cx="304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20" name="Rectângulo 15"/>
          <p:cNvSpPr/>
          <p:nvPr/>
        </p:nvSpPr>
        <p:spPr>
          <a:xfrm>
            <a:off x="10433050" y="3556941"/>
            <a:ext cx="75504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cs typeface="Arial" pitchFamily="34" charset="0"/>
              </a:rPr>
              <a:t>        </a:t>
            </a:r>
            <a:r>
              <a:rPr kumimoji="0" lang="pt-PT" sz="1800" b="1" i="0" u="sng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cs typeface="Arial" pitchFamily="34" charset="0"/>
              </a:rPr>
              <a:t>Morte no Activo</a:t>
            </a:r>
          </a:p>
        </p:txBody>
      </p:sp>
      <p:sp>
        <p:nvSpPr>
          <p:cNvPr id="21" name="Retângulo 11"/>
          <p:cNvSpPr/>
          <p:nvPr/>
        </p:nvSpPr>
        <p:spPr>
          <a:xfrm>
            <a:off x="10750170" y="4206875"/>
            <a:ext cx="2473886" cy="24384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CAPITAL LÍQUIDO ACUMULADO (Contribuições do Participante e da Associada Capitalizadas) </a:t>
            </a:r>
          </a:p>
        </p:txBody>
      </p:sp>
      <p:sp>
        <p:nvSpPr>
          <p:cNvPr id="22" name="Seta para a direita 21"/>
          <p:cNvSpPr/>
          <p:nvPr/>
        </p:nvSpPr>
        <p:spPr>
          <a:xfrm>
            <a:off x="13547216" y="5457975"/>
            <a:ext cx="1889297" cy="381000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4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23" name="Retângulo arredondado 15"/>
          <p:cNvSpPr/>
          <p:nvPr/>
        </p:nvSpPr>
        <p:spPr>
          <a:xfrm>
            <a:off x="15718721" y="5136506"/>
            <a:ext cx="3705929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BENEFICIÁRIOS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 (FAMILIARES SOBREVIVENTES)</a:t>
            </a:r>
          </a:p>
        </p:txBody>
      </p:sp>
      <p:sp>
        <p:nvSpPr>
          <p:cNvPr id="24" name="Marcador de Posição de Conteúdo 19"/>
          <p:cNvSpPr txBox="1">
            <a:spLocks/>
          </p:cNvSpPr>
          <p:nvPr/>
        </p:nvSpPr>
        <p:spPr>
          <a:xfrm>
            <a:off x="13594937" y="5048474"/>
            <a:ext cx="1793856" cy="3048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t-PT" sz="1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cs typeface="Arial" pitchFamily="34" charset="0"/>
              </a:rPr>
              <a:t>PAGAMENTO ÚNICO</a:t>
            </a:r>
          </a:p>
        </p:txBody>
      </p:sp>
      <p:sp>
        <p:nvSpPr>
          <p:cNvPr id="25" name="Marcador de Posição de Conteúdo 19"/>
          <p:cNvSpPr txBox="1">
            <a:spLocks/>
          </p:cNvSpPr>
          <p:nvPr/>
        </p:nvSpPr>
        <p:spPr bwMode="auto">
          <a:xfrm>
            <a:off x="13342457" y="6097183"/>
            <a:ext cx="2397954" cy="22860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319088" indent="-319088" algn="l" rtl="0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C0504D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pt-PT" sz="1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cs typeface="Arial" pitchFamily="34" charset="0"/>
              </a:rPr>
              <a:t>NO MÊS QUE SUCEDE A VALIDAÇÃO DA DOCUMENTAÇÃO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10678900" y="1577417"/>
            <a:ext cx="817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3200" b="1" dirty="0">
                <a:solidFill>
                  <a:srgbClr val="000099"/>
                </a:solidFill>
                <a:cs typeface="Arial" pitchFamily="34" charset="0"/>
              </a:rPr>
              <a:t>REGRAS DE ATRIBUIÇÃO DO BENEFÍCO POR MORTE (NO ACTIVO OU NA REFORMA)</a:t>
            </a:r>
          </a:p>
          <a:p>
            <a:pPr algn="just">
              <a:lnSpc>
                <a:spcPct val="150000"/>
              </a:lnSpc>
            </a:pPr>
            <a:endParaRPr lang="pt-PT" sz="3200" dirty="0">
              <a:solidFill>
                <a:srgbClr val="000099"/>
              </a:solidFill>
              <a:cs typeface="Arial" pitchFamily="34" charset="0"/>
            </a:endParaRPr>
          </a:p>
        </p:txBody>
      </p:sp>
      <p:sp>
        <p:nvSpPr>
          <p:cNvPr id="27" name="Rectângulo 17"/>
          <p:cNvSpPr/>
          <p:nvPr/>
        </p:nvSpPr>
        <p:spPr>
          <a:xfrm>
            <a:off x="10678900" y="7330754"/>
            <a:ext cx="7602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1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cs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cs typeface="Arial" pitchFamily="34" charset="0"/>
              </a:rPr>
              <a:t>        </a:t>
            </a:r>
            <a:r>
              <a:rPr kumimoji="0" lang="pt-PT" sz="1800" b="1" i="0" u="sng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cs typeface="Arial" pitchFamily="34" charset="0"/>
              </a:rPr>
              <a:t>Morte na Reforma</a:t>
            </a:r>
          </a:p>
        </p:txBody>
      </p:sp>
      <p:sp>
        <p:nvSpPr>
          <p:cNvPr id="28" name="Retângulo 11"/>
          <p:cNvSpPr/>
          <p:nvPr/>
        </p:nvSpPr>
        <p:spPr>
          <a:xfrm>
            <a:off x="10814050" y="8359775"/>
            <a:ext cx="2621518" cy="14097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REMANESCENTE DO SALDO LÍQUIDO ACUMULADO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29" name="Seta para a direita 28"/>
          <p:cNvSpPr/>
          <p:nvPr/>
        </p:nvSpPr>
        <p:spPr>
          <a:xfrm>
            <a:off x="13740367" y="8711191"/>
            <a:ext cx="1981200" cy="381000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40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30" name="Retângulo arredondado 15"/>
          <p:cNvSpPr/>
          <p:nvPr/>
        </p:nvSpPr>
        <p:spPr>
          <a:xfrm>
            <a:off x="15848570" y="8634991"/>
            <a:ext cx="3528392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BENEFICIÁRIOS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 (FAMILIARES SOBREVIVENTES)</a:t>
            </a:r>
          </a:p>
        </p:txBody>
      </p:sp>
      <p:sp>
        <p:nvSpPr>
          <p:cNvPr id="31" name="Marcador de Posição de Conteúdo 19"/>
          <p:cNvSpPr txBox="1">
            <a:spLocks/>
          </p:cNvSpPr>
          <p:nvPr/>
        </p:nvSpPr>
        <p:spPr>
          <a:xfrm>
            <a:off x="13764247" y="8406391"/>
            <a:ext cx="1881116" cy="3048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t-PT" sz="1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cs typeface="Arial" pitchFamily="34" charset="0"/>
              </a:rPr>
              <a:t>PAGAMENTO ÚNICO</a:t>
            </a:r>
          </a:p>
        </p:txBody>
      </p:sp>
      <p:sp>
        <p:nvSpPr>
          <p:cNvPr id="32" name="Marcador de Posição de Conteúdo 19"/>
          <p:cNvSpPr txBox="1">
            <a:spLocks/>
          </p:cNvSpPr>
          <p:nvPr/>
        </p:nvSpPr>
        <p:spPr bwMode="auto">
          <a:xfrm>
            <a:off x="13511767" y="9320791"/>
            <a:ext cx="2514600" cy="22860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319088" indent="-319088" algn="l" rtl="0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C0504D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pt-PT" sz="1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cs typeface="Arial" pitchFamily="34" charset="0"/>
              </a:rPr>
              <a:t>NO MÊS QUE SUCEDE A VALIDAÇÃO DA DOCUMENTAÇÃO</a:t>
            </a:r>
          </a:p>
        </p:txBody>
      </p:sp>
      <p:sp>
        <p:nvSpPr>
          <p:cNvPr id="39" name="Retângulo 36"/>
          <p:cNvSpPr/>
          <p:nvPr/>
        </p:nvSpPr>
        <p:spPr>
          <a:xfrm>
            <a:off x="6986520" y="6569075"/>
            <a:ext cx="2286000" cy="330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900" b="1" dirty="0">
                <a:solidFill>
                  <a:srgbClr val="000099"/>
                </a:solidFill>
                <a:cs typeface="Arial" pitchFamily="34" charset="0"/>
              </a:rPr>
              <a:t>FIXANDO O Nº DE UNIDADES DE PARTICIPAÇÃO MENSAIS</a:t>
            </a:r>
          </a:p>
        </p:txBody>
      </p:sp>
      <p:sp>
        <p:nvSpPr>
          <p:cNvPr id="3" name="Retângulo 2"/>
          <p:cNvSpPr/>
          <p:nvPr/>
        </p:nvSpPr>
        <p:spPr>
          <a:xfrm>
            <a:off x="222250" y="1595082"/>
            <a:ext cx="9677400" cy="88072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Retângulo 3"/>
          <p:cNvSpPr/>
          <p:nvPr/>
        </p:nvSpPr>
        <p:spPr>
          <a:xfrm>
            <a:off x="9899650" y="1595083"/>
            <a:ext cx="9525000" cy="88072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7543E9DF-C230-4B02-9EF2-A73FF2A0E9EC}"/>
              </a:ext>
            </a:extLst>
          </p:cNvPr>
          <p:cNvSpPr/>
          <p:nvPr/>
        </p:nvSpPr>
        <p:spPr>
          <a:xfrm>
            <a:off x="135088" y="700243"/>
            <a:ext cx="5040162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3200" b="1" dirty="0">
                <a:solidFill>
                  <a:srgbClr val="000099"/>
                </a:solidFill>
                <a:cs typeface="Arial" pitchFamily="34" charset="0"/>
              </a:rPr>
              <a:t>BENEFÍCIOS GARANTIDOS</a:t>
            </a:r>
          </a:p>
        </p:txBody>
      </p:sp>
      <p:sp>
        <p:nvSpPr>
          <p:cNvPr id="36" name="object 2">
            <a:extLst>
              <a:ext uri="{FF2B5EF4-FFF2-40B4-BE49-F238E27FC236}">
                <a16:creationId xmlns:a16="http://schemas.microsoft.com/office/drawing/2014/main" id="{6A4FC0E5-FA49-428F-89D7-39EC02A5717A}"/>
              </a:ext>
            </a:extLst>
          </p:cNvPr>
          <p:cNvSpPr txBox="1">
            <a:spLocks/>
          </p:cNvSpPr>
          <p:nvPr/>
        </p:nvSpPr>
        <p:spPr>
          <a:xfrm>
            <a:off x="265737" y="304661"/>
            <a:ext cx="19870113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10200" b="1" i="0">
                <a:solidFill>
                  <a:srgbClr val="1F3979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ctr"/>
            <a:r>
              <a:rPr lang="pt-PT" sz="3500" kern="0" spc="-195" dirty="0">
                <a:solidFill>
                  <a:srgbClr val="000099"/>
                </a:solidFill>
              </a:rPr>
              <a:t>PLANO DE PENSÕES  DE CONTRIBUIÇÃO DEFINIDA PARA A ENDIAMA</a:t>
            </a:r>
          </a:p>
        </p:txBody>
      </p:sp>
      <p:sp>
        <p:nvSpPr>
          <p:cNvPr id="8" name="Retângulo 31"/>
          <p:cNvSpPr/>
          <p:nvPr/>
        </p:nvSpPr>
        <p:spPr>
          <a:xfrm>
            <a:off x="1837904" y="6035675"/>
            <a:ext cx="5334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rgbClr val="000099"/>
                </a:solidFill>
                <a:cs typeface="Arial" pitchFamily="34" charset="0"/>
              </a:rPr>
              <a:t>OU</a:t>
            </a:r>
            <a:endParaRPr lang="pt-PT" sz="200" b="1" dirty="0">
              <a:solidFill>
                <a:srgbClr val="000099"/>
              </a:solidFill>
              <a:cs typeface="Arial" pitchFamily="34" charset="0"/>
            </a:endParaRP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6A8BE75E-E018-4491-AA11-E25B47C93C7D}"/>
              </a:ext>
            </a:extLst>
          </p:cNvPr>
          <p:cNvSpPr/>
          <p:nvPr/>
        </p:nvSpPr>
        <p:spPr>
          <a:xfrm>
            <a:off x="582795" y="8409938"/>
            <a:ext cx="87593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000" dirty="0">
                <a:solidFill>
                  <a:srgbClr val="000099"/>
                </a:solidFill>
                <a:cs typeface="Arial" pitchFamily="34" charset="0"/>
              </a:rPr>
              <a:t>Capital Líquido Acumulado: corresponde a soma das contribuições do Trabalhador e da Empresa, acrescidas do rendimento gerado pelo valor aplicado, bem como de eventuais contribuições  extraordinárias.    </a:t>
            </a:r>
          </a:p>
        </p:txBody>
      </p:sp>
    </p:spTree>
    <p:extLst>
      <p:ext uri="{BB962C8B-B14F-4D97-AF65-F5344CB8AC3E}">
        <p14:creationId xmlns:p14="http://schemas.microsoft.com/office/powerpoint/2010/main" val="286731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BF877A8D-2D83-4F3F-8F09-580D52F26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289" y="9218828"/>
            <a:ext cx="15574097" cy="2152650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155859" y="1599381"/>
            <a:ext cx="9895284" cy="2196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endParaRPr lang="pt-PT" sz="3200" dirty="0">
              <a:solidFill>
                <a:srgbClr val="000099"/>
              </a:solidFill>
              <a:cs typeface="Arial" pitchFamily="34" charset="0"/>
            </a:endParaRPr>
          </a:p>
          <a:p>
            <a:pPr lvl="0" algn="just">
              <a:lnSpc>
                <a:spcPct val="150000"/>
              </a:lnSpc>
            </a:pPr>
            <a:endParaRPr lang="pt-PT" sz="3200" dirty="0">
              <a:solidFill>
                <a:srgbClr val="000099"/>
              </a:solidFill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31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741030" y="866421"/>
            <a:ext cx="4089581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CONTRIBUIÇÕES</a:t>
            </a:r>
          </a:p>
        </p:txBody>
      </p:sp>
      <p:sp>
        <p:nvSpPr>
          <p:cNvPr id="4" name="Retângulo 3"/>
          <p:cNvSpPr/>
          <p:nvPr/>
        </p:nvSpPr>
        <p:spPr>
          <a:xfrm>
            <a:off x="265738" y="1739037"/>
            <a:ext cx="9846824" cy="950090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Retângulo 8"/>
          <p:cNvSpPr/>
          <p:nvPr/>
        </p:nvSpPr>
        <p:spPr>
          <a:xfrm>
            <a:off x="10112561" y="1739036"/>
            <a:ext cx="9834772" cy="9500909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572EE2C4-D9D4-47D7-9A36-7D01C4F3DBC0}"/>
              </a:ext>
            </a:extLst>
          </p:cNvPr>
          <p:cNvSpPr txBox="1">
            <a:spLocks/>
          </p:cNvSpPr>
          <p:nvPr/>
        </p:nvSpPr>
        <p:spPr>
          <a:xfrm>
            <a:off x="265737" y="155277"/>
            <a:ext cx="19870113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10200" b="1" i="0">
                <a:solidFill>
                  <a:srgbClr val="1F3979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ctr"/>
            <a:r>
              <a:rPr lang="pt-PT" sz="3500" kern="0" spc="-195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 DE PENSÕES DE CONTRIBUIÇÃO DEFINIDA PARA A ENDIAMA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64E28D2C-DBD3-42C1-B327-D88C7E71FC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571895"/>
              </p:ext>
            </p:extLst>
          </p:nvPr>
        </p:nvGraphicFramePr>
        <p:xfrm>
          <a:off x="890814" y="3034471"/>
          <a:ext cx="8077200" cy="2286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>
                  <a:extLst>
                    <a:ext uri="{9D8B030D-6E8A-4147-A177-3AD203B41FA5}">
                      <a16:colId xmlns:a16="http://schemas.microsoft.com/office/drawing/2014/main" val="1579368231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907309645"/>
                    </a:ext>
                  </a:extLst>
                </a:gridCol>
              </a:tblGrid>
              <a:tr h="731974">
                <a:tc gridSpan="2">
                  <a:txBody>
                    <a:bodyPr/>
                    <a:lstStyle/>
                    <a:p>
                      <a:pPr algn="ctr"/>
                      <a:r>
                        <a:rPr lang="pt-PT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CONTRIBUIÇÕES MENSAIS </a:t>
                      </a:r>
                    </a:p>
                    <a:p>
                      <a:pPr algn="ctr"/>
                      <a:r>
                        <a:rPr lang="pt-PT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(INCIDÊNCIA SOBRE O SALÁRIO BASE)</a:t>
                      </a:r>
                      <a:endParaRPr lang="pt-AO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A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435074"/>
                  </a:ext>
                </a:extLst>
              </a:tr>
              <a:tr h="731974"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TRABALHADOR</a:t>
                      </a:r>
                      <a:endParaRPr lang="pt-AO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EMPRESA</a:t>
                      </a:r>
                      <a:endParaRPr lang="pt-AO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535258"/>
                  </a:ext>
                </a:extLst>
              </a:tr>
              <a:tr h="731974"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PARTIR DE 3%</a:t>
                      </a:r>
                      <a:endParaRPr lang="pt-AO" sz="2400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6%</a:t>
                      </a:r>
                      <a:endParaRPr lang="pt-AO" sz="2400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712117"/>
                  </a:ext>
                </a:extLst>
              </a:tr>
            </a:tbl>
          </a:graphicData>
        </a:graphic>
      </p:graphicFrame>
      <p:sp>
        <p:nvSpPr>
          <p:cNvPr id="12" name="Retângulo 11">
            <a:extLst>
              <a:ext uri="{FF2B5EF4-FFF2-40B4-BE49-F238E27FC236}">
                <a16:creationId xmlns:a16="http://schemas.microsoft.com/office/drawing/2014/main" id="{461F1B32-E428-4023-AFE4-05E6DDE54BCC}"/>
              </a:ext>
            </a:extLst>
          </p:cNvPr>
          <p:cNvSpPr/>
          <p:nvPr/>
        </p:nvSpPr>
        <p:spPr>
          <a:xfrm>
            <a:off x="853621" y="5725336"/>
            <a:ext cx="87593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000" dirty="0">
                <a:solidFill>
                  <a:srgbClr val="000099"/>
                </a:solidFill>
                <a:cs typeface="Arial" pitchFamily="34" charset="0"/>
              </a:rPr>
              <a:t>*Devidas a partir de 01 de Janeiro de 2023.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DA6BD29-B5CB-4957-9489-7CE6E5F2EBE8}"/>
              </a:ext>
            </a:extLst>
          </p:cNvPr>
          <p:cNvSpPr/>
          <p:nvPr/>
        </p:nvSpPr>
        <p:spPr>
          <a:xfrm>
            <a:off x="10051143" y="2982861"/>
            <a:ext cx="9957608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31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Além da contribuição regular de 6% sobre remuneração líquida do trabalhador, com efeito à data de início do Fundo de Pensões, para os trabalhadores que adiram ao Fundo na data da sua constituição, a ENDIAMA fará uma contribuição inicial extraordinária, para </a:t>
            </a:r>
            <a:r>
              <a:rPr lang="pt-PT" sz="31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reconhecimento dos serviços passados</a:t>
            </a:r>
            <a:r>
              <a:rPr lang="pt-PT" sz="31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calculada em função dos anos de serviço prestados à ENDIAMA (com um </a:t>
            </a:r>
            <a:r>
              <a:rPr lang="pt-PT" sz="31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máximo de 5 anos</a:t>
            </a:r>
            <a:r>
              <a:rPr lang="pt-PT" sz="31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até a data da constituição do Fundo.</a:t>
            </a:r>
            <a:endParaRPr lang="pt-PT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79F863E-87A7-4D58-8CE8-549658A2987E}"/>
              </a:ext>
            </a:extLst>
          </p:cNvPr>
          <p:cNvSpPr txBox="1"/>
          <p:nvPr/>
        </p:nvSpPr>
        <p:spPr>
          <a:xfrm>
            <a:off x="803064" y="1904134"/>
            <a:ext cx="9120236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PT" sz="31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CONTRIBUIÇÕES PERIÓDICAS</a:t>
            </a:r>
          </a:p>
          <a:p>
            <a:pPr algn="just">
              <a:lnSpc>
                <a:spcPct val="150000"/>
              </a:lnSpc>
            </a:pPr>
            <a:endParaRPr lang="pt-PT" sz="3200" dirty="0">
              <a:solidFill>
                <a:srgbClr val="000099"/>
              </a:solidFill>
              <a:cs typeface="Arial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59616CB-0B34-48F1-9C61-76A893A86C2A}"/>
              </a:ext>
            </a:extLst>
          </p:cNvPr>
          <p:cNvSpPr txBox="1"/>
          <p:nvPr/>
        </p:nvSpPr>
        <p:spPr>
          <a:xfrm>
            <a:off x="10479808" y="1871023"/>
            <a:ext cx="9120236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PT" sz="31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CONTRIBUIÇÃO EXTRAORDINÁRIA INICIAL</a:t>
            </a:r>
          </a:p>
          <a:p>
            <a:pPr algn="just">
              <a:lnSpc>
                <a:spcPct val="150000"/>
              </a:lnSpc>
            </a:pPr>
            <a:endParaRPr lang="pt-PT" sz="3200" dirty="0">
              <a:solidFill>
                <a:srgbClr val="000099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34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998C64A8-DE1C-4739-A290-99AAE6DCA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553" y="9217025"/>
            <a:ext cx="15574097" cy="2152650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527049" y="1760361"/>
            <a:ext cx="19208899" cy="960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PT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DE PARTICIPAÇÃO</a:t>
            </a:r>
          </a:p>
          <a:p>
            <a:pPr algn="just">
              <a:lnSpc>
                <a:spcPct val="150000"/>
              </a:lnSpc>
            </a:pPr>
            <a:r>
              <a:rPr lang="pt-PT" sz="32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Unidade de Participação (U.P): é o valor representativo do Fundo;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t-PT" sz="32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</a:pPr>
            <a:r>
              <a:rPr lang="pt-PT" sz="32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recursos provenientes das contribuições </a:t>
            </a:r>
            <a:r>
              <a:rPr lang="pt-PT" sz="32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efectuadas</a:t>
            </a:r>
            <a:r>
              <a:rPr lang="pt-PT" sz="32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serão ‘transformados’ em Unidades de Participação (UP) e serão registadas nas Contas Individuais dos Trabalhadores/Participantes;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t-PT" sz="32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</a:pPr>
            <a:r>
              <a:rPr lang="pt-PT" sz="32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valor inicial da Unidade de Participação, a vigorar a partir de 01/01/2023 será de AKZ 1.000,00 (Mil Kwanzas);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t-PT" sz="32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</a:pPr>
            <a:r>
              <a:rPr lang="pt-PT" sz="32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Até o décimo quinto dia de cada mês do ano fiscal, o valor da Unidade de Participação (UP) deverá ser </a:t>
            </a:r>
            <a:r>
              <a:rPr lang="pt-PT" sz="32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actualizado</a:t>
            </a:r>
            <a:r>
              <a:rPr lang="pt-PT" sz="32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forma a </a:t>
            </a:r>
            <a:r>
              <a:rPr lang="pt-PT" sz="32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reflectir</a:t>
            </a:r>
            <a:r>
              <a:rPr lang="pt-PT" sz="32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rentabilidade líquida gerada pelo investimento dos recursos patrimoniais do Fundo.</a:t>
            </a:r>
          </a:p>
          <a:p>
            <a:pPr algn="just">
              <a:lnSpc>
                <a:spcPct val="150000"/>
              </a:lnSpc>
            </a:pPr>
            <a:endParaRPr lang="pt-PT" sz="32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24637" y="1082675"/>
            <a:ext cx="19152413" cy="1355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buFont typeface="Wingdings" panose="05000000000000000000" pitchFamily="2" charset="2"/>
              <a:buChar char="Ø"/>
            </a:pPr>
            <a:r>
              <a:rPr lang="pt-PT" sz="35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CONCEITOS IMPORTANTES</a:t>
            </a:r>
          </a:p>
          <a:p>
            <a:pPr algn="just">
              <a:lnSpc>
                <a:spcPct val="150000"/>
              </a:lnSpc>
            </a:pPr>
            <a:endParaRPr lang="pt-PT" sz="35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14CDB972-04D4-406C-B9C0-780F44DB946C}"/>
              </a:ext>
            </a:extLst>
          </p:cNvPr>
          <p:cNvSpPr txBox="1">
            <a:spLocks/>
          </p:cNvSpPr>
          <p:nvPr/>
        </p:nvSpPr>
        <p:spPr>
          <a:xfrm>
            <a:off x="265737" y="304661"/>
            <a:ext cx="19870113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10200" b="1" i="0">
                <a:solidFill>
                  <a:srgbClr val="1F3979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ctr"/>
            <a:r>
              <a:rPr lang="pt-PT" sz="3500" kern="0" spc="-195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 DE PENSÕES  DE CONTRIBUIÇÃO DEFINIDA PARA A ENDIAMA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52A2168B-704E-41B5-9B32-CB3ECF468B0E}"/>
              </a:ext>
            </a:extLst>
          </p:cNvPr>
          <p:cNvSpPr/>
          <p:nvPr/>
        </p:nvSpPr>
        <p:spPr>
          <a:xfrm>
            <a:off x="265738" y="1739037"/>
            <a:ext cx="19616112" cy="950090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917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998C64A8-DE1C-4739-A290-99AAE6DCA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553" y="9217025"/>
            <a:ext cx="15574097" cy="2152650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527049" y="1760361"/>
            <a:ext cx="19208899" cy="7387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PT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 CORRENTE INDIVIDUAL</a:t>
            </a:r>
          </a:p>
          <a:p>
            <a:pPr algn="just">
              <a:lnSpc>
                <a:spcPct val="150000"/>
              </a:lnSpc>
            </a:pPr>
            <a:r>
              <a:rPr lang="pt-PT" sz="32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A Conta Corrente Individual é o valor representativo do Fundo.</a:t>
            </a:r>
          </a:p>
          <a:p>
            <a:pPr algn="just">
              <a:lnSpc>
                <a:spcPct val="150000"/>
              </a:lnSpc>
            </a:pPr>
            <a:endParaRPr lang="pt-PT" sz="32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</a:pPr>
            <a:r>
              <a:rPr lang="pt-PT" sz="32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recursos provenientes das contribuições </a:t>
            </a:r>
            <a:r>
              <a:rPr lang="pt-PT" sz="32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efectuadas</a:t>
            </a:r>
            <a:r>
              <a:rPr lang="pt-PT" sz="32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serão ‘transformados’ em Unidades de Participação (UP) e serão registadas nas Contas Individuais dos Trabalhadores /Participantes.</a:t>
            </a:r>
          </a:p>
          <a:p>
            <a:pPr lvl="1" algn="just">
              <a:lnSpc>
                <a:spcPct val="150000"/>
              </a:lnSpc>
            </a:pPr>
            <a:endParaRPr lang="pt-PT" sz="32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</a:pPr>
            <a:r>
              <a:rPr lang="pt-PT" sz="32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envio da conta corrente proporciona ao participante maior segurança, relativamente aquilo que é o seu património no Fundo, maior transparência e confiança nos serviços proporcionados pela gestora. </a:t>
            </a:r>
          </a:p>
          <a:p>
            <a:pPr lvl="1" algn="just">
              <a:lnSpc>
                <a:spcPct val="150000"/>
              </a:lnSpc>
            </a:pPr>
            <a:endParaRPr lang="pt-PT" sz="32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32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24637" y="1082675"/>
            <a:ext cx="19152413" cy="1355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buFont typeface="Wingdings" panose="05000000000000000000" pitchFamily="2" charset="2"/>
              <a:buChar char="Ø"/>
            </a:pPr>
            <a:r>
              <a:rPr lang="pt-PT" sz="35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CONCEITOS IMPORTANTES</a:t>
            </a:r>
          </a:p>
          <a:p>
            <a:pPr algn="just">
              <a:lnSpc>
                <a:spcPct val="150000"/>
              </a:lnSpc>
            </a:pPr>
            <a:endParaRPr lang="pt-PT" sz="35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14CDB972-04D4-406C-B9C0-780F44DB946C}"/>
              </a:ext>
            </a:extLst>
          </p:cNvPr>
          <p:cNvSpPr txBox="1">
            <a:spLocks/>
          </p:cNvSpPr>
          <p:nvPr/>
        </p:nvSpPr>
        <p:spPr>
          <a:xfrm>
            <a:off x="265737" y="304661"/>
            <a:ext cx="19870113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10200" b="1" i="0">
                <a:solidFill>
                  <a:srgbClr val="1F3979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ctr"/>
            <a:r>
              <a:rPr lang="pt-PT" sz="3500" kern="0" spc="-195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 DE PENSÕES  DE CONTRIBUIÇÃO DEFINIDA PARA A ENDIAMA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52A2168B-704E-41B5-9B32-CB3ECF468B0E}"/>
              </a:ext>
            </a:extLst>
          </p:cNvPr>
          <p:cNvSpPr/>
          <p:nvPr/>
        </p:nvSpPr>
        <p:spPr>
          <a:xfrm>
            <a:off x="265738" y="1739037"/>
            <a:ext cx="19616112" cy="950090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7634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89322594-5B67-45BE-846D-80CE68B53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553" y="9217025"/>
            <a:ext cx="15574097" cy="2152650"/>
          </a:xfrm>
          <a:prstGeom prst="rect">
            <a:avLst/>
          </a:prstGeom>
        </p:spPr>
      </p:pic>
      <p:sp>
        <p:nvSpPr>
          <p:cNvPr id="8" name="object 2"/>
          <p:cNvSpPr txBox="1">
            <a:spLocks/>
          </p:cNvSpPr>
          <p:nvPr/>
        </p:nvSpPr>
        <p:spPr>
          <a:xfrm>
            <a:off x="87937" y="529696"/>
            <a:ext cx="19870113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10200" b="1" i="0">
                <a:solidFill>
                  <a:srgbClr val="1F3979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ctr"/>
            <a:r>
              <a:rPr lang="pt-PT" sz="3600" kern="0" spc="-195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 CORRENTE INDIVIDUAL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8963EA4-1C1A-46AE-8430-CDED62ABC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2211" y="3216275"/>
            <a:ext cx="8334375" cy="78486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9C54A8F-D1ED-442A-8032-54F90B82FF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47450" y="1522658"/>
            <a:ext cx="6496759" cy="799601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643CF13-13E4-4636-B51C-CBD45C933C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05070" y="9482212"/>
            <a:ext cx="6695580" cy="127786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A35557D-19E4-4867-9D5C-1A11856459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2450" y="1164526"/>
            <a:ext cx="7530646" cy="2124926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22A95524-ED7E-4967-953A-08D6D61F9BF1}"/>
              </a:ext>
            </a:extLst>
          </p:cNvPr>
          <p:cNvSpPr/>
          <p:nvPr/>
        </p:nvSpPr>
        <p:spPr>
          <a:xfrm>
            <a:off x="222250" y="1106338"/>
            <a:ext cx="19647111" cy="1020346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84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89322594-5B67-45BE-846D-80CE68B53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553" y="9217025"/>
            <a:ext cx="15574097" cy="2152650"/>
          </a:xfrm>
          <a:prstGeom prst="rect">
            <a:avLst/>
          </a:prstGeom>
        </p:spPr>
      </p:pic>
      <p:sp>
        <p:nvSpPr>
          <p:cNvPr id="8" name="object 2"/>
          <p:cNvSpPr txBox="1">
            <a:spLocks/>
          </p:cNvSpPr>
          <p:nvPr/>
        </p:nvSpPr>
        <p:spPr>
          <a:xfrm>
            <a:off x="87937" y="529696"/>
            <a:ext cx="19870113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10200" b="1" i="0">
                <a:solidFill>
                  <a:srgbClr val="1F3979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ctr"/>
            <a:r>
              <a:rPr lang="pt-PT" sz="3600" kern="0" spc="-195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 CORRENTE INDIVIDUAL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643CF13-13E4-4636-B51C-CBD45C933C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8207" y="7718110"/>
            <a:ext cx="20362399" cy="3886199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22A95524-ED7E-4967-953A-08D6D61F9BF1}"/>
              </a:ext>
            </a:extLst>
          </p:cNvPr>
          <p:cNvSpPr/>
          <p:nvPr/>
        </p:nvSpPr>
        <p:spPr>
          <a:xfrm>
            <a:off x="222250" y="1106338"/>
            <a:ext cx="19647111" cy="1020346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0099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B48FAB8-8A4A-45B8-A964-CF19F15B78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891" y="1539875"/>
            <a:ext cx="14674317" cy="6850462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7A92EDC-D8F0-4099-855F-4A5AFFFB9D76}"/>
              </a:ext>
            </a:extLst>
          </p:cNvPr>
          <p:cNvSpPr/>
          <p:nvPr/>
        </p:nvSpPr>
        <p:spPr>
          <a:xfrm>
            <a:off x="11880850" y="7559675"/>
            <a:ext cx="1447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48F906A-858F-417D-8ABB-66B78B45D5B3}"/>
              </a:ext>
            </a:extLst>
          </p:cNvPr>
          <p:cNvSpPr/>
          <p:nvPr/>
        </p:nvSpPr>
        <p:spPr>
          <a:xfrm>
            <a:off x="13911129" y="7559675"/>
            <a:ext cx="1447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8261F40-30DD-4C26-A270-3BC9EC96F1CB}"/>
              </a:ext>
            </a:extLst>
          </p:cNvPr>
          <p:cNvSpPr/>
          <p:nvPr/>
        </p:nvSpPr>
        <p:spPr>
          <a:xfrm>
            <a:off x="15491547" y="9610131"/>
            <a:ext cx="2621561" cy="7689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</p:spTree>
    <p:extLst>
      <p:ext uri="{BB962C8B-B14F-4D97-AF65-F5344CB8AC3E}">
        <p14:creationId xmlns:p14="http://schemas.microsoft.com/office/powerpoint/2010/main" val="54554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6996860" y="9518034"/>
            <a:ext cx="2929242" cy="1463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ângulo 10"/>
          <p:cNvSpPr/>
          <p:nvPr/>
        </p:nvSpPr>
        <p:spPr>
          <a:xfrm>
            <a:off x="603250" y="2682875"/>
            <a:ext cx="19050000" cy="4426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457200"/>
            <a:endParaRPr lang="pt-PT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14604" indent="-342900">
              <a:lnSpc>
                <a:spcPts val="3840"/>
              </a:lnSpc>
              <a:buFont typeface="+mj-lt"/>
              <a:buAutoNum type="arabicPeriod"/>
            </a:pPr>
            <a:r>
              <a:rPr lang="pt-PT" sz="4800" b="1" spc="2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Sistema de Segurança Social em Angola</a:t>
            </a:r>
          </a:p>
          <a:p>
            <a:pPr marL="0" marR="14604" lvl="1" indent="-400050">
              <a:lnSpc>
                <a:spcPts val="3840"/>
              </a:lnSpc>
              <a:buFont typeface="+mj-lt"/>
              <a:buAutoNum type="romanLcPeriod"/>
            </a:pPr>
            <a:endParaRPr lang="pt-PT" sz="4800" b="1" spc="2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14604" indent="-342900">
              <a:lnSpc>
                <a:spcPts val="3840"/>
              </a:lnSpc>
              <a:buFont typeface="+mj-lt"/>
              <a:buAutoNum type="arabicPeriod"/>
            </a:pPr>
            <a:r>
              <a:rPr lang="pt-PT" sz="4800" b="1" spc="2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Fundos e Planos de Pensões</a:t>
            </a:r>
          </a:p>
          <a:p>
            <a:pPr marR="14604">
              <a:lnSpc>
                <a:spcPts val="3840"/>
              </a:lnSpc>
            </a:pPr>
            <a:endParaRPr lang="pt-PT" sz="4800" b="1" spc="2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14604">
              <a:lnSpc>
                <a:spcPts val="3840"/>
              </a:lnSpc>
            </a:pPr>
            <a:r>
              <a:rPr lang="pt-PT" sz="4800" b="1" spc="2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Fundo de Pensões Fechado dos Trabalhadores da ENDIAMA</a:t>
            </a:r>
          </a:p>
          <a:p>
            <a:pPr marR="14604">
              <a:lnSpc>
                <a:spcPts val="3840"/>
              </a:lnSpc>
            </a:pPr>
            <a:endParaRPr lang="pt-PT" sz="4800" b="1" spc="2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14604">
              <a:lnSpc>
                <a:spcPts val="3840"/>
              </a:lnSpc>
            </a:pPr>
            <a:endParaRPr lang="pt-PT" sz="20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defTabSz="457200"/>
            <a:endParaRPr lang="pt-PT" sz="20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defTabSz="457200"/>
            <a:endParaRPr lang="pt-PT" sz="20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908788" y="854075"/>
            <a:ext cx="5184576" cy="61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3981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10000"/>
              </a:lnSpc>
              <a:spcAft>
                <a:spcPts val="2104"/>
              </a:spcAft>
            </a:pPr>
            <a:r>
              <a:rPr lang="pt-PT" sz="5400" b="1" spc="2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A9ED4E4-E2A4-4C5B-BB5A-2A0C24697B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2553" y="9217025"/>
            <a:ext cx="15574097" cy="2152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0CBBEFBB-B59C-401C-A37D-2F3ED15E5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553" y="9217025"/>
            <a:ext cx="15574097" cy="215265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832" y="1539875"/>
            <a:ext cx="6788555" cy="73914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2168" y="2354447"/>
            <a:ext cx="5581650" cy="657682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025" y="-517525"/>
            <a:ext cx="19311313" cy="10565070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0AE51A75-19D5-4106-8B45-FD619513A944}"/>
              </a:ext>
            </a:extLst>
          </p:cNvPr>
          <p:cNvSpPr txBox="1">
            <a:spLocks/>
          </p:cNvSpPr>
          <p:nvPr/>
        </p:nvSpPr>
        <p:spPr>
          <a:xfrm>
            <a:off x="0" y="80851"/>
            <a:ext cx="19870113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10200" b="1" i="0">
                <a:solidFill>
                  <a:srgbClr val="1F3979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ctr"/>
            <a:r>
              <a:rPr lang="pt-PT" sz="3600" kern="0" spc="-195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 CORRENTE INDIVIDUAL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0626DA6-2E4E-4280-8EFD-DC6F653B3931}"/>
              </a:ext>
            </a:extLst>
          </p:cNvPr>
          <p:cNvSpPr/>
          <p:nvPr/>
        </p:nvSpPr>
        <p:spPr>
          <a:xfrm>
            <a:off x="222250" y="777875"/>
            <a:ext cx="19647111" cy="1020346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0099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0700239-D603-4446-A4AB-2FBC0C5605A7}"/>
              </a:ext>
            </a:extLst>
          </p:cNvPr>
          <p:cNvSpPr/>
          <p:nvPr/>
        </p:nvSpPr>
        <p:spPr>
          <a:xfrm>
            <a:off x="11970130" y="6797675"/>
            <a:ext cx="2621561" cy="7689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err="1"/>
              <a:t>cv</a:t>
            </a:r>
            <a:endParaRPr lang="pt-AO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40B5CF4-92EE-4A30-95F4-3F8705CC8BF8}"/>
              </a:ext>
            </a:extLst>
          </p:cNvPr>
          <p:cNvSpPr/>
          <p:nvPr/>
        </p:nvSpPr>
        <p:spPr>
          <a:xfrm>
            <a:off x="14654916" y="6771508"/>
            <a:ext cx="2621561" cy="7689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err="1"/>
              <a:t>cv</a:t>
            </a:r>
            <a:endParaRPr lang="pt-AO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15FA1AB-1FE7-4D83-BEF9-F3D7B28E75CB}"/>
              </a:ext>
            </a:extLst>
          </p:cNvPr>
          <p:cNvSpPr/>
          <p:nvPr/>
        </p:nvSpPr>
        <p:spPr>
          <a:xfrm>
            <a:off x="15157450" y="8236803"/>
            <a:ext cx="2621561" cy="7689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err="1"/>
              <a:t>cv</a:t>
            </a:r>
            <a:endParaRPr lang="pt-AO" dirty="0"/>
          </a:p>
        </p:txBody>
      </p:sp>
    </p:spTree>
    <p:extLst>
      <p:ext uri="{BB962C8B-B14F-4D97-AF65-F5344CB8AC3E}">
        <p14:creationId xmlns:p14="http://schemas.microsoft.com/office/powerpoint/2010/main" val="194371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107F4C9A-9C74-4279-936C-C490A2C73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553" y="9217025"/>
            <a:ext cx="15574097" cy="2152650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476249" y="875474"/>
            <a:ext cx="19216007" cy="9812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PT" sz="3200" b="1" dirty="0">
                <a:solidFill>
                  <a:srgbClr val="000099"/>
                </a:solidFill>
                <a:cs typeface="Arial" pitchFamily="34" charset="0"/>
              </a:rPr>
              <a:t>CONSERVAÇÃO DE DIREITOS, PORTABILIDADE E TRANSFERÊNCIA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pt-PT" sz="2800" dirty="0">
                <a:solidFill>
                  <a:srgbClr val="000099"/>
                </a:solidFill>
                <a:cs typeface="Arial" pitchFamily="34" charset="0"/>
              </a:rPr>
              <a:t>Com o consentimento da Associada, a Entidade Gestora poderá </a:t>
            </a:r>
            <a:r>
              <a:rPr lang="pt-PT" sz="2800" dirty="0" err="1">
                <a:solidFill>
                  <a:srgbClr val="000099"/>
                </a:solidFill>
                <a:cs typeface="Arial" pitchFamily="34" charset="0"/>
              </a:rPr>
              <a:t>recepcionar</a:t>
            </a:r>
            <a:r>
              <a:rPr lang="pt-PT" sz="2800" dirty="0">
                <a:solidFill>
                  <a:srgbClr val="000099"/>
                </a:solidFill>
                <a:cs typeface="Arial" pitchFamily="34" charset="0"/>
              </a:rPr>
              <a:t> a transferência do saldo de um Participante proveniente de outro Fundo de Pensões, legalmente constituído.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pt-PT" sz="2800" dirty="0">
                <a:solidFill>
                  <a:srgbClr val="000099"/>
                </a:solidFill>
                <a:cs typeface="Arial" pitchFamily="34" charset="0"/>
              </a:rPr>
              <a:t>O Trabalhador mantém o direito às prestações pecuniárias do Plano ainda que transfira a sua residência do território nacional para o estrangeiro, neste caso sujeitar-se-á as regras impostas pelo Banco Nacional de Angolano, relativamente as transferência para o exterior.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pt-PT" sz="2800" dirty="0">
                <a:solidFill>
                  <a:srgbClr val="000099"/>
                </a:solidFill>
                <a:cs typeface="Arial" pitchFamily="34" charset="0"/>
              </a:rPr>
              <a:t>Em caso de desvinculação do Plano de Pensões, decorrente de rescisão contratual, o Participante terá direito ao Saldo Líquido Acumulado, i.e., incluindo as contribuições do Participante e da Associada, conforme o quadro a seguir:</a:t>
            </a:r>
          </a:p>
          <a:p>
            <a:pPr lvl="1" algn="just">
              <a:lnSpc>
                <a:spcPct val="150000"/>
              </a:lnSpc>
            </a:pPr>
            <a:endParaRPr lang="pt-PT" sz="2800" dirty="0">
              <a:solidFill>
                <a:srgbClr val="000099"/>
              </a:solidFill>
              <a:cs typeface="Arial" pitchFamily="34" charset="0"/>
            </a:endParaRPr>
          </a:p>
          <a:p>
            <a:pPr lvl="1" algn="just">
              <a:lnSpc>
                <a:spcPct val="150000"/>
              </a:lnSpc>
            </a:pPr>
            <a:endParaRPr lang="pt-PT" sz="2800" dirty="0">
              <a:solidFill>
                <a:srgbClr val="000099"/>
              </a:solidFill>
              <a:cs typeface="Arial" pitchFamily="34" charset="0"/>
            </a:endParaRPr>
          </a:p>
          <a:p>
            <a:pPr lvl="1" algn="just">
              <a:lnSpc>
                <a:spcPct val="150000"/>
              </a:lnSpc>
            </a:pPr>
            <a:endParaRPr lang="pt-PT" sz="2800" dirty="0">
              <a:solidFill>
                <a:srgbClr val="000099"/>
              </a:solidFill>
              <a:cs typeface="Arial" pitchFamily="34" charset="0"/>
            </a:endParaRPr>
          </a:p>
          <a:p>
            <a:pPr lvl="1" algn="just">
              <a:lnSpc>
                <a:spcPct val="150000"/>
              </a:lnSpc>
            </a:pPr>
            <a:endParaRPr lang="pt-PT" sz="2800" dirty="0">
              <a:solidFill>
                <a:srgbClr val="000099"/>
              </a:solidFill>
              <a:cs typeface="Arial" pitchFamily="34" charset="0"/>
            </a:endParaRPr>
          </a:p>
          <a:p>
            <a:pPr lvl="1" algn="just">
              <a:lnSpc>
                <a:spcPct val="150000"/>
              </a:lnSpc>
            </a:pPr>
            <a:endParaRPr lang="pt-PT" sz="2800" dirty="0">
              <a:solidFill>
                <a:srgbClr val="000099"/>
              </a:solidFill>
              <a:cs typeface="Arial" pitchFamily="34" charset="0"/>
            </a:endParaRP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 startAt="4"/>
            </a:pPr>
            <a:r>
              <a:rPr lang="pt-PT" sz="2800" dirty="0">
                <a:solidFill>
                  <a:srgbClr val="000099"/>
                </a:solidFill>
                <a:cs typeface="Arial" pitchFamily="34" charset="0"/>
              </a:rPr>
              <a:t>Na eventualidade da rescisão contratual ser decorrente de processo disciplinar, o Participante terá direito exclusivamente ao Saldo Acumulado resultante das suas contribuições pessoais.</a:t>
            </a: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C446C067-C946-426C-9D45-F6CA3C10CC0D}"/>
              </a:ext>
            </a:extLst>
          </p:cNvPr>
          <p:cNvSpPr txBox="1">
            <a:spLocks/>
          </p:cNvSpPr>
          <p:nvPr/>
        </p:nvSpPr>
        <p:spPr>
          <a:xfrm>
            <a:off x="234739" y="266421"/>
            <a:ext cx="19870113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10200" b="1" i="0">
                <a:solidFill>
                  <a:srgbClr val="1F3979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ctr"/>
            <a:r>
              <a:rPr lang="pt-PT" sz="3500" kern="0" spc="-195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 DE PENSÕES  DE CONTRIBUIÇÃO DEFINIDA PARA A ENDIAMA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50ED865-6D2E-4628-969A-D6249B3E720B}"/>
              </a:ext>
            </a:extLst>
          </p:cNvPr>
          <p:cNvSpPr/>
          <p:nvPr/>
        </p:nvSpPr>
        <p:spPr>
          <a:xfrm>
            <a:off x="222250" y="784895"/>
            <a:ext cx="19647111" cy="1020346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0099"/>
              </a:solidFill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C2D82DED-378E-4E2D-AC9D-C558AF51E1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39307"/>
              </p:ext>
            </p:extLst>
          </p:nvPr>
        </p:nvGraphicFramePr>
        <p:xfrm>
          <a:off x="5403849" y="6201864"/>
          <a:ext cx="10087698" cy="2807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1">
                  <a:extLst>
                    <a:ext uri="{9D8B030D-6E8A-4147-A177-3AD203B41FA5}">
                      <a16:colId xmlns:a16="http://schemas.microsoft.com/office/drawing/2014/main" val="157936823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907309645"/>
                    </a:ext>
                  </a:extLst>
                </a:gridCol>
                <a:gridCol w="2772497">
                  <a:extLst>
                    <a:ext uri="{9D8B030D-6E8A-4147-A177-3AD203B41FA5}">
                      <a16:colId xmlns:a16="http://schemas.microsoft.com/office/drawing/2014/main" val="722944949"/>
                    </a:ext>
                  </a:extLst>
                </a:gridCol>
              </a:tblGrid>
              <a:tr h="519611">
                <a:tc gridSpan="3">
                  <a:txBody>
                    <a:bodyPr/>
                    <a:lstStyle/>
                    <a:p>
                      <a:pPr algn="ctr"/>
                      <a:r>
                        <a:rPr lang="pt-PT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QUADRO DE RECEBIMENTO DO SALDO LÍQUIDO ACUMULADO</a:t>
                      </a:r>
                      <a:endParaRPr lang="pt-AO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A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AO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435074"/>
                  </a:ext>
                </a:extLst>
              </a:tr>
              <a:tr h="8422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ANOS DE SERVIÇO</a:t>
                      </a:r>
                      <a:endParaRPr lang="pt-AO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SALDO ACUMULADO DO PARTICIPANTE</a:t>
                      </a:r>
                      <a:endParaRPr lang="pt-AO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SALDO ACUMULADO DA EMPRESA*</a:t>
                      </a:r>
                      <a:endParaRPr lang="pt-AO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535258"/>
                  </a:ext>
                </a:extLst>
              </a:tr>
              <a:tr h="361312"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Menos de 5 anos</a:t>
                      </a:r>
                      <a:endParaRPr lang="pt-AO" sz="2000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100,00%</a:t>
                      </a:r>
                      <a:endParaRPr lang="pt-AO" sz="2000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0,00%</a:t>
                      </a:r>
                      <a:endParaRPr lang="pt-AO" sz="2000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712117"/>
                  </a:ext>
                </a:extLst>
              </a:tr>
              <a:tr h="361312"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pt-PT" sz="2000" b="1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 5 anos e menos de 10 anos</a:t>
                      </a:r>
                      <a:endParaRPr lang="pt-AO" sz="2000" b="1">
                        <a:solidFill>
                          <a:srgbClr val="000099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100,00%</a:t>
                      </a:r>
                      <a:endParaRPr lang="pt-AO" sz="2000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30,00%</a:t>
                      </a:r>
                      <a:endParaRPr lang="pt-AO" sz="2000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648143"/>
                  </a:ext>
                </a:extLst>
              </a:tr>
              <a:tr h="361312"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pt-PT" sz="2000"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 10 anos e menos de 15 anos</a:t>
                      </a:r>
                      <a:endParaRPr lang="pt-AO" sz="2000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100,00%</a:t>
                      </a:r>
                      <a:endParaRPr lang="pt-AO" sz="2000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60,00%</a:t>
                      </a:r>
                      <a:endParaRPr lang="pt-AO" sz="2000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231618"/>
                  </a:ext>
                </a:extLst>
              </a:tr>
              <a:tr h="361312"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pt-PT" sz="2000"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 15 anos em diante</a:t>
                      </a:r>
                      <a:endParaRPr lang="pt-AO" sz="2000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100,00%</a:t>
                      </a:r>
                      <a:endParaRPr lang="pt-AO" sz="2000" b="1">
                        <a:solidFill>
                          <a:srgbClr val="000099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100,00%</a:t>
                      </a:r>
                      <a:endParaRPr lang="pt-AO" sz="2000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511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558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107F4C9A-9C74-4279-936C-C490A2C73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553" y="9217025"/>
            <a:ext cx="15574097" cy="2152650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476249" y="875474"/>
            <a:ext cx="19216007" cy="8879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PT" sz="3200" b="1" dirty="0">
                <a:solidFill>
                  <a:srgbClr val="000099"/>
                </a:solidFill>
                <a:cs typeface="Arial" pitchFamily="34" charset="0"/>
              </a:rPr>
              <a:t>CESSAÇÃO DO VÍNCULO LABORAL </a:t>
            </a:r>
          </a:p>
          <a:p>
            <a:pPr algn="just">
              <a:lnSpc>
                <a:spcPct val="150000"/>
              </a:lnSpc>
            </a:pPr>
            <a:r>
              <a:rPr lang="pt-PT" sz="3200" dirty="0">
                <a:solidFill>
                  <a:srgbClr val="000099"/>
                </a:solidFill>
                <a:cs typeface="Arial" pitchFamily="34" charset="0"/>
              </a:rPr>
              <a:t>A cessação do vínculo laboral no </a:t>
            </a:r>
            <a:r>
              <a:rPr lang="pt-PT" sz="3200" dirty="0" err="1">
                <a:solidFill>
                  <a:srgbClr val="000099"/>
                </a:solidFill>
                <a:cs typeface="Arial" pitchFamily="34" charset="0"/>
              </a:rPr>
              <a:t>activo</a:t>
            </a:r>
            <a:r>
              <a:rPr lang="pt-PT" sz="3200" dirty="0">
                <a:solidFill>
                  <a:srgbClr val="000099"/>
                </a:solidFill>
                <a:cs typeface="Arial" pitchFamily="34" charset="0"/>
              </a:rPr>
              <a:t>, garante ao participante as seguintes  opções:</a:t>
            </a:r>
          </a:p>
          <a:p>
            <a:pPr marL="1428750" lvl="2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pt-PT" sz="3200" dirty="0">
                <a:solidFill>
                  <a:srgbClr val="000099"/>
                </a:solidFill>
                <a:cs typeface="Arial" pitchFamily="34" charset="0"/>
              </a:rPr>
              <a:t>Permanecer no Fundo de Pensões dos Trabalhadores da ENDIAMA E.P., se assim o manifestar por carta e continuar a contribuir voluntariamente para a constituição da sua própria Pensão de Reforma;</a:t>
            </a:r>
          </a:p>
          <a:p>
            <a:pPr marL="1428750" lvl="2" indent="-514350" algn="just">
              <a:lnSpc>
                <a:spcPct val="150000"/>
              </a:lnSpc>
              <a:buFont typeface="+mj-lt"/>
              <a:buAutoNum type="alphaLcParenR"/>
            </a:pPr>
            <a:endParaRPr lang="pt-PT" sz="3200" dirty="0">
              <a:solidFill>
                <a:srgbClr val="000099"/>
              </a:solidFill>
              <a:cs typeface="Arial" pitchFamily="34" charset="0"/>
            </a:endParaRPr>
          </a:p>
          <a:p>
            <a:pPr marL="1428750" lvl="2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pt-PT" sz="3200" dirty="0">
                <a:solidFill>
                  <a:srgbClr val="000099"/>
                </a:solidFill>
                <a:cs typeface="Arial" pitchFamily="34" charset="0"/>
              </a:rPr>
              <a:t>Conservar o Capital Líquido Acumulado até o momento da rescisão contratual para a constituição da sua Pensão de Reforma, até a data que cumpriria as condições estabelecidas no Artigo 12º, caso não tivesse rescindido o Contrato de Trabalho com a Associada;</a:t>
            </a:r>
          </a:p>
          <a:p>
            <a:pPr marL="1428750" lvl="2" indent="-514350" algn="just">
              <a:lnSpc>
                <a:spcPct val="150000"/>
              </a:lnSpc>
              <a:buFont typeface="+mj-lt"/>
              <a:buAutoNum type="alphaLcParenR"/>
            </a:pPr>
            <a:endParaRPr lang="pt-PT" sz="3200" dirty="0">
              <a:solidFill>
                <a:srgbClr val="000099"/>
              </a:solidFill>
              <a:cs typeface="Arial" pitchFamily="34" charset="0"/>
            </a:endParaRPr>
          </a:p>
          <a:p>
            <a:pPr marL="1428750" lvl="2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pt-PT" sz="3200" dirty="0">
                <a:solidFill>
                  <a:srgbClr val="000099"/>
                </a:solidFill>
                <a:cs typeface="Arial" pitchFamily="34" charset="0"/>
              </a:rPr>
              <a:t>Solicitar o cancelamento de sua inscrição no Plano e transferência do Capital Líquido Acumulado para outro Fundo de Pensões, em conformidade com a alínea c do ponto anterior.</a:t>
            </a:r>
          </a:p>
          <a:p>
            <a:pPr lvl="1" algn="just">
              <a:lnSpc>
                <a:spcPct val="150000"/>
              </a:lnSpc>
            </a:pPr>
            <a:endParaRPr lang="pt-PT" sz="3200" dirty="0">
              <a:solidFill>
                <a:srgbClr val="000099"/>
              </a:solidFill>
              <a:cs typeface="Arial" pitchFamily="34" charset="0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C446C067-C946-426C-9D45-F6CA3C10CC0D}"/>
              </a:ext>
            </a:extLst>
          </p:cNvPr>
          <p:cNvSpPr txBox="1">
            <a:spLocks/>
          </p:cNvSpPr>
          <p:nvPr/>
        </p:nvSpPr>
        <p:spPr>
          <a:xfrm>
            <a:off x="234739" y="168275"/>
            <a:ext cx="19870113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10200" b="1" i="0">
                <a:solidFill>
                  <a:srgbClr val="1F3979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ctr"/>
            <a:r>
              <a:rPr lang="pt-PT" sz="3500" kern="0" spc="-195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 DE PENSÕES  DE CONTRIBUIÇÃO DEFINIDA PARA A ENDIAMA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50ED865-6D2E-4628-969A-D6249B3E720B}"/>
              </a:ext>
            </a:extLst>
          </p:cNvPr>
          <p:cNvSpPr/>
          <p:nvPr/>
        </p:nvSpPr>
        <p:spPr>
          <a:xfrm>
            <a:off x="222250" y="784895"/>
            <a:ext cx="19647111" cy="1020346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71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064354" y="9540875"/>
            <a:ext cx="2929242" cy="1463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tângulo 2"/>
          <p:cNvSpPr/>
          <p:nvPr/>
        </p:nvSpPr>
        <p:spPr>
          <a:xfrm>
            <a:off x="3346450" y="1268610"/>
            <a:ext cx="1397760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PT" sz="3500" b="1" dirty="0">
                <a:solidFill>
                  <a:srgbClr val="000099"/>
                </a:solidFill>
                <a:cs typeface="Arial" pitchFamily="34" charset="0"/>
              </a:rPr>
              <a:t>SIMULAÇÃO DE BENEFÍCIOS EM PLANOS DE CONTRIBUIÇÃO DEFINIDA (CD)</a:t>
            </a: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-234950" y="546024"/>
            <a:ext cx="19870113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10200" b="1" i="0">
                <a:solidFill>
                  <a:srgbClr val="1F3979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ctr"/>
            <a:r>
              <a:rPr lang="pt-PT" sz="3500" kern="0" spc="-195" dirty="0">
                <a:solidFill>
                  <a:srgbClr val="000099"/>
                </a:solidFill>
              </a:rPr>
              <a:t>CARACTERÍSTICAS DOS PLANOS AFECTOS A FUNDOS DE PENSÕES FECHADOS </a:t>
            </a:r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62D02D37-373C-46B4-9089-B2D81AE63D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311833"/>
              </p:ext>
            </p:extLst>
          </p:nvPr>
        </p:nvGraphicFramePr>
        <p:xfrm>
          <a:off x="2546350" y="2606675"/>
          <a:ext cx="15811500" cy="3810957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413972601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611863800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42722394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4213909823"/>
                    </a:ext>
                  </a:extLst>
                </a:gridCol>
                <a:gridCol w="875489">
                  <a:extLst>
                    <a:ext uri="{9D8B030D-6E8A-4147-A177-3AD203B41FA5}">
                      <a16:colId xmlns:a16="http://schemas.microsoft.com/office/drawing/2014/main" val="1751442629"/>
                    </a:ext>
                  </a:extLst>
                </a:gridCol>
                <a:gridCol w="800911">
                  <a:extLst>
                    <a:ext uri="{9D8B030D-6E8A-4147-A177-3AD203B41FA5}">
                      <a16:colId xmlns:a16="http://schemas.microsoft.com/office/drawing/2014/main" val="2622307958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4239921055"/>
                    </a:ext>
                  </a:extLst>
                </a:gridCol>
                <a:gridCol w="1723889">
                  <a:extLst>
                    <a:ext uri="{9D8B030D-6E8A-4147-A177-3AD203B41FA5}">
                      <a16:colId xmlns:a16="http://schemas.microsoft.com/office/drawing/2014/main" val="609204503"/>
                    </a:ext>
                  </a:extLst>
                </a:gridCol>
                <a:gridCol w="1705111">
                  <a:extLst>
                    <a:ext uri="{9D8B030D-6E8A-4147-A177-3AD203B41FA5}">
                      <a16:colId xmlns:a16="http://schemas.microsoft.com/office/drawing/2014/main" val="195436802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675510044"/>
                    </a:ext>
                  </a:extLst>
                </a:gridCol>
              </a:tblGrid>
              <a:tr h="434664">
                <a:tc>
                  <a:txBody>
                    <a:bodyPr/>
                    <a:lstStyle/>
                    <a:p>
                      <a:pPr algn="l" fontAlgn="b"/>
                      <a:r>
                        <a:rPr lang="pt-AO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5" marR="4815" marT="4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AO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5" marR="4815" marT="4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AO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5" marR="4815" marT="4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AO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5" marR="4815" marT="4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AO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5" marR="4815" marT="4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AO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5" marR="4815" marT="4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A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" marR="4815" marT="4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AO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5" marR="4815" marT="4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AO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5" marR="4815" marT="4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AO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pt-AO" sz="2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MOEDA: KWANZA</a:t>
                      </a:r>
                    </a:p>
                  </a:txBody>
                  <a:tcPr marL="4815" marR="4815" marT="4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211517"/>
                  </a:ext>
                </a:extLst>
              </a:tr>
              <a:tr h="177296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AO" sz="2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TRABALHADOR</a:t>
                      </a:r>
                    </a:p>
                  </a:txBody>
                  <a:tcPr marL="4815" marR="4815" marT="4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17375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AO" sz="2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IDADE</a:t>
                      </a:r>
                    </a:p>
                  </a:txBody>
                  <a:tcPr marL="4815" marR="4815" marT="4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17375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AO" sz="2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SALÁRIO BASE</a:t>
                      </a:r>
                    </a:p>
                  </a:txBody>
                  <a:tcPr marL="4815" marR="4815" marT="4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17375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AO" sz="2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PERÍODO DE CONTRIBUIÇÕES FUTURAS</a:t>
                      </a:r>
                    </a:p>
                  </a:txBody>
                  <a:tcPr marL="4815" marR="4815" marT="4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17375E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t-AO" sz="2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CO</a:t>
                      </a:r>
                      <a:r>
                        <a:rPr lang="pt-PT" sz="2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N</a:t>
                      </a:r>
                      <a:r>
                        <a:rPr lang="pt-AO" sz="2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TRIBUIÇÃO ANUAL DO </a:t>
                      </a:r>
                      <a:r>
                        <a:rPr lang="pt-PT" sz="2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EMPREGADO</a:t>
                      </a:r>
                      <a:endParaRPr lang="pt-AO" sz="2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815" marR="4815" marT="4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1737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A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AO" sz="2000" b="1" i="0" u="none" strike="noStrike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815" marR="4815" marT="4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AO" sz="2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CONTRIBUIÇÃO ANUAL </a:t>
                      </a:r>
                      <a:r>
                        <a:rPr lang="pt-PT" sz="2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D</a:t>
                      </a:r>
                      <a:r>
                        <a:rPr lang="pt-AO" sz="2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A EMPRESA</a:t>
                      </a:r>
                    </a:p>
                  </a:txBody>
                  <a:tcPr marL="4815" marR="4815" marT="4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1737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AO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PT" sz="2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CAPITAL ACUMULADO Á DATA DA REFORMA (CONTRIBUIÇÕES FUTURAS)</a:t>
                      </a:r>
                    </a:p>
                    <a:p>
                      <a:pPr algn="ctr" rtl="0" fontAlgn="ctr"/>
                      <a:r>
                        <a:rPr lang="pt-AO" sz="2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815" marR="4815" marT="4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1737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538622"/>
                  </a:ext>
                </a:extLst>
              </a:tr>
              <a:tr h="734001">
                <a:tc vMerge="1">
                  <a:txBody>
                    <a:bodyPr/>
                    <a:lstStyle/>
                    <a:p>
                      <a:endParaRPr lang="pt-A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A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A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A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AO" sz="2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% do Salário Base</a:t>
                      </a:r>
                    </a:p>
                  </a:txBody>
                  <a:tcPr marL="4815" marR="4815" marT="4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r>
                        <a:rPr lang="pt-AO" sz="2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Montante </a:t>
                      </a:r>
                    </a:p>
                  </a:txBody>
                  <a:tcPr marL="4815" marR="4815" marT="4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AO" sz="2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Montante </a:t>
                      </a:r>
                    </a:p>
                  </a:txBody>
                  <a:tcPr marL="4815" marR="4815" marT="4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AO" sz="2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% do Salário Base</a:t>
                      </a:r>
                    </a:p>
                  </a:txBody>
                  <a:tcPr marL="4815" marR="4815" marT="4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AO" sz="2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Montante </a:t>
                      </a:r>
                      <a:endParaRPr lang="pt-AO" sz="20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815" marR="4815" marT="4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pt-AO" sz="2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815" marR="4815" marT="4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1737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05048"/>
                  </a:ext>
                </a:extLst>
              </a:tr>
              <a:tr h="43466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AO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</a:t>
                      </a:r>
                      <a:r>
                        <a:rPr lang="pt-PT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(TSP=8 ANOS)</a:t>
                      </a:r>
                      <a:endParaRPr lang="pt-AO" sz="2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815" marR="4815" marT="4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AO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pt-PT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pt-AO" sz="2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815" marR="4815" marT="4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434</a:t>
                      </a:r>
                      <a:r>
                        <a:rPr lang="pt-AO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.000,00</a:t>
                      </a:r>
                    </a:p>
                  </a:txBody>
                  <a:tcPr marL="4815" marR="4815" marT="4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AO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pt-PT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pt-AO" sz="2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815" marR="4815" marT="4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PT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pt-AO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</a:p>
                  </a:txBody>
                  <a:tcPr marL="4815" marR="4815" marT="48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r" rtl="0" fontAlgn="b"/>
                      <a:r>
                        <a:rPr lang="pt-AO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90.000,00</a:t>
                      </a:r>
                    </a:p>
                  </a:txBody>
                  <a:tcPr marL="4815" marR="4815" marT="48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156</a:t>
                      </a:r>
                      <a:r>
                        <a:rPr lang="pt-AO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.000,00</a:t>
                      </a:r>
                    </a:p>
                  </a:txBody>
                  <a:tcPr marL="4815" marR="4815" marT="48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r>
                        <a:rPr lang="pt-AO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</a:p>
                  </a:txBody>
                  <a:tcPr marL="4815" marR="4815" marT="48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312</a:t>
                      </a:r>
                      <a:r>
                        <a:rPr lang="pt-AO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.000,00</a:t>
                      </a:r>
                      <a:endParaRPr lang="pt-AO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815" marR="4815" marT="48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AO" sz="2300" b="1" i="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0099"/>
                          </a:highlight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pt-PT" sz="2300" b="1" i="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0099"/>
                          </a:highlight>
                          <a:latin typeface="Arial Narrow" panose="020B0606020202030204" pitchFamily="34" charset="0"/>
                        </a:rPr>
                        <a:t>8</a:t>
                      </a:r>
                      <a:r>
                        <a:rPr lang="pt-AO" sz="2300" b="1" i="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0099"/>
                          </a:highlight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pt-PT" sz="2300" b="1" i="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0099"/>
                          </a:highlight>
                          <a:latin typeface="Arial Narrow" panose="020B0606020202030204" pitchFamily="34" charset="0"/>
                        </a:rPr>
                        <a:t>5</a:t>
                      </a:r>
                      <a:r>
                        <a:rPr lang="pt-AO" sz="2300" b="1" i="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0099"/>
                          </a:highlight>
                          <a:latin typeface="Arial Narrow" panose="020B0606020202030204" pitchFamily="34" charset="0"/>
                        </a:rPr>
                        <a:t>00.000,00</a:t>
                      </a:r>
                    </a:p>
                  </a:txBody>
                  <a:tcPr marL="4815" marR="4815" marT="48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020516"/>
                  </a:ext>
                </a:extLst>
              </a:tr>
              <a:tr h="43466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AO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</a:t>
                      </a:r>
                      <a:r>
                        <a:rPr lang="pt-PT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(TSP=32 ANOS)</a:t>
                      </a:r>
                      <a:endParaRPr lang="pt-AO" sz="2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815" marR="4815" marT="4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AO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r>
                        <a:rPr lang="pt-PT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pt-AO" sz="2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815" marR="4815" marT="4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1.700</a:t>
                      </a:r>
                      <a:r>
                        <a:rPr lang="pt-AO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.000,00</a:t>
                      </a:r>
                    </a:p>
                  </a:txBody>
                  <a:tcPr marL="4815" marR="4815" marT="4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pt-AO" sz="2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815" marR="4815" marT="4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PT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pt-AO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</a:p>
                  </a:txBody>
                  <a:tcPr marL="4815" marR="4815" marT="48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0" fontAlgn="b"/>
                      <a:r>
                        <a:rPr lang="pt-AO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450.000,00</a:t>
                      </a:r>
                    </a:p>
                  </a:txBody>
                  <a:tcPr marL="4815" marR="4815" marT="48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639.000,00 </a:t>
                      </a:r>
                    </a:p>
                  </a:txBody>
                  <a:tcPr marL="4815" marR="4815" marT="48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r>
                        <a:rPr lang="pt-AO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</a:p>
                  </a:txBody>
                  <a:tcPr marL="4815" marR="4815" marT="48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1.278.000,00  </a:t>
                      </a:r>
                    </a:p>
                  </a:txBody>
                  <a:tcPr marL="4815" marR="4815" marT="48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2300" b="1" i="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0099"/>
                          </a:highlight>
                          <a:latin typeface="Arial Narrow" panose="020B0606020202030204" pitchFamily="34" charset="0"/>
                        </a:rPr>
                        <a:t>9</a:t>
                      </a:r>
                      <a:r>
                        <a:rPr lang="pt-AO" sz="2300" b="1" i="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0099"/>
                          </a:highlight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pt-PT" sz="2300" b="1" i="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0099"/>
                          </a:highlight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pt-AO" sz="2300" b="1" i="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0099"/>
                          </a:highlight>
                          <a:latin typeface="Arial Narrow" panose="020B0606020202030204" pitchFamily="34" charset="0"/>
                        </a:rPr>
                        <a:t>00.000,00</a:t>
                      </a:r>
                    </a:p>
                  </a:txBody>
                  <a:tcPr marL="4815" marR="4815" marT="48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923134"/>
                  </a:ext>
                </a:extLst>
              </a:tr>
            </a:tbl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id="{979521A9-4ACF-4F95-8B49-FC61F07FD83D}"/>
              </a:ext>
            </a:extLst>
          </p:cNvPr>
          <p:cNvSpPr/>
          <p:nvPr/>
        </p:nvSpPr>
        <p:spPr>
          <a:xfrm>
            <a:off x="4879097" y="1899552"/>
            <a:ext cx="10345910" cy="8167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PT" sz="3500" b="1" dirty="0">
                <a:solidFill>
                  <a:srgbClr val="000099"/>
                </a:solidFill>
                <a:cs typeface="Arial" pitchFamily="34" charset="0"/>
              </a:rPr>
              <a:t>1º EXEMPLO (SEM RECONHECIMENTO DO PASSADO)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C8A2F57-ED41-473A-814F-8802A4BD39D7}"/>
              </a:ext>
            </a:extLst>
          </p:cNvPr>
          <p:cNvSpPr/>
          <p:nvPr/>
        </p:nvSpPr>
        <p:spPr>
          <a:xfrm>
            <a:off x="2432050" y="7232551"/>
            <a:ext cx="1234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PT" sz="2400" dirty="0">
                <a:solidFill>
                  <a:srgbClr val="000099"/>
                </a:solidFill>
                <a:cs typeface="Arial" pitchFamily="34" charset="0"/>
              </a:rPr>
              <a:t>Contribuição do Empregado = 3% da sua remuneração líquida mensal;	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PT" sz="2400" dirty="0">
                <a:solidFill>
                  <a:srgbClr val="000099"/>
                </a:solidFill>
                <a:cs typeface="Arial" pitchFamily="34" charset="0"/>
              </a:rPr>
              <a:t>Contribuição da Empresa = 6% da remuneração líquida mensal de cada Empregado.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975286A-0576-458E-82D1-EA36D8FF8A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5650" y="9210674"/>
            <a:ext cx="15574097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1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066246" y="1261442"/>
            <a:ext cx="14078598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PT" sz="3500" b="1" dirty="0">
                <a:solidFill>
                  <a:srgbClr val="000099"/>
                </a:solidFill>
                <a:cs typeface="Arial" pitchFamily="34" charset="0"/>
              </a:rPr>
              <a:t>SIMULAÇÃO DE BENEFÍCIOS EM PLANOS DE CONTRIBUIÇÃO DEFINIDA (CD)</a:t>
            </a: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-234950" y="529695"/>
            <a:ext cx="19870113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10200" b="1" i="0">
                <a:solidFill>
                  <a:srgbClr val="1F3979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ctr"/>
            <a:r>
              <a:rPr lang="pt-PT" sz="3500" kern="0" spc="-195" dirty="0">
                <a:solidFill>
                  <a:srgbClr val="000099"/>
                </a:solidFill>
              </a:rPr>
              <a:t>CARACTERÍSTICAS DOS PLANOS AFECTOS A FUNDOS DE PENSÕES FECHADOS </a:t>
            </a:r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62D02D37-373C-46B4-9089-B2D81AE63D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011254"/>
              </p:ext>
            </p:extLst>
          </p:nvPr>
        </p:nvGraphicFramePr>
        <p:xfrm>
          <a:off x="113340" y="2606675"/>
          <a:ext cx="19984410" cy="3774713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4139726018"/>
                    </a:ext>
                  </a:extLst>
                </a:gridCol>
                <a:gridCol w="781446">
                  <a:extLst>
                    <a:ext uri="{9D8B030D-6E8A-4147-A177-3AD203B41FA5}">
                      <a16:colId xmlns:a16="http://schemas.microsoft.com/office/drawing/2014/main" val="3611863800"/>
                    </a:ext>
                  </a:extLst>
                </a:gridCol>
                <a:gridCol w="1496012">
                  <a:extLst>
                    <a:ext uri="{9D8B030D-6E8A-4147-A177-3AD203B41FA5}">
                      <a16:colId xmlns:a16="http://schemas.microsoft.com/office/drawing/2014/main" val="2427223941"/>
                    </a:ext>
                  </a:extLst>
                </a:gridCol>
                <a:gridCol w="2301557">
                  <a:extLst>
                    <a:ext uri="{9D8B030D-6E8A-4147-A177-3AD203B41FA5}">
                      <a16:colId xmlns:a16="http://schemas.microsoft.com/office/drawing/2014/main" val="4213909823"/>
                    </a:ext>
                  </a:extLst>
                </a:gridCol>
                <a:gridCol w="881447">
                  <a:extLst>
                    <a:ext uri="{9D8B030D-6E8A-4147-A177-3AD203B41FA5}">
                      <a16:colId xmlns:a16="http://schemas.microsoft.com/office/drawing/2014/main" val="1751442629"/>
                    </a:ext>
                  </a:extLst>
                </a:gridCol>
                <a:gridCol w="806362">
                  <a:extLst>
                    <a:ext uri="{9D8B030D-6E8A-4147-A177-3AD203B41FA5}">
                      <a16:colId xmlns:a16="http://schemas.microsoft.com/office/drawing/2014/main" val="2622307958"/>
                    </a:ext>
                  </a:extLst>
                </a:gridCol>
                <a:gridCol w="1457653">
                  <a:extLst>
                    <a:ext uri="{9D8B030D-6E8A-4147-A177-3AD203B41FA5}">
                      <a16:colId xmlns:a16="http://schemas.microsoft.com/office/drawing/2014/main" val="4239921055"/>
                    </a:ext>
                  </a:extLst>
                </a:gridCol>
                <a:gridCol w="1735621">
                  <a:extLst>
                    <a:ext uri="{9D8B030D-6E8A-4147-A177-3AD203B41FA5}">
                      <a16:colId xmlns:a16="http://schemas.microsoft.com/office/drawing/2014/main" val="609204503"/>
                    </a:ext>
                  </a:extLst>
                </a:gridCol>
                <a:gridCol w="1716715">
                  <a:extLst>
                    <a:ext uri="{9D8B030D-6E8A-4147-A177-3AD203B41FA5}">
                      <a16:colId xmlns:a16="http://schemas.microsoft.com/office/drawing/2014/main" val="1954368022"/>
                    </a:ext>
                  </a:extLst>
                </a:gridCol>
                <a:gridCol w="2386787">
                  <a:extLst>
                    <a:ext uri="{9D8B030D-6E8A-4147-A177-3AD203B41FA5}">
                      <a16:colId xmlns:a16="http://schemas.microsoft.com/office/drawing/2014/main" val="675510044"/>
                    </a:ext>
                  </a:extLst>
                </a:gridCol>
                <a:gridCol w="2033869">
                  <a:extLst>
                    <a:ext uri="{9D8B030D-6E8A-4147-A177-3AD203B41FA5}">
                      <a16:colId xmlns:a16="http://schemas.microsoft.com/office/drawing/2014/main" val="2794125699"/>
                    </a:ext>
                  </a:extLst>
                </a:gridCol>
                <a:gridCol w="2177141">
                  <a:extLst>
                    <a:ext uri="{9D8B030D-6E8A-4147-A177-3AD203B41FA5}">
                      <a16:colId xmlns:a16="http://schemas.microsoft.com/office/drawing/2014/main" val="1641264451"/>
                    </a:ext>
                  </a:extLst>
                </a:gridCol>
              </a:tblGrid>
              <a:tr h="421913">
                <a:tc>
                  <a:txBody>
                    <a:bodyPr/>
                    <a:lstStyle/>
                    <a:p>
                      <a:pPr algn="l" fontAlgn="b"/>
                      <a:r>
                        <a:rPr lang="pt-AO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5" marR="4815" marT="4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AO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5" marR="4815" marT="4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AO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5" marR="4815" marT="4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AO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5" marR="4815" marT="4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AO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5" marR="4815" marT="4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AO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5" marR="4815" marT="4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A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15" marR="4815" marT="4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AO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5" marR="4815" marT="4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AO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5" marR="4815" marT="4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AO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5" marR="4815" marT="4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AO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5" marR="4815" marT="48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AO" sz="2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MOEDA: KWANZA</a:t>
                      </a:r>
                    </a:p>
                  </a:txBody>
                  <a:tcPr marL="4815" marR="4815" marT="4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1737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211517"/>
                  </a:ext>
                </a:extLst>
              </a:tr>
              <a:tr h="172095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AO" sz="2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TRABALHADOR</a:t>
                      </a:r>
                    </a:p>
                  </a:txBody>
                  <a:tcPr marL="4815" marR="4815" marT="4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17375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AO" sz="2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IDADE</a:t>
                      </a:r>
                    </a:p>
                  </a:txBody>
                  <a:tcPr marL="4815" marR="4815" marT="4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17375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AO" sz="2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SALÁRIO BASE</a:t>
                      </a:r>
                    </a:p>
                  </a:txBody>
                  <a:tcPr marL="4815" marR="4815" marT="4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17375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AO" sz="2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PERÍODO DE CONTRIBUIÇÕES FUTURAS</a:t>
                      </a:r>
                    </a:p>
                  </a:txBody>
                  <a:tcPr marL="4815" marR="4815" marT="4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17375E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t-AO" sz="2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CO</a:t>
                      </a:r>
                      <a:r>
                        <a:rPr lang="pt-PT" sz="2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N</a:t>
                      </a:r>
                      <a:r>
                        <a:rPr lang="pt-AO" sz="2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TRIBUIÇÃO ANUAL DO </a:t>
                      </a:r>
                      <a:r>
                        <a:rPr lang="pt-PT" sz="2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EMPREGADO</a:t>
                      </a:r>
                      <a:endParaRPr lang="pt-AO" sz="2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815" marR="4815" marT="4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1737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A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AO" sz="2000" b="1" i="0" u="none" strike="noStrike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815" marR="4815" marT="4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AO" sz="2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CONTRIBUIÇÃO ANUAL </a:t>
                      </a:r>
                      <a:r>
                        <a:rPr lang="pt-PT" sz="2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D</a:t>
                      </a:r>
                      <a:r>
                        <a:rPr lang="pt-AO" sz="2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A EMPRESA</a:t>
                      </a:r>
                    </a:p>
                  </a:txBody>
                  <a:tcPr marL="4815" marR="4815" marT="4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1737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AO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PT" sz="2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CAPITAL ACUMULADO Á DATA DA REFORMA (CONTRIBUIÇÕES FUTURAS)</a:t>
                      </a:r>
                    </a:p>
                  </a:txBody>
                  <a:tcPr marL="4815" marR="4815" marT="4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17375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PT" sz="2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CONTRIBUIÇÃO DA EMPRESA (SERVIÇOS PASSADOS)</a:t>
                      </a:r>
                    </a:p>
                    <a:p>
                      <a:pPr algn="ctr" rtl="0" fontAlgn="ctr"/>
                      <a:r>
                        <a:rPr lang="pt-AO" sz="2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815" marR="4815" marT="4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17375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PT" sz="2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CAPITAL ACUMULADO Á DATA DA REFORMA (PASSADO + FUTURO)</a:t>
                      </a:r>
                    </a:p>
                    <a:p>
                      <a:pPr algn="ctr" rtl="0" fontAlgn="ctr"/>
                      <a:r>
                        <a:rPr lang="pt-AO" sz="2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815" marR="4815" marT="4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1737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538622"/>
                  </a:ext>
                </a:extLst>
              </a:tr>
              <a:tr h="712469">
                <a:tc vMerge="1">
                  <a:txBody>
                    <a:bodyPr/>
                    <a:lstStyle/>
                    <a:p>
                      <a:endParaRPr lang="pt-A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A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A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A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AO" sz="23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% do Salário Base</a:t>
                      </a:r>
                    </a:p>
                  </a:txBody>
                  <a:tcPr marL="4815" marR="4815" marT="4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r>
                        <a:rPr lang="pt-AO" sz="2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Montante </a:t>
                      </a:r>
                    </a:p>
                  </a:txBody>
                  <a:tcPr marL="4815" marR="4815" marT="4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AO" sz="2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Montante </a:t>
                      </a:r>
                    </a:p>
                  </a:txBody>
                  <a:tcPr marL="4815" marR="4815" marT="4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AO" sz="2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% do Salário Base</a:t>
                      </a:r>
                    </a:p>
                  </a:txBody>
                  <a:tcPr marL="4815" marR="4815" marT="4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AO" sz="23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Montante </a:t>
                      </a:r>
                      <a:endParaRPr lang="pt-AO" sz="2000" b="1" i="0" u="none" strike="noStrike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815" marR="4815" marT="4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pt-AO" sz="2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815" marR="4815" marT="4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17375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pt-AO" sz="2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815" marR="4815" marT="4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17375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pt-AO" sz="2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815" marR="4815" marT="4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1737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05048"/>
                  </a:ext>
                </a:extLst>
              </a:tr>
              <a:tr h="47243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AO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</a:t>
                      </a:r>
                      <a:r>
                        <a:rPr lang="pt-PT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(TSP=8 ANOS)</a:t>
                      </a:r>
                      <a:endParaRPr lang="pt-AO" sz="2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815" marR="4815" marT="4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AO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pt-PT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pt-AO" sz="2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815" marR="4815" marT="4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434</a:t>
                      </a:r>
                      <a:r>
                        <a:rPr lang="pt-AO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.000,00</a:t>
                      </a:r>
                    </a:p>
                  </a:txBody>
                  <a:tcPr marL="4815" marR="4815" marT="4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AO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pt-PT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pt-AO" sz="2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815" marR="4815" marT="4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PT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pt-AO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</a:p>
                  </a:txBody>
                  <a:tcPr marL="4815" marR="4815" marT="48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r" rtl="0" fontAlgn="b"/>
                      <a:r>
                        <a:rPr lang="pt-AO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90.000,00</a:t>
                      </a:r>
                    </a:p>
                  </a:txBody>
                  <a:tcPr marL="4815" marR="4815" marT="48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156</a:t>
                      </a:r>
                      <a:r>
                        <a:rPr lang="pt-AO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.000,00</a:t>
                      </a:r>
                    </a:p>
                  </a:txBody>
                  <a:tcPr marL="4815" marR="4815" marT="48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r>
                        <a:rPr lang="pt-AO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</a:p>
                  </a:txBody>
                  <a:tcPr marL="4815" marR="4815" marT="48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312</a:t>
                      </a:r>
                      <a:r>
                        <a:rPr lang="pt-AO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.000,00</a:t>
                      </a:r>
                      <a:endParaRPr lang="pt-AO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815" marR="4815" marT="48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AO" sz="2300" b="1" i="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0099"/>
                          </a:highlight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pt-PT" sz="2300" b="1" i="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0099"/>
                          </a:highlight>
                          <a:latin typeface="Arial Narrow" panose="020B0606020202030204" pitchFamily="34" charset="0"/>
                        </a:rPr>
                        <a:t>8</a:t>
                      </a:r>
                      <a:r>
                        <a:rPr lang="pt-AO" sz="2300" b="1" i="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0099"/>
                          </a:highlight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pt-PT" sz="2300" b="1" i="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0099"/>
                          </a:highlight>
                          <a:latin typeface="Arial Narrow" panose="020B0606020202030204" pitchFamily="34" charset="0"/>
                        </a:rPr>
                        <a:t>5</a:t>
                      </a:r>
                      <a:r>
                        <a:rPr lang="pt-AO" sz="2300" b="1" i="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0099"/>
                          </a:highlight>
                          <a:latin typeface="Arial Narrow" panose="020B0606020202030204" pitchFamily="34" charset="0"/>
                        </a:rPr>
                        <a:t>00.000,00</a:t>
                      </a:r>
                    </a:p>
                  </a:txBody>
                  <a:tcPr marL="4815" marR="4815" marT="48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2.600.000,00</a:t>
                      </a:r>
                      <a:endParaRPr lang="pt-AO" sz="2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815" marR="4815" marT="4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50.000.000,00</a:t>
                      </a:r>
                      <a:endParaRPr lang="pt-AO" sz="2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815" marR="4815" marT="48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020516"/>
                  </a:ext>
                </a:extLst>
              </a:tr>
              <a:tr h="42191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AO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</a:t>
                      </a:r>
                      <a:r>
                        <a:rPr lang="pt-PT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(TSP=32 ANOS)</a:t>
                      </a:r>
                      <a:endParaRPr lang="pt-AO" sz="2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815" marR="4815" marT="4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AO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r>
                        <a:rPr lang="pt-PT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pt-AO" sz="2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815" marR="4815" marT="4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1.700</a:t>
                      </a:r>
                      <a:r>
                        <a:rPr lang="pt-AO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.000,00</a:t>
                      </a:r>
                    </a:p>
                  </a:txBody>
                  <a:tcPr marL="4815" marR="4815" marT="4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pt-AO" sz="2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815" marR="4815" marT="4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PT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pt-AO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</a:p>
                  </a:txBody>
                  <a:tcPr marL="4815" marR="4815" marT="48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0" fontAlgn="b"/>
                      <a:r>
                        <a:rPr lang="pt-AO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450.000,00</a:t>
                      </a:r>
                    </a:p>
                  </a:txBody>
                  <a:tcPr marL="4815" marR="4815" marT="48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639.000,00 </a:t>
                      </a:r>
                    </a:p>
                  </a:txBody>
                  <a:tcPr marL="4815" marR="4815" marT="48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r>
                        <a:rPr lang="pt-AO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</a:p>
                  </a:txBody>
                  <a:tcPr marL="4815" marR="4815" marT="48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1.278.000,00  </a:t>
                      </a:r>
                    </a:p>
                  </a:txBody>
                  <a:tcPr marL="4815" marR="4815" marT="48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2300" b="1" i="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0099"/>
                          </a:highlight>
                          <a:latin typeface="Arial Narrow" panose="020B0606020202030204" pitchFamily="34" charset="0"/>
                        </a:rPr>
                        <a:t>9</a:t>
                      </a:r>
                      <a:r>
                        <a:rPr lang="pt-AO" sz="2300" b="1" i="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0099"/>
                          </a:highlight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pt-PT" sz="2300" b="1" i="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0099"/>
                          </a:highlight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pt-AO" sz="2300" b="1" i="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0099"/>
                          </a:highlight>
                          <a:latin typeface="Arial Narrow" panose="020B0606020202030204" pitchFamily="34" charset="0"/>
                        </a:rPr>
                        <a:t>00.000,00</a:t>
                      </a:r>
                    </a:p>
                  </a:txBody>
                  <a:tcPr marL="4815" marR="4815" marT="48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10.700.000,00</a:t>
                      </a:r>
                      <a:endParaRPr lang="pt-AO" sz="2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815" marR="4815" marT="4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23.000.000,00</a:t>
                      </a:r>
                      <a:endParaRPr lang="pt-AO" sz="2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815" marR="4815" marT="48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923134"/>
                  </a:ext>
                </a:extLst>
              </a:tr>
            </a:tbl>
          </a:graphicData>
        </a:graphic>
      </p:graphicFrame>
      <p:pic>
        <p:nvPicPr>
          <p:cNvPr id="10" name="Imagem 9">
            <a:extLst>
              <a:ext uri="{FF2B5EF4-FFF2-40B4-BE49-F238E27FC236}">
                <a16:creationId xmlns:a16="http://schemas.microsoft.com/office/drawing/2014/main" id="{1D89A44A-F936-4C92-96D8-1E6C6B6CC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650" y="9210674"/>
            <a:ext cx="15574097" cy="2152650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BE503729-5F7B-4C77-95AF-DB6664EE03B7}"/>
              </a:ext>
            </a:extLst>
          </p:cNvPr>
          <p:cNvSpPr/>
          <p:nvPr/>
        </p:nvSpPr>
        <p:spPr>
          <a:xfrm>
            <a:off x="2475540" y="7232551"/>
            <a:ext cx="12877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PT" sz="2400" dirty="0">
                <a:solidFill>
                  <a:srgbClr val="000099"/>
                </a:solidFill>
                <a:cs typeface="Arial" pitchFamily="34" charset="0"/>
              </a:rPr>
              <a:t>Contribuição do Empregado = 3% da sua remuneração líquida mensal;	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PT" sz="2400" dirty="0">
                <a:solidFill>
                  <a:srgbClr val="000099"/>
                </a:solidFill>
                <a:cs typeface="Arial" pitchFamily="34" charset="0"/>
              </a:rPr>
              <a:t>Contribuição da Empresa = 6% da remuneração líquida mensal de cada Empregado;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PT" sz="2400" dirty="0">
                <a:solidFill>
                  <a:srgbClr val="000099"/>
                </a:solidFill>
                <a:cs typeface="Arial" pitchFamily="34" charset="0"/>
              </a:rPr>
              <a:t>Contribuição Extraordinária Inicial da ENDIAMA = 10% * Remuneração líquida Anual </a:t>
            </a:r>
            <a:r>
              <a:rPr lang="pt-PT" sz="2400" dirty="0" err="1">
                <a:solidFill>
                  <a:srgbClr val="000099"/>
                </a:solidFill>
                <a:cs typeface="Arial" pitchFamily="34" charset="0"/>
              </a:rPr>
              <a:t>Actual</a:t>
            </a:r>
            <a:r>
              <a:rPr lang="pt-PT" sz="2400" dirty="0">
                <a:solidFill>
                  <a:srgbClr val="000099"/>
                </a:solidFill>
                <a:cs typeface="Arial" pitchFamily="34" charset="0"/>
              </a:rPr>
              <a:t> * TSP.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pt-PT" sz="2400" dirty="0">
                <a:solidFill>
                  <a:srgbClr val="000099"/>
                </a:solidFill>
                <a:cs typeface="Arial" pitchFamily="34" charset="0"/>
              </a:rPr>
              <a:t>TSP de no máximo 5 anos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BA6BD89C-91C1-4CE1-8AA8-39C77D23694C}"/>
              </a:ext>
            </a:extLst>
          </p:cNvPr>
          <p:cNvSpPr/>
          <p:nvPr/>
        </p:nvSpPr>
        <p:spPr>
          <a:xfrm>
            <a:off x="4604214" y="1899552"/>
            <a:ext cx="10895676" cy="8167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PT" sz="3500" b="1" dirty="0">
                <a:solidFill>
                  <a:srgbClr val="000099"/>
                </a:solidFill>
                <a:cs typeface="Arial" pitchFamily="34" charset="0"/>
              </a:rPr>
              <a:t>2º EXEMPLO (COM RECONHECIMENTO DO PASSADO)</a:t>
            </a:r>
          </a:p>
        </p:txBody>
      </p:sp>
    </p:spTree>
    <p:extLst>
      <p:ext uri="{BB962C8B-B14F-4D97-AF65-F5344CB8AC3E}">
        <p14:creationId xmlns:p14="http://schemas.microsoft.com/office/powerpoint/2010/main" val="58112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1A1BCDFA-B1EA-41A9-BE61-DF979B786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553" y="9217025"/>
            <a:ext cx="15574097" cy="2152650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577850" y="1630651"/>
            <a:ext cx="9474200" cy="9803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PT" sz="3200" b="1" dirty="0">
                <a:solidFill>
                  <a:srgbClr val="000099"/>
                </a:solidFill>
                <a:cs typeface="Arial" pitchFamily="34" charset="0"/>
              </a:rPr>
              <a:t>INSCRIÇÃO NO FUNDO / ACTUALIZAÇÃO DE DADOS</a:t>
            </a:r>
          </a:p>
          <a:p>
            <a:pPr algn="just">
              <a:lnSpc>
                <a:spcPct val="150000"/>
              </a:lnSpc>
            </a:pPr>
            <a:r>
              <a:rPr lang="pt-PT" sz="2400" b="1" dirty="0">
                <a:solidFill>
                  <a:srgbClr val="000099"/>
                </a:solidFill>
                <a:cs typeface="Arial" pitchFamily="34" charset="0"/>
              </a:rPr>
              <a:t>INSCRIÇÃO E VALIDAÇÃO</a:t>
            </a:r>
          </a:p>
          <a:p>
            <a:pPr algn="just">
              <a:lnSpc>
                <a:spcPct val="150000"/>
              </a:lnSpc>
            </a:pPr>
            <a:r>
              <a:rPr lang="pt-PT" sz="2400" dirty="0">
                <a:solidFill>
                  <a:srgbClr val="000099"/>
                </a:solidFill>
                <a:cs typeface="Arial" pitchFamily="34" charset="0"/>
              </a:rPr>
              <a:t>  A inscrição no Plano pressupõe a entrada na base de dados do Fundo e a  validação, por assinatura do Trabalhador, da  Ficha de Participante.</a:t>
            </a:r>
          </a:p>
          <a:p>
            <a:pPr algn="just">
              <a:lnSpc>
                <a:spcPct val="150000"/>
              </a:lnSpc>
            </a:pPr>
            <a:r>
              <a:rPr lang="pt-PT" sz="2400" b="1" dirty="0">
                <a:solidFill>
                  <a:srgbClr val="000099"/>
                </a:solidFill>
                <a:cs typeface="Arial" pitchFamily="34" charset="0"/>
              </a:rPr>
              <a:t>DOCUMENTOS NECESSÁRIOS PARA A INSCRIÇÃO: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PT" sz="2400" dirty="0">
                <a:solidFill>
                  <a:srgbClr val="000099"/>
                </a:solidFill>
                <a:cs typeface="Arial" pitchFamily="34" charset="0"/>
              </a:rPr>
              <a:t>Bilhete de Identidade do Trabalhador; 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PT" sz="2400" dirty="0">
                <a:solidFill>
                  <a:srgbClr val="000099"/>
                </a:solidFill>
                <a:cs typeface="Arial" pitchFamily="34" charset="0"/>
              </a:rPr>
              <a:t>1 Fotografia Tipo Passe do Trabalhador;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PT" sz="2400" dirty="0">
                <a:solidFill>
                  <a:srgbClr val="000099"/>
                </a:solidFill>
                <a:cs typeface="Arial" pitchFamily="34" charset="0"/>
              </a:rPr>
              <a:t>Fotocópia do BI do cônjuge, ou pessoa que viva em União de facto;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PT" sz="2400" dirty="0">
                <a:solidFill>
                  <a:srgbClr val="000099"/>
                </a:solidFill>
                <a:cs typeface="Arial" pitchFamily="34" charset="0"/>
              </a:rPr>
              <a:t>Fotocópia do BI dos filhos ou outros beneficiários.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PT" sz="2400" dirty="0">
                <a:solidFill>
                  <a:srgbClr val="000099"/>
                </a:solidFill>
                <a:cs typeface="Arial" pitchFamily="34" charset="0"/>
              </a:rPr>
              <a:t>Proposta de Adesão ao Fundo de Pensões.pdf</a:t>
            </a:r>
          </a:p>
          <a:p>
            <a:pPr algn="just">
              <a:lnSpc>
                <a:spcPct val="150000"/>
              </a:lnSpc>
            </a:pPr>
            <a:r>
              <a:rPr lang="pt-PT" sz="2400" b="1" dirty="0">
                <a:solidFill>
                  <a:srgbClr val="000099"/>
                </a:solidFill>
                <a:cs typeface="Arial" pitchFamily="34" charset="0"/>
              </a:rPr>
              <a:t>ACTUALIZAÇÃO</a:t>
            </a:r>
          </a:p>
          <a:p>
            <a:pPr algn="just">
              <a:lnSpc>
                <a:spcPct val="150000"/>
              </a:lnSpc>
            </a:pPr>
            <a:r>
              <a:rPr lang="pt-PT" sz="2400" dirty="0">
                <a:solidFill>
                  <a:srgbClr val="000099"/>
                </a:solidFill>
                <a:cs typeface="Arial" pitchFamily="34" charset="0"/>
              </a:rPr>
              <a:t>É igualmente obrigatória a </a:t>
            </a:r>
            <a:r>
              <a:rPr lang="pt-PT" sz="2400" dirty="0" err="1">
                <a:solidFill>
                  <a:srgbClr val="000099"/>
                </a:solidFill>
                <a:cs typeface="Arial" pitchFamily="34" charset="0"/>
              </a:rPr>
              <a:t>actualização</a:t>
            </a:r>
            <a:r>
              <a:rPr lang="pt-PT" sz="2400" dirty="0">
                <a:solidFill>
                  <a:srgbClr val="000099"/>
                </a:solidFill>
                <a:cs typeface="Arial" pitchFamily="34" charset="0"/>
              </a:rPr>
              <a:t> imediata dos dados pessoais e profissionais de cada Trabalhador.</a:t>
            </a:r>
          </a:p>
          <a:p>
            <a:pPr algn="just">
              <a:lnSpc>
                <a:spcPct val="150000"/>
              </a:lnSpc>
            </a:pPr>
            <a:r>
              <a:rPr lang="pt-PT" sz="2400" dirty="0">
                <a:solidFill>
                  <a:srgbClr val="000099"/>
                </a:solidFill>
                <a:cs typeface="Arial" pitchFamily="34" charset="0"/>
              </a:rPr>
              <a:t> A </a:t>
            </a:r>
            <a:r>
              <a:rPr lang="pt-PT" sz="2400" dirty="0" err="1">
                <a:solidFill>
                  <a:srgbClr val="000099"/>
                </a:solidFill>
                <a:cs typeface="Arial" pitchFamily="34" charset="0"/>
              </a:rPr>
              <a:t>actualização</a:t>
            </a:r>
            <a:r>
              <a:rPr lang="pt-PT" sz="2400" dirty="0">
                <a:solidFill>
                  <a:srgbClr val="000099"/>
                </a:solidFill>
                <a:cs typeface="Arial" pitchFamily="34" charset="0"/>
              </a:rPr>
              <a:t> de dados do Trabalhador deve ser registada no devido formulário e comunicada pela Associada à Entidade Gestora, após a validação da  área competente (</a:t>
            </a:r>
            <a:r>
              <a:rPr lang="pt-PT" sz="2400" dirty="0" err="1">
                <a:solidFill>
                  <a:srgbClr val="000099"/>
                </a:solidFill>
                <a:cs typeface="Arial" pitchFamily="34" charset="0"/>
              </a:rPr>
              <a:t>Direcção</a:t>
            </a:r>
            <a:r>
              <a:rPr lang="pt-PT" sz="2400" dirty="0">
                <a:solidFill>
                  <a:srgbClr val="000099"/>
                </a:solidFill>
                <a:cs typeface="Arial" pitchFamily="34" charset="0"/>
              </a:rPr>
              <a:t> de Recursos Humanos).</a:t>
            </a:r>
          </a:p>
          <a:p>
            <a:pPr algn="just">
              <a:lnSpc>
                <a:spcPct val="150000"/>
              </a:lnSpc>
            </a:pPr>
            <a:endParaRPr lang="pt-PT" sz="3200" dirty="0">
              <a:solidFill>
                <a:srgbClr val="000099"/>
              </a:solidFill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0052049" y="1610431"/>
            <a:ext cx="9483243" cy="7033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PT" sz="3200" b="1" dirty="0">
                <a:solidFill>
                  <a:srgbClr val="000099"/>
                </a:solidFill>
                <a:cs typeface="Arial" pitchFamily="34" charset="0"/>
              </a:rPr>
              <a:t>INFORMAÇÃO E TRANSPARÊNCIA</a:t>
            </a:r>
          </a:p>
          <a:p>
            <a:pPr algn="just">
              <a:lnSpc>
                <a:spcPct val="150000"/>
              </a:lnSpc>
            </a:pPr>
            <a:r>
              <a:rPr lang="pt-PT" sz="2400" b="1" dirty="0">
                <a:solidFill>
                  <a:srgbClr val="000099"/>
                </a:solidFill>
                <a:cs typeface="Arial" pitchFamily="34" charset="0"/>
              </a:rPr>
              <a:t>INSCRIÇÃO E VALIDAÇÃO</a:t>
            </a:r>
          </a:p>
          <a:p>
            <a:pPr algn="just">
              <a:lnSpc>
                <a:spcPct val="150000"/>
              </a:lnSpc>
            </a:pPr>
            <a:r>
              <a:rPr lang="pt-PT" sz="2400" dirty="0">
                <a:solidFill>
                  <a:srgbClr val="000099"/>
                </a:solidFill>
                <a:cs typeface="Arial" pitchFamily="34" charset="0"/>
              </a:rPr>
              <a:t>  A Entidade Gestora prestará a cada Participante e/ou Beneficiário informações e esclarecimento sobre o Fundo de Pensões;</a:t>
            </a:r>
          </a:p>
          <a:p>
            <a:pPr algn="just">
              <a:lnSpc>
                <a:spcPct val="150000"/>
              </a:lnSpc>
            </a:pPr>
            <a:endParaRPr lang="pt-PT" sz="2400" dirty="0">
              <a:solidFill>
                <a:srgbClr val="000099"/>
              </a:solidFill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400" dirty="0">
                <a:solidFill>
                  <a:srgbClr val="000099"/>
                </a:solidFill>
                <a:cs typeface="Arial" pitchFamily="34" charset="0"/>
              </a:rPr>
              <a:t>Os Participantes têm direito de obter informações sobre a situação do Fundo e a consultarem o seu </a:t>
            </a:r>
            <a:r>
              <a:rPr lang="pt-PT" sz="2400" dirty="0" err="1">
                <a:solidFill>
                  <a:srgbClr val="000099"/>
                </a:solidFill>
                <a:cs typeface="Arial" pitchFamily="34" charset="0"/>
              </a:rPr>
              <a:t>extracto</a:t>
            </a:r>
            <a:r>
              <a:rPr lang="pt-PT" sz="2400" dirty="0">
                <a:solidFill>
                  <a:srgbClr val="000099"/>
                </a:solidFill>
                <a:cs typeface="Arial" pitchFamily="34" charset="0"/>
              </a:rPr>
              <a:t> de conta periodicamente;</a:t>
            </a:r>
          </a:p>
          <a:p>
            <a:pPr algn="just">
              <a:lnSpc>
                <a:spcPct val="150000"/>
              </a:lnSpc>
            </a:pPr>
            <a:endParaRPr lang="pt-PT" sz="2400" dirty="0">
              <a:solidFill>
                <a:srgbClr val="000099"/>
              </a:solidFill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400" dirty="0">
                <a:solidFill>
                  <a:srgbClr val="000099"/>
                </a:solidFill>
                <a:cs typeface="Arial" pitchFamily="34" charset="0"/>
              </a:rPr>
              <a:t>A Entidade Gestora publicará, anualmente, o Relatório e Contas Auditadas do FUNDO DE PENSÕES DOS TRABALHADORES DA ENDIAMA para conhecimento dos Participantes e Associada.</a:t>
            </a:r>
          </a:p>
          <a:p>
            <a:pPr algn="just">
              <a:lnSpc>
                <a:spcPct val="150000"/>
              </a:lnSpc>
            </a:pPr>
            <a:endParaRPr lang="pt-PT" sz="3200" dirty="0">
              <a:solidFill>
                <a:srgbClr val="000099"/>
              </a:solidFill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77850" y="1610430"/>
            <a:ext cx="9474200" cy="9698919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tângulo 6"/>
          <p:cNvSpPr/>
          <p:nvPr/>
        </p:nvSpPr>
        <p:spPr>
          <a:xfrm>
            <a:off x="10061093" y="1610431"/>
            <a:ext cx="9474200" cy="969891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C446C067-C946-426C-9D45-F6CA3C10CC0D}"/>
              </a:ext>
            </a:extLst>
          </p:cNvPr>
          <p:cNvSpPr txBox="1">
            <a:spLocks/>
          </p:cNvSpPr>
          <p:nvPr/>
        </p:nvSpPr>
        <p:spPr>
          <a:xfrm>
            <a:off x="265737" y="304661"/>
            <a:ext cx="19870113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10200" b="1" i="0">
                <a:solidFill>
                  <a:srgbClr val="1F3979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ctr"/>
            <a:r>
              <a:rPr lang="pt-PT" sz="3500" kern="0" spc="-195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 DE PENSÕES  DE CONTRIBUIÇÃO DEFINIDA PARA A ENDIAMA</a:t>
            </a:r>
          </a:p>
        </p:txBody>
      </p:sp>
    </p:spTree>
    <p:extLst>
      <p:ext uri="{BB962C8B-B14F-4D97-AF65-F5344CB8AC3E}">
        <p14:creationId xmlns:p14="http://schemas.microsoft.com/office/powerpoint/2010/main" val="45066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0CBBEFBB-B59C-401C-A37D-2F3ED15E5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553" y="9217025"/>
            <a:ext cx="15574097" cy="2152650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0AE51A75-19D5-4106-8B45-FD619513A944}"/>
              </a:ext>
            </a:extLst>
          </p:cNvPr>
          <p:cNvSpPr txBox="1">
            <a:spLocks/>
          </p:cNvSpPr>
          <p:nvPr/>
        </p:nvSpPr>
        <p:spPr>
          <a:xfrm>
            <a:off x="0" y="80851"/>
            <a:ext cx="19870113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10200" b="1" i="0">
                <a:solidFill>
                  <a:srgbClr val="1F3979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ctr"/>
            <a:r>
              <a:rPr lang="pt-PT" sz="3600" kern="0" spc="-195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PROPOSTA DE ADESÃO AO FUNDO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0626DA6-2E4E-4280-8EFD-DC6F653B3931}"/>
              </a:ext>
            </a:extLst>
          </p:cNvPr>
          <p:cNvSpPr/>
          <p:nvPr/>
        </p:nvSpPr>
        <p:spPr>
          <a:xfrm>
            <a:off x="222250" y="777875"/>
            <a:ext cx="19647111" cy="1020346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0099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BC88A31-5153-49FD-AC01-DD2C7FDB6D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3850" y="818166"/>
            <a:ext cx="7239000" cy="1012978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9020469-C699-4A76-AF56-A7BF02A61F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3909" y="818166"/>
            <a:ext cx="7171741" cy="1012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2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107F4C9A-9C74-4279-936C-C490A2C73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553" y="9217025"/>
            <a:ext cx="15574097" cy="2152650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476249" y="875474"/>
            <a:ext cx="19216007" cy="444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PT" sz="3200" b="1" dirty="0">
                <a:solidFill>
                  <a:srgbClr val="000099"/>
                </a:solidFill>
                <a:cs typeface="Arial" pitchFamily="34" charset="0"/>
              </a:rPr>
              <a:t>DECLARAÇÃO DE REFORMA</a:t>
            </a:r>
          </a:p>
          <a:p>
            <a:pPr algn="just">
              <a:lnSpc>
                <a:spcPct val="150000"/>
              </a:lnSpc>
            </a:pPr>
            <a:r>
              <a:rPr lang="pt-PT" sz="3200" dirty="0">
                <a:solidFill>
                  <a:srgbClr val="000099"/>
                </a:solidFill>
                <a:cs typeface="Arial" pitchFamily="34" charset="0"/>
              </a:rPr>
              <a:t>Para o início de pagamento da Pensão é obrigatório o preenchimento e assinatura do impresso próprio onde se determina os termos da situação de pensionista, designadamente, entre outros: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pt-PT" sz="3200" dirty="0">
                <a:solidFill>
                  <a:srgbClr val="000099"/>
                </a:solidFill>
                <a:cs typeface="Arial" pitchFamily="34" charset="0"/>
              </a:rPr>
              <a:t>O valor da pensão mensal (quando aplicável);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pt-PT" sz="3200" dirty="0">
                <a:solidFill>
                  <a:srgbClr val="000099"/>
                </a:solidFill>
                <a:cs typeface="Arial" pitchFamily="34" charset="0"/>
              </a:rPr>
              <a:t> A periocidade dos pagamentos e o meio de pagamento.</a:t>
            </a:r>
          </a:p>
          <a:p>
            <a:pPr lvl="1" algn="just">
              <a:lnSpc>
                <a:spcPct val="150000"/>
              </a:lnSpc>
            </a:pPr>
            <a:endParaRPr lang="pt-PT" sz="3200" dirty="0">
              <a:solidFill>
                <a:srgbClr val="000099"/>
              </a:solidFill>
              <a:cs typeface="Arial" pitchFamily="34" charset="0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C446C067-C946-426C-9D45-F6CA3C10CC0D}"/>
              </a:ext>
            </a:extLst>
          </p:cNvPr>
          <p:cNvSpPr txBox="1">
            <a:spLocks/>
          </p:cNvSpPr>
          <p:nvPr/>
        </p:nvSpPr>
        <p:spPr>
          <a:xfrm>
            <a:off x="234739" y="168275"/>
            <a:ext cx="19870113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10200" b="1" i="0">
                <a:solidFill>
                  <a:srgbClr val="1F3979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ctr"/>
            <a:r>
              <a:rPr lang="pt-PT" sz="3500" kern="0" spc="-195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 DE PENSÕES  DE CONTRIBUIÇÃO DEFINIDA PARA A ENDIAMA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50ED865-6D2E-4628-969A-D6249B3E720B}"/>
              </a:ext>
            </a:extLst>
          </p:cNvPr>
          <p:cNvSpPr/>
          <p:nvPr/>
        </p:nvSpPr>
        <p:spPr>
          <a:xfrm>
            <a:off x="222250" y="784895"/>
            <a:ext cx="19647111" cy="1020346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65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BF44CE71-F44D-4C82-9EF7-CC7A87724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553" y="9217025"/>
            <a:ext cx="15574097" cy="215265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6013450" y="280209"/>
            <a:ext cx="7555210" cy="8167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3500" b="1" dirty="0">
                <a:solidFill>
                  <a:srgbClr val="131E89"/>
                </a:solidFill>
                <a:cs typeface="Arial" pitchFamily="34" charset="0"/>
              </a:rPr>
              <a:t>VANTAGENS DOS FUNDOS DE PENSÕES 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-876426" y="1539875"/>
            <a:ext cx="15468600" cy="2503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 defTabSz="912813" fontAlgn="base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pt-PT" altLang="pt-PT" sz="2000" b="1" i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Para o Empregado</a:t>
            </a:r>
          </a:p>
          <a:p>
            <a:pPr lvl="3" defTabSz="912813" fontAlgn="base">
              <a:spcBef>
                <a:spcPct val="0"/>
              </a:spcBef>
              <a:defRPr/>
            </a:pPr>
            <a:endParaRPr lang="pt-PT" altLang="pt-PT" sz="2000" b="1" i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901700" lvl="0" indent="-901700" algn="just" defTabSz="912813" fontAlgn="base">
              <a:spcBef>
                <a:spcPts val="1050"/>
              </a:spcBef>
              <a:defRPr/>
            </a:pPr>
            <a:r>
              <a:rPr lang="pt-PT" altLang="pt-PT" sz="2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	           - Melhor qualidade de vida no caso de perda de capacidade de trabalho em caso de Reforma, Doença ou Invalidez.</a:t>
            </a:r>
          </a:p>
          <a:p>
            <a:pPr marL="901700" lvl="0" indent="-901700" algn="just" defTabSz="912813" fontAlgn="base">
              <a:spcBef>
                <a:spcPts val="1050"/>
              </a:spcBef>
              <a:defRPr/>
            </a:pPr>
            <a:r>
              <a:rPr lang="pt-PT" altLang="pt-PT" sz="2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 	           - Protecção da Família ou Dependentes (Pensão por morte)</a:t>
            </a:r>
          </a:p>
          <a:p>
            <a:pPr lvl="0" algn="just" defTabSz="912813" fontAlgn="base">
              <a:spcBef>
                <a:spcPts val="1050"/>
              </a:spcBef>
              <a:defRPr/>
            </a:pPr>
            <a:r>
              <a:rPr lang="pt-PT" altLang="pt-PT" sz="2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	           - Salário Diferido (Contribuição da empresa)</a:t>
            </a:r>
          </a:p>
          <a:p>
            <a:pPr lvl="0" algn="just" defTabSz="912813" fontAlgn="base">
              <a:spcBef>
                <a:spcPts val="1050"/>
              </a:spcBef>
              <a:defRPr/>
            </a:pPr>
            <a:r>
              <a:rPr lang="pt-PT" altLang="pt-PT" sz="2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	           - Poupança Previdenciária.</a:t>
            </a:r>
          </a:p>
        </p:txBody>
      </p:sp>
      <p:sp>
        <p:nvSpPr>
          <p:cNvPr id="19" name="Rectângulo 7"/>
          <p:cNvSpPr/>
          <p:nvPr/>
        </p:nvSpPr>
        <p:spPr>
          <a:xfrm>
            <a:off x="12033250" y="7069263"/>
            <a:ext cx="9044255" cy="205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171450" defTabSz="912813" fontAlgn="base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pt-PT" altLang="pt-PT" sz="2000" b="1" i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Para o País</a:t>
            </a:r>
            <a:r>
              <a:rPr lang="pt-PT" altLang="pt-PT" sz="2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defTabSz="912813" fontAlgn="base">
              <a:spcBef>
                <a:spcPct val="0"/>
              </a:spcBef>
              <a:defRPr/>
            </a:pPr>
            <a:endParaRPr lang="pt-PT" altLang="pt-PT" sz="20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514350" lvl="1" indent="-171450" defTabSz="912813" fontAlgn="base">
              <a:spcBef>
                <a:spcPts val="1050"/>
              </a:spcBef>
              <a:buFontTx/>
              <a:buChar char="-"/>
              <a:defRPr/>
            </a:pPr>
            <a:r>
              <a:rPr lang="pt-PT" altLang="pt-PT" sz="2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Capitalização de Empresas (via mercado de </a:t>
            </a:r>
            <a:r>
              <a:rPr lang="pt-PT" altLang="pt-PT" sz="20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acções</a:t>
            </a:r>
            <a:r>
              <a:rPr lang="pt-PT" altLang="pt-PT" sz="2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marL="514350" lvl="1" indent="-171450" defTabSz="912813" fontAlgn="base">
              <a:spcBef>
                <a:spcPts val="1050"/>
              </a:spcBef>
              <a:buFontTx/>
              <a:buChar char="-"/>
              <a:defRPr/>
            </a:pPr>
            <a:r>
              <a:rPr lang="pt-PT" altLang="pt-PT" sz="2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Financiamento de Projectos (médio/ longo prazos)</a:t>
            </a:r>
          </a:p>
          <a:p>
            <a:pPr marL="514350" lvl="1" indent="-171450" defTabSz="912813" fontAlgn="base">
              <a:spcBef>
                <a:spcPts val="1050"/>
              </a:spcBef>
              <a:buFontTx/>
              <a:buChar char="-"/>
              <a:defRPr/>
            </a:pPr>
            <a:r>
              <a:rPr lang="pt-PT" altLang="pt-PT" sz="2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Formação de postos de trabalho.</a:t>
            </a:r>
          </a:p>
        </p:txBody>
      </p:sp>
      <p:sp>
        <p:nvSpPr>
          <p:cNvPr id="20" name="Rectângulo 9"/>
          <p:cNvSpPr/>
          <p:nvPr/>
        </p:nvSpPr>
        <p:spPr>
          <a:xfrm>
            <a:off x="5784169" y="3958754"/>
            <a:ext cx="7315881" cy="2900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lvl="3" indent="-179388" defTabSz="912813" fontAlgn="base"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ü"/>
              <a:defRPr/>
            </a:pPr>
            <a:r>
              <a:rPr lang="pt-PT" altLang="pt-PT" sz="2000" b="1" i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Para a Empresa</a:t>
            </a:r>
          </a:p>
          <a:p>
            <a:pPr marL="357187" lvl="3" defTabSz="912813" fontAlgn="base">
              <a:spcBef>
                <a:spcPct val="0"/>
              </a:spcBef>
              <a:spcAft>
                <a:spcPts val="300"/>
              </a:spcAft>
              <a:defRPr/>
            </a:pPr>
            <a:endParaRPr lang="pt-PT" altLang="pt-PT" sz="2000" b="1" i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357187" lvl="3" defTabSz="912813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pt-PT" altLang="pt-PT" sz="2000" b="1" i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t-PT" altLang="pt-PT" sz="2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- Poderoso instrumento de gestão de Recursos Humanos</a:t>
            </a:r>
          </a:p>
          <a:p>
            <a:pPr lvl="0" defTabSz="912813" fontAlgn="base">
              <a:spcBef>
                <a:spcPts val="1050"/>
              </a:spcBef>
              <a:spcAft>
                <a:spcPts val="300"/>
              </a:spcAft>
              <a:defRPr/>
            </a:pPr>
            <a:r>
              <a:rPr lang="pt-PT" altLang="pt-PT" sz="2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       - Selecção de Pessoal; </a:t>
            </a:r>
          </a:p>
          <a:p>
            <a:pPr lvl="0" defTabSz="912813" fontAlgn="base">
              <a:spcBef>
                <a:spcPts val="1050"/>
              </a:spcBef>
              <a:spcAft>
                <a:spcPts val="300"/>
              </a:spcAft>
              <a:defRPr/>
            </a:pPr>
            <a:r>
              <a:rPr lang="pt-PT" altLang="pt-PT" sz="2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       - Planos de carreira para jovens; </a:t>
            </a:r>
          </a:p>
          <a:p>
            <a:pPr lvl="0" defTabSz="912813" fontAlgn="base">
              <a:spcBef>
                <a:spcPts val="1050"/>
              </a:spcBef>
              <a:spcAft>
                <a:spcPts val="300"/>
              </a:spcAft>
              <a:defRPr/>
            </a:pPr>
            <a:r>
              <a:rPr lang="pt-PT" altLang="pt-PT" sz="2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       - Redução da Rotatividade;</a:t>
            </a:r>
          </a:p>
          <a:p>
            <a:pPr lvl="3" defTabSz="912813" fontAlgn="base">
              <a:spcBef>
                <a:spcPct val="0"/>
              </a:spcBef>
              <a:defRPr/>
            </a:pPr>
            <a:endParaRPr lang="pt-PT" altLang="pt-PT" sz="2000" b="1" i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88CB12C-0C19-41B3-92A4-C048BE283555}"/>
              </a:ext>
            </a:extLst>
          </p:cNvPr>
          <p:cNvSpPr/>
          <p:nvPr/>
        </p:nvSpPr>
        <p:spPr>
          <a:xfrm>
            <a:off x="6013450" y="263880"/>
            <a:ext cx="7555210" cy="8167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3500" b="1" dirty="0">
                <a:solidFill>
                  <a:srgbClr val="000099"/>
                </a:solidFill>
                <a:cs typeface="Arial" pitchFamily="34" charset="0"/>
              </a:rPr>
              <a:t>VANTAGENS DOS FUNDOS DE PENSÕES 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8D64DF60-E17C-43CB-BAA3-ADA3085506E5}"/>
              </a:ext>
            </a:extLst>
          </p:cNvPr>
          <p:cNvSpPr/>
          <p:nvPr/>
        </p:nvSpPr>
        <p:spPr>
          <a:xfrm>
            <a:off x="222250" y="1006475"/>
            <a:ext cx="19647111" cy="1020346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0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7FCBF8BA-015E-47EC-BAFD-040C80D3A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553" y="9217025"/>
            <a:ext cx="15574097" cy="2152650"/>
          </a:xfrm>
          <a:prstGeom prst="rect">
            <a:avLst/>
          </a:prstGeom>
        </p:spPr>
      </p:pic>
      <p:sp>
        <p:nvSpPr>
          <p:cNvPr id="860" name="object 2"/>
          <p:cNvSpPr txBox="1">
            <a:spLocks/>
          </p:cNvSpPr>
          <p:nvPr/>
        </p:nvSpPr>
        <p:spPr>
          <a:xfrm>
            <a:off x="-64464" y="35928"/>
            <a:ext cx="20251113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10200" b="1" i="0">
                <a:solidFill>
                  <a:srgbClr val="1F3979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ctr"/>
            <a:r>
              <a:rPr lang="pt-PT" sz="3500" kern="0" spc="-195" dirty="0">
                <a:solidFill>
                  <a:srgbClr val="131E89"/>
                </a:solidFill>
              </a:rPr>
              <a:t>FUNDOS SOB GESTÃO DA ENSA-SEGUROS DE ANGOLA, S.A.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527050" y="473075"/>
            <a:ext cx="19037116" cy="10267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pt-PT" sz="2000" b="1" dirty="0">
              <a:solidFill>
                <a:srgbClr val="131E89"/>
              </a:solidFill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2000" b="1" dirty="0">
              <a:solidFill>
                <a:srgbClr val="131E89"/>
              </a:solidFill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2000" b="1" dirty="0">
              <a:solidFill>
                <a:srgbClr val="131E89"/>
              </a:solidFill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2000" b="1" dirty="0">
              <a:solidFill>
                <a:srgbClr val="131E89"/>
              </a:solidFill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2000" b="1" dirty="0">
              <a:solidFill>
                <a:srgbClr val="131E89"/>
              </a:solidFill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2000" b="1" dirty="0">
              <a:solidFill>
                <a:srgbClr val="131E89"/>
              </a:solidFill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2000" b="1" dirty="0">
              <a:solidFill>
                <a:srgbClr val="131E89"/>
              </a:solidFill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2000" b="1" dirty="0">
              <a:solidFill>
                <a:srgbClr val="131E89"/>
              </a:solidFill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2000" b="1" dirty="0">
              <a:solidFill>
                <a:srgbClr val="131E89"/>
              </a:solidFill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2000" b="1" dirty="0">
              <a:solidFill>
                <a:srgbClr val="131E89"/>
              </a:solidFill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2000" b="1" dirty="0">
              <a:solidFill>
                <a:srgbClr val="131E89"/>
              </a:solidFill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2000" b="1" dirty="0">
              <a:solidFill>
                <a:srgbClr val="131E89"/>
              </a:solidFill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2000" b="1" dirty="0">
              <a:solidFill>
                <a:srgbClr val="131E89"/>
              </a:solidFill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2000" b="1" dirty="0">
              <a:solidFill>
                <a:srgbClr val="131E89"/>
              </a:solidFill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2000" b="1" dirty="0">
              <a:solidFill>
                <a:srgbClr val="131E89"/>
              </a:solidFill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2000" b="1" dirty="0">
              <a:solidFill>
                <a:srgbClr val="131E89"/>
              </a:solidFill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2000" b="1" dirty="0">
              <a:solidFill>
                <a:srgbClr val="131E89"/>
              </a:solidFill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2000" b="1" dirty="0">
              <a:solidFill>
                <a:srgbClr val="131E89"/>
              </a:solidFill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2000" b="1" dirty="0">
              <a:solidFill>
                <a:srgbClr val="131E89"/>
              </a:solidFill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2000" b="1" dirty="0">
              <a:solidFill>
                <a:srgbClr val="131E89"/>
              </a:solidFill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2000" b="1" dirty="0">
              <a:solidFill>
                <a:srgbClr val="131E89"/>
              </a:solidFill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2000" dirty="0">
              <a:solidFill>
                <a:srgbClr val="131E89"/>
              </a:solidFill>
              <a:cs typeface="Arial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650" y="1158875"/>
            <a:ext cx="4034097" cy="222286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8850" y="1336133"/>
            <a:ext cx="4184430" cy="166554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86237" y="894149"/>
            <a:ext cx="3523624" cy="247250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1450" y="3697777"/>
            <a:ext cx="3281019" cy="272662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08650" y="3978275"/>
            <a:ext cx="3963606" cy="207639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11951" y="3634750"/>
            <a:ext cx="3710614" cy="278965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9741" y="7026275"/>
            <a:ext cx="2929260" cy="193033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32250" y="7178675"/>
            <a:ext cx="3087351" cy="1645921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89850" y="7026275"/>
            <a:ext cx="3299609" cy="1953927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271250" y="6721475"/>
            <a:ext cx="2640993" cy="2248765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6723" y="8905609"/>
            <a:ext cx="3261727" cy="2085988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317133" y="4007908"/>
            <a:ext cx="4011448" cy="2423583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597966" y="3902075"/>
            <a:ext cx="1979084" cy="2441213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DE7D0C8A-8F60-4E0F-8233-2BEB320C34FD}"/>
              </a:ext>
            </a:extLst>
          </p:cNvPr>
          <p:cNvSpPr/>
          <p:nvPr/>
        </p:nvSpPr>
        <p:spPr>
          <a:xfrm>
            <a:off x="222250" y="777875"/>
            <a:ext cx="19647111" cy="1020346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0099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4A34CA9-DB30-4C3F-91DF-9AF84952559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614650" y="6436480"/>
            <a:ext cx="3048000" cy="300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8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96860" y="9518034"/>
            <a:ext cx="2929242" cy="1463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233987" y="4130675"/>
            <a:ext cx="19870113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10200" b="1" i="0">
                <a:solidFill>
                  <a:srgbClr val="1F3979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/>
            <a:r>
              <a:rPr lang="pt-PT" sz="8000" kern="0" spc="-195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Sistema de Segurança Social em Angola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18CC975-8A51-4843-A8B2-DB44FE74B1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2553" y="9217025"/>
            <a:ext cx="15574097" cy="21526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42AC3D5F-DF82-404C-8025-C5BF417AE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553" y="9217025"/>
            <a:ext cx="15574097" cy="215265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4071893" y="92075"/>
            <a:ext cx="11438324" cy="8167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3500" b="1" dirty="0">
                <a:solidFill>
                  <a:srgbClr val="000099"/>
                </a:solidFill>
                <a:cs typeface="Arial" pitchFamily="34" charset="0"/>
              </a:rPr>
              <a:t>EXPERIÊNCIA DA ENSA NA GESTÃO DE FP’S – DADOS de 2021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E36C0A48-A085-43E1-B6EA-0210ADCE4FE2}"/>
              </a:ext>
            </a:extLst>
          </p:cNvPr>
          <p:cNvGrpSpPr/>
          <p:nvPr/>
        </p:nvGrpSpPr>
        <p:grpSpPr>
          <a:xfrm>
            <a:off x="10825411" y="4882350"/>
            <a:ext cx="6034657" cy="2095245"/>
            <a:chOff x="7563734" y="3042273"/>
            <a:chExt cx="2708504" cy="845246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72CC6AFF-9225-4F78-A05E-195F2A777C1B}"/>
                </a:ext>
              </a:extLst>
            </p:cNvPr>
            <p:cNvSpPr/>
            <p:nvPr/>
          </p:nvSpPr>
          <p:spPr>
            <a:xfrm>
              <a:off x="8589979" y="3278464"/>
              <a:ext cx="1682259" cy="2359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pt-PT" sz="3200" b="1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+870 Pensionistas</a:t>
              </a:r>
            </a:p>
          </p:txBody>
        </p:sp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0C7E5308-AE94-4EBC-A512-8724FDE60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63734" y="3042273"/>
              <a:ext cx="851263" cy="84524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</p:pic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5C4B0FE1-76F6-4F34-9CAA-C1B03EC040CF}"/>
              </a:ext>
            </a:extLst>
          </p:cNvPr>
          <p:cNvGrpSpPr/>
          <p:nvPr/>
        </p:nvGrpSpPr>
        <p:grpSpPr>
          <a:xfrm>
            <a:off x="10860595" y="1662272"/>
            <a:ext cx="6364722" cy="2095245"/>
            <a:chOff x="7644181" y="1662272"/>
            <a:chExt cx="2856645" cy="845245"/>
          </a:xfrm>
        </p:grpSpPr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DE03519E-D7BC-4E50-9717-92165628D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44181" y="1662272"/>
              <a:ext cx="845245" cy="84524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</p:pic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F2733FCD-0E94-4C4D-BFD6-3AF3329F70EC}"/>
                </a:ext>
              </a:extLst>
            </p:cNvPr>
            <p:cNvSpPr/>
            <p:nvPr/>
          </p:nvSpPr>
          <p:spPr>
            <a:xfrm>
              <a:off x="8644456" y="1979959"/>
              <a:ext cx="1856370" cy="2359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pt-PT" sz="3200" b="1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+6.500 Participantes</a:t>
              </a:r>
            </a:p>
          </p:txBody>
        </p:sp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DDA70D4B-BC42-4AD1-B062-0671C0DF0AAC}"/>
              </a:ext>
            </a:extLst>
          </p:cNvPr>
          <p:cNvGrpSpPr/>
          <p:nvPr/>
        </p:nvGrpSpPr>
        <p:grpSpPr>
          <a:xfrm>
            <a:off x="1275904" y="1662272"/>
            <a:ext cx="11130954" cy="2095245"/>
            <a:chOff x="1275904" y="1662272"/>
            <a:chExt cx="4995849" cy="845245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7DED0EE5-6923-4571-97B7-5490D68C1772}"/>
                </a:ext>
              </a:extLst>
            </p:cNvPr>
            <p:cNvSpPr/>
            <p:nvPr/>
          </p:nvSpPr>
          <p:spPr>
            <a:xfrm>
              <a:off x="2316441" y="1780930"/>
              <a:ext cx="3955312" cy="6321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pt-PT" sz="3200" b="1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+10 Fundos de Pensões</a:t>
              </a:r>
            </a:p>
          </p:txBody>
        </p:sp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223EDB73-0A71-4F92-88E0-C37A5B9EA3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75904" y="1662272"/>
              <a:ext cx="845245" cy="84524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</p:pic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21D6B5AB-5E7A-43C1-A799-3D167C726496}"/>
              </a:ext>
            </a:extLst>
          </p:cNvPr>
          <p:cNvGrpSpPr/>
          <p:nvPr/>
        </p:nvGrpSpPr>
        <p:grpSpPr>
          <a:xfrm>
            <a:off x="1275904" y="4958555"/>
            <a:ext cx="6818308" cy="1977353"/>
            <a:chOff x="1275904" y="3042273"/>
            <a:chExt cx="3060226" cy="845244"/>
          </a:xfrm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EE7676D2-E22C-40C1-AB7D-224C21D61287}"/>
                </a:ext>
              </a:extLst>
            </p:cNvPr>
            <p:cNvSpPr/>
            <p:nvPr/>
          </p:nvSpPr>
          <p:spPr>
            <a:xfrm>
              <a:off x="2316441" y="3268587"/>
              <a:ext cx="2019689" cy="2499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pt-PT" sz="3200" b="1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+ 167 MM </a:t>
              </a:r>
              <a:r>
                <a:rPr lang="pt-PT" sz="3200" b="1" dirty="0" err="1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Kz</a:t>
              </a:r>
              <a:r>
                <a:rPr lang="pt-PT" sz="3200" b="1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(Activos)</a:t>
              </a:r>
            </a:p>
          </p:txBody>
        </p:sp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8E1C36C0-1748-41DC-A307-3CDBABB65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75904" y="3042273"/>
              <a:ext cx="845244" cy="84524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</p:pic>
      </p:grp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E8CA68A3-3E1C-4AF3-A2C2-A0B9DFD37E1F}"/>
              </a:ext>
            </a:extLst>
          </p:cNvPr>
          <p:cNvGrpSpPr/>
          <p:nvPr/>
        </p:nvGrpSpPr>
        <p:grpSpPr>
          <a:xfrm>
            <a:off x="1275904" y="7910180"/>
            <a:ext cx="11144365" cy="2095245"/>
            <a:chOff x="1269885" y="4459531"/>
            <a:chExt cx="5001868" cy="852925"/>
          </a:xfrm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AD6488FC-F760-4C05-AC69-8018226442E7}"/>
                </a:ext>
              </a:extLst>
            </p:cNvPr>
            <p:cNvSpPr/>
            <p:nvPr/>
          </p:nvSpPr>
          <p:spPr>
            <a:xfrm>
              <a:off x="2316441" y="4580268"/>
              <a:ext cx="3955312" cy="238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pt-PT" sz="3200" b="1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+ 8 MM </a:t>
              </a:r>
              <a:r>
                <a:rPr lang="pt-PT" sz="3200" b="1" dirty="0" err="1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Kz</a:t>
              </a:r>
              <a:r>
                <a:rPr lang="pt-PT" sz="3200" b="1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(Benefícios Pagos)</a:t>
              </a:r>
            </a:p>
          </p:txBody>
        </p:sp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94BA5DCC-4593-41EF-B666-8AB467BAE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69885" y="4459531"/>
              <a:ext cx="851262" cy="8529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</p:pic>
      </p:grpSp>
      <p:sp>
        <p:nvSpPr>
          <p:cNvPr id="26" name="Retângulo 25">
            <a:extLst>
              <a:ext uri="{FF2B5EF4-FFF2-40B4-BE49-F238E27FC236}">
                <a16:creationId xmlns:a16="http://schemas.microsoft.com/office/drawing/2014/main" id="{21AF19D4-1C09-49FD-85F3-C70703F15DDB}"/>
              </a:ext>
            </a:extLst>
          </p:cNvPr>
          <p:cNvSpPr/>
          <p:nvPr/>
        </p:nvSpPr>
        <p:spPr>
          <a:xfrm>
            <a:off x="222250" y="921281"/>
            <a:ext cx="19647111" cy="1020346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73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E1C92060-D838-4536-8A80-FAA0CC2E7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553" y="9217025"/>
            <a:ext cx="15574097" cy="215265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831684" y="280209"/>
            <a:ext cx="13918747" cy="8167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3500" b="1" dirty="0">
                <a:solidFill>
                  <a:srgbClr val="000099"/>
                </a:solidFill>
                <a:cs typeface="Arial" pitchFamily="34" charset="0"/>
              </a:rPr>
              <a:t>EXPERIÊNCIA DA ENSA - ACTIVOS EXPRESSOS EM KWANZAS A 31-12-2021 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DB07E99F-B35E-4975-AE84-67E46918EA58}"/>
              </a:ext>
            </a:extLst>
          </p:cNvPr>
          <p:cNvSpPr/>
          <p:nvPr/>
        </p:nvSpPr>
        <p:spPr>
          <a:xfrm>
            <a:off x="222250" y="1013809"/>
            <a:ext cx="19647111" cy="1020346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0099"/>
              </a:solidFill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71A89B0-5825-4CA6-BC62-92D2E26658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3568918"/>
              </p:ext>
            </p:extLst>
          </p:nvPr>
        </p:nvGraphicFramePr>
        <p:xfrm>
          <a:off x="456989" y="1111624"/>
          <a:ext cx="19647111" cy="9917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0842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0EC2AC0-FA7B-4C7C-95F5-0EFEC1114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6875"/>
            <a:ext cx="19935611" cy="10920645"/>
          </a:xfrm>
          <a:prstGeom prst="rect">
            <a:avLst/>
          </a:prstGeom>
        </p:spPr>
      </p:pic>
      <p:sp>
        <p:nvSpPr>
          <p:cNvPr id="3" name="OBRIGADO">
            <a:extLst>
              <a:ext uri="{FF2B5EF4-FFF2-40B4-BE49-F238E27FC236}">
                <a16:creationId xmlns:a16="http://schemas.microsoft.com/office/drawing/2014/main" id="{E1B9EBF8-6C25-41D1-84F5-583DBCB444DA}"/>
              </a:ext>
            </a:extLst>
          </p:cNvPr>
          <p:cNvSpPr txBox="1"/>
          <p:nvPr/>
        </p:nvSpPr>
        <p:spPr>
          <a:xfrm>
            <a:off x="8339079" y="5214824"/>
            <a:ext cx="3426488" cy="879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83775" tIns="83775" rIns="83775" bIns="83775" anchor="ctr">
            <a:spAutoFit/>
          </a:bodyPr>
          <a:lstStyle>
            <a:lvl1pPr>
              <a:defRPr sz="7700" b="1">
                <a:solidFill>
                  <a:srgbClr val="1F397A"/>
                </a:solidFill>
                <a:latin typeface="Neo Tech Pro"/>
                <a:ea typeface="Neo Tech Pro"/>
                <a:cs typeface="Neo Tech Pro"/>
                <a:sym typeface="Neo Tech Pro"/>
              </a:defRPr>
            </a:lvl1pPr>
          </a:lstStyle>
          <a:p>
            <a:r>
              <a:rPr sz="4617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OBRIGADO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1" name="Imagem 860">
            <a:extLst>
              <a:ext uri="{FF2B5EF4-FFF2-40B4-BE49-F238E27FC236}">
                <a16:creationId xmlns:a16="http://schemas.microsoft.com/office/drawing/2014/main" id="{C199B93D-B6BD-41B8-AF28-436DC9071E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2553" y="9217025"/>
            <a:ext cx="15574097" cy="2152650"/>
          </a:xfrm>
          <a:prstGeom prst="rect">
            <a:avLst/>
          </a:prstGeom>
        </p:spPr>
      </p:pic>
      <p:graphicFrame>
        <p:nvGraphicFramePr>
          <p:cNvPr id="4" name="Object 116"/>
          <p:cNvGraphicFramePr>
            <a:graphicFrameLocks/>
          </p:cNvGraphicFramePr>
          <p:nvPr>
            <p:extLst/>
          </p:nvPr>
        </p:nvGraphicFramePr>
        <p:xfrm>
          <a:off x="5273401" y="6026150"/>
          <a:ext cx="1971317" cy="412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" name="Clip" r:id="rId5" imgW="1536700" imgH="1685925" progId="">
                  <p:embed/>
                </p:oleObj>
              </mc:Choice>
              <mc:Fallback>
                <p:oleObj name="Clip" r:id="rId5" imgW="1536700" imgH="1685925" progId="">
                  <p:embed/>
                  <p:pic>
                    <p:nvPicPr>
                      <p:cNvPr id="4" name="Object 11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3401" y="6026150"/>
                        <a:ext cx="1971317" cy="412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7257022" y="4356100"/>
            <a:ext cx="1970958" cy="5794375"/>
            <a:chOff x="1560" y="2208"/>
            <a:chExt cx="1057" cy="2111"/>
          </a:xfrm>
        </p:grpSpPr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1560" y="2208"/>
              <a:ext cx="1057" cy="1272"/>
              <a:chOff x="1560" y="2208"/>
              <a:chExt cx="1057" cy="1272"/>
            </a:xfrm>
          </p:grpSpPr>
          <p:sp>
            <p:nvSpPr>
              <p:cNvPr id="80" name="Rectangle 12"/>
              <p:cNvSpPr>
                <a:spLocks noChangeArrowheads="1"/>
              </p:cNvSpPr>
              <p:nvPr/>
            </p:nvSpPr>
            <p:spPr bwMode="auto">
              <a:xfrm>
                <a:off x="1617" y="2366"/>
                <a:ext cx="20" cy="233"/>
              </a:xfrm>
              <a:prstGeom prst="rect">
                <a:avLst/>
              </a:prstGeom>
              <a:solidFill>
                <a:srgbClr val="0AA33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Rectangle 13"/>
              <p:cNvSpPr>
                <a:spLocks noChangeArrowheads="1"/>
              </p:cNvSpPr>
              <p:nvPr/>
            </p:nvSpPr>
            <p:spPr bwMode="auto">
              <a:xfrm>
                <a:off x="2537" y="2366"/>
                <a:ext cx="22" cy="233"/>
              </a:xfrm>
              <a:prstGeom prst="rect">
                <a:avLst/>
              </a:prstGeom>
              <a:solidFill>
                <a:srgbClr val="0AA33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Rectangle 14"/>
              <p:cNvSpPr>
                <a:spLocks noChangeArrowheads="1"/>
              </p:cNvSpPr>
              <p:nvPr/>
            </p:nvSpPr>
            <p:spPr bwMode="auto">
              <a:xfrm>
                <a:off x="1560" y="2208"/>
                <a:ext cx="20" cy="122"/>
              </a:xfrm>
              <a:prstGeom prst="rect">
                <a:avLst/>
              </a:prstGeom>
              <a:solidFill>
                <a:srgbClr val="0AA33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Rectangle 15"/>
              <p:cNvSpPr>
                <a:spLocks noChangeArrowheads="1"/>
              </p:cNvSpPr>
              <p:nvPr/>
            </p:nvSpPr>
            <p:spPr bwMode="auto">
              <a:xfrm>
                <a:off x="2594" y="2208"/>
                <a:ext cx="22" cy="122"/>
              </a:xfrm>
              <a:prstGeom prst="rect">
                <a:avLst/>
              </a:prstGeom>
              <a:solidFill>
                <a:srgbClr val="0AA33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" name="Rectangle 16"/>
              <p:cNvSpPr>
                <a:spLocks noChangeArrowheads="1"/>
              </p:cNvSpPr>
              <p:nvPr/>
            </p:nvSpPr>
            <p:spPr bwMode="auto">
              <a:xfrm>
                <a:off x="1571" y="2208"/>
                <a:ext cx="22" cy="122"/>
              </a:xfrm>
              <a:prstGeom prst="rect">
                <a:avLst/>
              </a:prstGeom>
              <a:solidFill>
                <a:srgbClr val="11A53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" name="Rectangle 17"/>
              <p:cNvSpPr>
                <a:spLocks noChangeArrowheads="1"/>
              </p:cNvSpPr>
              <p:nvPr/>
            </p:nvSpPr>
            <p:spPr bwMode="auto">
              <a:xfrm>
                <a:off x="1582" y="2208"/>
                <a:ext cx="22" cy="122"/>
              </a:xfrm>
              <a:prstGeom prst="rect">
                <a:avLst/>
              </a:prstGeom>
              <a:solidFill>
                <a:srgbClr val="19A83D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" name="Rectangle 18"/>
              <p:cNvSpPr>
                <a:spLocks noChangeArrowheads="1"/>
              </p:cNvSpPr>
              <p:nvPr/>
            </p:nvSpPr>
            <p:spPr bwMode="auto">
              <a:xfrm>
                <a:off x="1595" y="2208"/>
                <a:ext cx="20" cy="122"/>
              </a:xfrm>
              <a:prstGeom prst="rect">
                <a:avLst/>
              </a:prstGeom>
              <a:solidFill>
                <a:srgbClr val="21AA4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" name="Rectangle 19"/>
              <p:cNvSpPr>
                <a:spLocks noChangeArrowheads="1"/>
              </p:cNvSpPr>
              <p:nvPr/>
            </p:nvSpPr>
            <p:spPr bwMode="auto">
              <a:xfrm>
                <a:off x="1606" y="2208"/>
                <a:ext cx="22" cy="122"/>
              </a:xfrm>
              <a:prstGeom prst="rect">
                <a:avLst/>
              </a:prstGeom>
              <a:solidFill>
                <a:srgbClr val="2BAF4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" name="Rectangle 20"/>
              <p:cNvSpPr>
                <a:spLocks noChangeArrowheads="1"/>
              </p:cNvSpPr>
              <p:nvPr/>
            </p:nvSpPr>
            <p:spPr bwMode="auto">
              <a:xfrm>
                <a:off x="1617" y="2208"/>
                <a:ext cx="22" cy="122"/>
              </a:xfrm>
              <a:prstGeom prst="rect">
                <a:avLst/>
              </a:prstGeom>
              <a:solidFill>
                <a:srgbClr val="33B25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" name="Rectangle 21"/>
              <p:cNvSpPr>
                <a:spLocks noChangeArrowheads="1"/>
              </p:cNvSpPr>
              <p:nvPr/>
            </p:nvSpPr>
            <p:spPr bwMode="auto">
              <a:xfrm>
                <a:off x="1628" y="2208"/>
                <a:ext cx="22" cy="122"/>
              </a:xfrm>
              <a:prstGeom prst="rect">
                <a:avLst/>
              </a:prstGeom>
              <a:solidFill>
                <a:srgbClr val="3AB55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" name="Rectangle 22"/>
              <p:cNvSpPr>
                <a:spLocks noChangeArrowheads="1"/>
              </p:cNvSpPr>
              <p:nvPr/>
            </p:nvSpPr>
            <p:spPr bwMode="auto">
              <a:xfrm>
                <a:off x="1640" y="2208"/>
                <a:ext cx="21" cy="122"/>
              </a:xfrm>
              <a:prstGeom prst="rect">
                <a:avLst/>
              </a:prstGeom>
              <a:solidFill>
                <a:srgbClr val="42B75E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Rectangle 23"/>
              <p:cNvSpPr>
                <a:spLocks noChangeArrowheads="1"/>
              </p:cNvSpPr>
              <p:nvPr/>
            </p:nvSpPr>
            <p:spPr bwMode="auto">
              <a:xfrm>
                <a:off x="1651" y="2208"/>
                <a:ext cx="22" cy="122"/>
              </a:xfrm>
              <a:prstGeom prst="rect">
                <a:avLst/>
              </a:prstGeom>
              <a:solidFill>
                <a:srgbClr val="47BA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" name="Rectangle 24"/>
              <p:cNvSpPr>
                <a:spLocks noChangeArrowheads="1"/>
              </p:cNvSpPr>
              <p:nvPr/>
            </p:nvSpPr>
            <p:spPr bwMode="auto">
              <a:xfrm>
                <a:off x="1662" y="2208"/>
                <a:ext cx="22" cy="122"/>
              </a:xfrm>
              <a:prstGeom prst="rect">
                <a:avLst/>
              </a:prstGeom>
              <a:solidFill>
                <a:srgbClr val="51BF6D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" name="Rectangle 25"/>
              <p:cNvSpPr>
                <a:spLocks noChangeArrowheads="1"/>
              </p:cNvSpPr>
              <p:nvPr/>
            </p:nvSpPr>
            <p:spPr bwMode="auto">
              <a:xfrm>
                <a:off x="1675" y="2208"/>
                <a:ext cx="20" cy="122"/>
              </a:xfrm>
              <a:prstGeom prst="rect">
                <a:avLst/>
              </a:prstGeom>
              <a:solidFill>
                <a:srgbClr val="59C17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Rectangle 26"/>
              <p:cNvSpPr>
                <a:spLocks noChangeArrowheads="1"/>
              </p:cNvSpPr>
              <p:nvPr/>
            </p:nvSpPr>
            <p:spPr bwMode="auto">
              <a:xfrm>
                <a:off x="1686" y="2208"/>
                <a:ext cx="22" cy="122"/>
              </a:xfrm>
              <a:prstGeom prst="rect">
                <a:avLst/>
              </a:prstGeom>
              <a:solidFill>
                <a:srgbClr val="60C47A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Rectangle 27"/>
              <p:cNvSpPr>
                <a:spLocks noChangeArrowheads="1"/>
              </p:cNvSpPr>
              <p:nvPr/>
            </p:nvSpPr>
            <p:spPr bwMode="auto">
              <a:xfrm>
                <a:off x="1697" y="2208"/>
                <a:ext cx="22" cy="122"/>
              </a:xfrm>
              <a:prstGeom prst="rect">
                <a:avLst/>
              </a:prstGeom>
              <a:solidFill>
                <a:srgbClr val="68C68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" name="Rectangle 28"/>
              <p:cNvSpPr>
                <a:spLocks noChangeArrowheads="1"/>
              </p:cNvSpPr>
              <p:nvPr/>
            </p:nvSpPr>
            <p:spPr bwMode="auto">
              <a:xfrm>
                <a:off x="1710" y="2208"/>
                <a:ext cx="20" cy="122"/>
              </a:xfrm>
              <a:prstGeom prst="rect">
                <a:avLst/>
              </a:prstGeom>
              <a:solidFill>
                <a:srgbClr val="70C987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" name="Rectangle 29"/>
              <p:cNvSpPr>
                <a:spLocks noChangeArrowheads="1"/>
              </p:cNvSpPr>
              <p:nvPr/>
            </p:nvSpPr>
            <p:spPr bwMode="auto">
              <a:xfrm>
                <a:off x="1721" y="2208"/>
                <a:ext cx="20" cy="122"/>
              </a:xfrm>
              <a:prstGeom prst="rect">
                <a:avLst/>
              </a:prstGeom>
              <a:solidFill>
                <a:srgbClr val="77CC8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" name="Rectangle 30"/>
              <p:cNvSpPr>
                <a:spLocks noChangeArrowheads="1"/>
              </p:cNvSpPr>
              <p:nvPr/>
            </p:nvSpPr>
            <p:spPr bwMode="auto">
              <a:xfrm>
                <a:off x="1732" y="2208"/>
                <a:ext cx="22" cy="122"/>
              </a:xfrm>
              <a:prstGeom prst="rect">
                <a:avLst/>
              </a:prstGeom>
              <a:solidFill>
                <a:srgbClr val="82D19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" name="Rectangle 31"/>
              <p:cNvSpPr>
                <a:spLocks noChangeArrowheads="1"/>
              </p:cNvSpPr>
              <p:nvPr/>
            </p:nvSpPr>
            <p:spPr bwMode="auto">
              <a:xfrm>
                <a:off x="1743" y="2208"/>
                <a:ext cx="22" cy="122"/>
              </a:xfrm>
              <a:prstGeom prst="rect">
                <a:avLst/>
              </a:prstGeom>
              <a:solidFill>
                <a:srgbClr val="89D39B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" name="Rectangle 32"/>
              <p:cNvSpPr>
                <a:spLocks noChangeArrowheads="1"/>
              </p:cNvSpPr>
              <p:nvPr/>
            </p:nvSpPr>
            <p:spPr bwMode="auto">
              <a:xfrm>
                <a:off x="1755" y="2208"/>
                <a:ext cx="21" cy="122"/>
              </a:xfrm>
              <a:prstGeom prst="rect">
                <a:avLst/>
              </a:prstGeom>
              <a:solidFill>
                <a:srgbClr val="91D6A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" name="Rectangle 33"/>
              <p:cNvSpPr>
                <a:spLocks noChangeArrowheads="1"/>
              </p:cNvSpPr>
              <p:nvPr/>
            </p:nvSpPr>
            <p:spPr bwMode="auto">
              <a:xfrm>
                <a:off x="1766" y="2208"/>
                <a:ext cx="22" cy="122"/>
              </a:xfrm>
              <a:prstGeom prst="rect">
                <a:avLst/>
              </a:prstGeom>
              <a:solidFill>
                <a:srgbClr val="99D8A8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" name="Rectangle 34"/>
              <p:cNvSpPr>
                <a:spLocks noChangeArrowheads="1"/>
              </p:cNvSpPr>
              <p:nvPr/>
            </p:nvSpPr>
            <p:spPr bwMode="auto">
              <a:xfrm>
                <a:off x="1777" y="2208"/>
                <a:ext cx="22" cy="122"/>
              </a:xfrm>
              <a:prstGeom prst="rect">
                <a:avLst/>
              </a:prstGeom>
              <a:solidFill>
                <a:srgbClr val="A0DBA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" name="Rectangle 35"/>
              <p:cNvSpPr>
                <a:spLocks noChangeArrowheads="1"/>
              </p:cNvSpPr>
              <p:nvPr/>
            </p:nvSpPr>
            <p:spPr bwMode="auto">
              <a:xfrm>
                <a:off x="1790" y="2208"/>
                <a:ext cx="20" cy="122"/>
              </a:xfrm>
              <a:prstGeom prst="rect">
                <a:avLst/>
              </a:prstGeom>
              <a:solidFill>
                <a:srgbClr val="A8DDB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" name="Rectangle 36"/>
              <p:cNvSpPr>
                <a:spLocks noChangeArrowheads="1"/>
              </p:cNvSpPr>
              <p:nvPr/>
            </p:nvSpPr>
            <p:spPr bwMode="auto">
              <a:xfrm>
                <a:off x="1801" y="2208"/>
                <a:ext cx="22" cy="122"/>
              </a:xfrm>
              <a:prstGeom prst="rect">
                <a:avLst/>
              </a:prstGeom>
              <a:solidFill>
                <a:srgbClr val="AFE0BA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Rectangle 37"/>
              <p:cNvSpPr>
                <a:spLocks noChangeArrowheads="1"/>
              </p:cNvSpPr>
              <p:nvPr/>
            </p:nvSpPr>
            <p:spPr bwMode="auto">
              <a:xfrm>
                <a:off x="1812" y="2208"/>
                <a:ext cx="22" cy="122"/>
              </a:xfrm>
              <a:prstGeom prst="rect">
                <a:avLst/>
              </a:prstGeom>
              <a:solidFill>
                <a:srgbClr val="B7E2C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Rectangle 38"/>
              <p:cNvSpPr>
                <a:spLocks noChangeArrowheads="1"/>
              </p:cNvSpPr>
              <p:nvPr/>
            </p:nvSpPr>
            <p:spPr bwMode="auto">
              <a:xfrm>
                <a:off x="1823" y="2208"/>
                <a:ext cx="22" cy="122"/>
              </a:xfrm>
              <a:prstGeom prst="rect">
                <a:avLst/>
              </a:prstGeom>
              <a:solidFill>
                <a:srgbClr val="C1E8C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Rectangle 39"/>
              <p:cNvSpPr>
                <a:spLocks noChangeArrowheads="1"/>
              </p:cNvSpPr>
              <p:nvPr/>
            </p:nvSpPr>
            <p:spPr bwMode="auto">
              <a:xfrm>
                <a:off x="1835" y="2208"/>
                <a:ext cx="21" cy="122"/>
              </a:xfrm>
              <a:prstGeom prst="rect">
                <a:avLst/>
              </a:prstGeom>
              <a:solidFill>
                <a:srgbClr val="C6EA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Rectangle 40"/>
              <p:cNvSpPr>
                <a:spLocks noChangeArrowheads="1"/>
              </p:cNvSpPr>
              <p:nvPr/>
            </p:nvSpPr>
            <p:spPr bwMode="auto">
              <a:xfrm>
                <a:off x="1846" y="2208"/>
                <a:ext cx="22" cy="122"/>
              </a:xfrm>
              <a:prstGeom prst="rect">
                <a:avLst/>
              </a:prstGeom>
              <a:solidFill>
                <a:srgbClr val="CEEDD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Rectangle 41"/>
              <p:cNvSpPr>
                <a:spLocks noChangeArrowheads="1"/>
              </p:cNvSpPr>
              <p:nvPr/>
            </p:nvSpPr>
            <p:spPr bwMode="auto">
              <a:xfrm>
                <a:off x="1857" y="2208"/>
                <a:ext cx="22" cy="122"/>
              </a:xfrm>
              <a:prstGeom prst="rect">
                <a:avLst/>
              </a:prstGeom>
              <a:solidFill>
                <a:srgbClr val="D6EFDD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Rectangle 42"/>
              <p:cNvSpPr>
                <a:spLocks noChangeArrowheads="1"/>
              </p:cNvSpPr>
              <p:nvPr/>
            </p:nvSpPr>
            <p:spPr bwMode="auto">
              <a:xfrm>
                <a:off x="1870" y="2208"/>
                <a:ext cx="20" cy="122"/>
              </a:xfrm>
              <a:prstGeom prst="rect">
                <a:avLst/>
              </a:prstGeom>
              <a:solidFill>
                <a:srgbClr val="DDF2E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Rectangle 43"/>
              <p:cNvSpPr>
                <a:spLocks noChangeArrowheads="1"/>
              </p:cNvSpPr>
              <p:nvPr/>
            </p:nvSpPr>
            <p:spPr bwMode="auto">
              <a:xfrm>
                <a:off x="1881" y="2208"/>
                <a:ext cx="22" cy="122"/>
              </a:xfrm>
              <a:prstGeom prst="rect">
                <a:avLst/>
              </a:prstGeom>
              <a:solidFill>
                <a:srgbClr val="E5F4EA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Rectangle 44"/>
              <p:cNvSpPr>
                <a:spLocks noChangeArrowheads="1"/>
              </p:cNvSpPr>
              <p:nvPr/>
            </p:nvSpPr>
            <p:spPr bwMode="auto">
              <a:xfrm>
                <a:off x="1892" y="2208"/>
                <a:ext cx="22" cy="122"/>
              </a:xfrm>
              <a:prstGeom prst="rect">
                <a:avLst/>
              </a:prstGeom>
              <a:solidFill>
                <a:srgbClr val="EFF9F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Rectangle 45"/>
              <p:cNvSpPr>
                <a:spLocks noChangeArrowheads="1"/>
              </p:cNvSpPr>
              <p:nvPr/>
            </p:nvSpPr>
            <p:spPr bwMode="auto">
              <a:xfrm>
                <a:off x="1903" y="2208"/>
                <a:ext cx="22" cy="122"/>
              </a:xfrm>
              <a:prstGeom prst="rect">
                <a:avLst/>
              </a:prstGeom>
              <a:solidFill>
                <a:srgbClr val="F7FCF7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Rectangle 46"/>
              <p:cNvSpPr>
                <a:spLocks noChangeArrowheads="1"/>
              </p:cNvSpPr>
              <p:nvPr/>
            </p:nvSpPr>
            <p:spPr bwMode="auto">
              <a:xfrm>
                <a:off x="1626" y="2366"/>
                <a:ext cx="22" cy="233"/>
              </a:xfrm>
              <a:prstGeom prst="rect">
                <a:avLst/>
              </a:prstGeom>
              <a:solidFill>
                <a:srgbClr val="11A53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Rectangle 47"/>
              <p:cNvSpPr>
                <a:spLocks noChangeArrowheads="1"/>
              </p:cNvSpPr>
              <p:nvPr/>
            </p:nvSpPr>
            <p:spPr bwMode="auto">
              <a:xfrm>
                <a:off x="1636" y="2366"/>
                <a:ext cx="22" cy="233"/>
              </a:xfrm>
              <a:prstGeom prst="rect">
                <a:avLst/>
              </a:prstGeom>
              <a:solidFill>
                <a:srgbClr val="19A83D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" name="Rectangle 48"/>
              <p:cNvSpPr>
                <a:spLocks noChangeArrowheads="1"/>
              </p:cNvSpPr>
              <p:nvPr/>
            </p:nvSpPr>
            <p:spPr bwMode="auto">
              <a:xfrm>
                <a:off x="1645" y="2366"/>
                <a:ext cx="22" cy="233"/>
              </a:xfrm>
              <a:prstGeom prst="rect">
                <a:avLst/>
              </a:prstGeom>
              <a:solidFill>
                <a:srgbClr val="21AA4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" name="Rectangle 49"/>
              <p:cNvSpPr>
                <a:spLocks noChangeArrowheads="1"/>
              </p:cNvSpPr>
              <p:nvPr/>
            </p:nvSpPr>
            <p:spPr bwMode="auto">
              <a:xfrm>
                <a:off x="1654" y="2366"/>
                <a:ext cx="22" cy="233"/>
              </a:xfrm>
              <a:prstGeom prst="rect">
                <a:avLst/>
              </a:prstGeom>
              <a:solidFill>
                <a:srgbClr val="2BAF4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" name="Rectangle 50"/>
              <p:cNvSpPr>
                <a:spLocks noChangeArrowheads="1"/>
              </p:cNvSpPr>
              <p:nvPr/>
            </p:nvSpPr>
            <p:spPr bwMode="auto">
              <a:xfrm>
                <a:off x="1664" y="2366"/>
                <a:ext cx="22" cy="233"/>
              </a:xfrm>
              <a:prstGeom prst="rect">
                <a:avLst/>
              </a:prstGeom>
              <a:solidFill>
                <a:srgbClr val="33B25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" name="Rectangle 51"/>
              <p:cNvSpPr>
                <a:spLocks noChangeArrowheads="1"/>
              </p:cNvSpPr>
              <p:nvPr/>
            </p:nvSpPr>
            <p:spPr bwMode="auto">
              <a:xfrm>
                <a:off x="1673" y="2366"/>
                <a:ext cx="22" cy="233"/>
              </a:xfrm>
              <a:prstGeom prst="rect">
                <a:avLst/>
              </a:prstGeom>
              <a:solidFill>
                <a:srgbClr val="3AB55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Rectangle 52"/>
              <p:cNvSpPr>
                <a:spLocks noChangeArrowheads="1"/>
              </p:cNvSpPr>
              <p:nvPr/>
            </p:nvSpPr>
            <p:spPr bwMode="auto">
              <a:xfrm>
                <a:off x="1684" y="2366"/>
                <a:ext cx="21" cy="233"/>
              </a:xfrm>
              <a:prstGeom prst="rect">
                <a:avLst/>
              </a:prstGeom>
              <a:solidFill>
                <a:srgbClr val="42B75E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Rectangle 53"/>
              <p:cNvSpPr>
                <a:spLocks noChangeArrowheads="1"/>
              </p:cNvSpPr>
              <p:nvPr/>
            </p:nvSpPr>
            <p:spPr bwMode="auto">
              <a:xfrm>
                <a:off x="1694" y="2366"/>
                <a:ext cx="20" cy="233"/>
              </a:xfrm>
              <a:prstGeom prst="rect">
                <a:avLst/>
              </a:prstGeom>
              <a:solidFill>
                <a:srgbClr val="47BA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Rectangle 54"/>
              <p:cNvSpPr>
                <a:spLocks noChangeArrowheads="1"/>
              </p:cNvSpPr>
              <p:nvPr/>
            </p:nvSpPr>
            <p:spPr bwMode="auto">
              <a:xfrm>
                <a:off x="1703" y="2366"/>
                <a:ext cx="22" cy="233"/>
              </a:xfrm>
              <a:prstGeom prst="rect">
                <a:avLst/>
              </a:prstGeom>
              <a:solidFill>
                <a:srgbClr val="51BF6D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Rectangle 55"/>
              <p:cNvSpPr>
                <a:spLocks noChangeArrowheads="1"/>
              </p:cNvSpPr>
              <p:nvPr/>
            </p:nvSpPr>
            <p:spPr bwMode="auto">
              <a:xfrm>
                <a:off x="1713" y="2366"/>
                <a:ext cx="22" cy="233"/>
              </a:xfrm>
              <a:prstGeom prst="rect">
                <a:avLst/>
              </a:prstGeom>
              <a:solidFill>
                <a:srgbClr val="59C17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Rectangle 56"/>
              <p:cNvSpPr>
                <a:spLocks noChangeArrowheads="1"/>
              </p:cNvSpPr>
              <p:nvPr/>
            </p:nvSpPr>
            <p:spPr bwMode="auto">
              <a:xfrm>
                <a:off x="1722" y="2366"/>
                <a:ext cx="22" cy="233"/>
              </a:xfrm>
              <a:prstGeom prst="rect">
                <a:avLst/>
              </a:prstGeom>
              <a:solidFill>
                <a:srgbClr val="60C47A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Rectangle 57"/>
              <p:cNvSpPr>
                <a:spLocks noChangeArrowheads="1"/>
              </p:cNvSpPr>
              <p:nvPr/>
            </p:nvSpPr>
            <p:spPr bwMode="auto">
              <a:xfrm>
                <a:off x="1732" y="2366"/>
                <a:ext cx="22" cy="233"/>
              </a:xfrm>
              <a:prstGeom prst="rect">
                <a:avLst/>
              </a:prstGeom>
              <a:solidFill>
                <a:srgbClr val="68C68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Rectangle 58"/>
              <p:cNvSpPr>
                <a:spLocks noChangeArrowheads="1"/>
              </p:cNvSpPr>
              <p:nvPr/>
            </p:nvSpPr>
            <p:spPr bwMode="auto">
              <a:xfrm>
                <a:off x="1741" y="2366"/>
                <a:ext cx="22" cy="233"/>
              </a:xfrm>
              <a:prstGeom prst="rect">
                <a:avLst/>
              </a:prstGeom>
              <a:solidFill>
                <a:srgbClr val="70C987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Rectangle 59"/>
              <p:cNvSpPr>
                <a:spLocks noChangeArrowheads="1"/>
              </p:cNvSpPr>
              <p:nvPr/>
            </p:nvSpPr>
            <p:spPr bwMode="auto">
              <a:xfrm>
                <a:off x="1750" y="2366"/>
                <a:ext cx="22" cy="233"/>
              </a:xfrm>
              <a:prstGeom prst="rect">
                <a:avLst/>
              </a:prstGeom>
              <a:solidFill>
                <a:srgbClr val="77CC8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Rectangle 60"/>
              <p:cNvSpPr>
                <a:spLocks noChangeArrowheads="1"/>
              </p:cNvSpPr>
              <p:nvPr/>
            </p:nvSpPr>
            <p:spPr bwMode="auto">
              <a:xfrm>
                <a:off x="1761" y="2366"/>
                <a:ext cx="21" cy="233"/>
              </a:xfrm>
              <a:prstGeom prst="rect">
                <a:avLst/>
              </a:prstGeom>
              <a:solidFill>
                <a:srgbClr val="82D19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Rectangle 61"/>
              <p:cNvSpPr>
                <a:spLocks noChangeArrowheads="1"/>
              </p:cNvSpPr>
              <p:nvPr/>
            </p:nvSpPr>
            <p:spPr bwMode="auto">
              <a:xfrm>
                <a:off x="1771" y="2366"/>
                <a:ext cx="20" cy="233"/>
              </a:xfrm>
              <a:prstGeom prst="rect">
                <a:avLst/>
              </a:prstGeom>
              <a:solidFill>
                <a:srgbClr val="89D39B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Rectangle 62"/>
              <p:cNvSpPr>
                <a:spLocks noChangeArrowheads="1"/>
              </p:cNvSpPr>
              <p:nvPr/>
            </p:nvSpPr>
            <p:spPr bwMode="auto">
              <a:xfrm>
                <a:off x="1780" y="2366"/>
                <a:ext cx="22" cy="233"/>
              </a:xfrm>
              <a:prstGeom prst="rect">
                <a:avLst/>
              </a:prstGeom>
              <a:solidFill>
                <a:srgbClr val="91D6A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Rectangle 63"/>
              <p:cNvSpPr>
                <a:spLocks noChangeArrowheads="1"/>
              </p:cNvSpPr>
              <p:nvPr/>
            </p:nvSpPr>
            <p:spPr bwMode="auto">
              <a:xfrm>
                <a:off x="1790" y="2366"/>
                <a:ext cx="22" cy="233"/>
              </a:xfrm>
              <a:prstGeom prst="rect">
                <a:avLst/>
              </a:prstGeom>
              <a:solidFill>
                <a:srgbClr val="99D8A8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Rectangle 64"/>
              <p:cNvSpPr>
                <a:spLocks noChangeArrowheads="1"/>
              </p:cNvSpPr>
              <p:nvPr/>
            </p:nvSpPr>
            <p:spPr bwMode="auto">
              <a:xfrm>
                <a:off x="1799" y="2366"/>
                <a:ext cx="22" cy="233"/>
              </a:xfrm>
              <a:prstGeom prst="rect">
                <a:avLst/>
              </a:prstGeom>
              <a:solidFill>
                <a:srgbClr val="A0DBA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Rectangle 65"/>
              <p:cNvSpPr>
                <a:spLocks noChangeArrowheads="1"/>
              </p:cNvSpPr>
              <p:nvPr/>
            </p:nvSpPr>
            <p:spPr bwMode="auto">
              <a:xfrm>
                <a:off x="1809" y="2366"/>
                <a:ext cx="22" cy="233"/>
              </a:xfrm>
              <a:prstGeom prst="rect">
                <a:avLst/>
              </a:prstGeom>
              <a:solidFill>
                <a:srgbClr val="A8DDB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" name="Rectangle 66"/>
              <p:cNvSpPr>
                <a:spLocks noChangeArrowheads="1"/>
              </p:cNvSpPr>
              <p:nvPr/>
            </p:nvSpPr>
            <p:spPr bwMode="auto">
              <a:xfrm>
                <a:off x="1818" y="2366"/>
                <a:ext cx="22" cy="233"/>
              </a:xfrm>
              <a:prstGeom prst="rect">
                <a:avLst/>
              </a:prstGeom>
              <a:solidFill>
                <a:srgbClr val="AFE0BA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" name="Rectangle 67"/>
              <p:cNvSpPr>
                <a:spLocks noChangeArrowheads="1"/>
              </p:cNvSpPr>
              <p:nvPr/>
            </p:nvSpPr>
            <p:spPr bwMode="auto">
              <a:xfrm>
                <a:off x="1829" y="2366"/>
                <a:ext cx="21" cy="233"/>
              </a:xfrm>
              <a:prstGeom prst="rect">
                <a:avLst/>
              </a:prstGeom>
              <a:solidFill>
                <a:srgbClr val="B7E2C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6" name="Rectangle 68"/>
              <p:cNvSpPr>
                <a:spLocks noChangeArrowheads="1"/>
              </p:cNvSpPr>
              <p:nvPr/>
            </p:nvSpPr>
            <p:spPr bwMode="auto">
              <a:xfrm>
                <a:off x="1839" y="2366"/>
                <a:ext cx="20" cy="233"/>
              </a:xfrm>
              <a:prstGeom prst="rect">
                <a:avLst/>
              </a:prstGeom>
              <a:solidFill>
                <a:srgbClr val="C1E8C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" name="Rectangle 69"/>
              <p:cNvSpPr>
                <a:spLocks noChangeArrowheads="1"/>
              </p:cNvSpPr>
              <p:nvPr/>
            </p:nvSpPr>
            <p:spPr bwMode="auto">
              <a:xfrm>
                <a:off x="1848" y="2366"/>
                <a:ext cx="20" cy="233"/>
              </a:xfrm>
              <a:prstGeom prst="rect">
                <a:avLst/>
              </a:prstGeom>
              <a:solidFill>
                <a:srgbClr val="C6EA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" name="Rectangle 70"/>
              <p:cNvSpPr>
                <a:spLocks noChangeArrowheads="1"/>
              </p:cNvSpPr>
              <p:nvPr/>
            </p:nvSpPr>
            <p:spPr bwMode="auto">
              <a:xfrm>
                <a:off x="1857" y="2366"/>
                <a:ext cx="22" cy="233"/>
              </a:xfrm>
              <a:prstGeom prst="rect">
                <a:avLst/>
              </a:prstGeom>
              <a:solidFill>
                <a:srgbClr val="CEEDD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9" name="Rectangle 71"/>
              <p:cNvSpPr>
                <a:spLocks noChangeArrowheads="1"/>
              </p:cNvSpPr>
              <p:nvPr/>
            </p:nvSpPr>
            <p:spPr bwMode="auto">
              <a:xfrm>
                <a:off x="1867" y="2366"/>
                <a:ext cx="22" cy="233"/>
              </a:xfrm>
              <a:prstGeom prst="rect">
                <a:avLst/>
              </a:prstGeom>
              <a:solidFill>
                <a:srgbClr val="D6EFDD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" name="Rectangle 72"/>
              <p:cNvSpPr>
                <a:spLocks noChangeArrowheads="1"/>
              </p:cNvSpPr>
              <p:nvPr/>
            </p:nvSpPr>
            <p:spPr bwMode="auto">
              <a:xfrm>
                <a:off x="1876" y="2366"/>
                <a:ext cx="22" cy="233"/>
              </a:xfrm>
              <a:prstGeom prst="rect">
                <a:avLst/>
              </a:prstGeom>
              <a:solidFill>
                <a:srgbClr val="DDF2E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" name="Rectangle 73"/>
              <p:cNvSpPr>
                <a:spLocks noChangeArrowheads="1"/>
              </p:cNvSpPr>
              <p:nvPr/>
            </p:nvSpPr>
            <p:spPr bwMode="auto">
              <a:xfrm>
                <a:off x="1886" y="2366"/>
                <a:ext cx="22" cy="233"/>
              </a:xfrm>
              <a:prstGeom prst="rect">
                <a:avLst/>
              </a:prstGeom>
              <a:solidFill>
                <a:srgbClr val="E5F4EA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" name="Rectangle 74"/>
              <p:cNvSpPr>
                <a:spLocks noChangeArrowheads="1"/>
              </p:cNvSpPr>
              <p:nvPr/>
            </p:nvSpPr>
            <p:spPr bwMode="auto">
              <a:xfrm>
                <a:off x="1895" y="2366"/>
                <a:ext cx="22" cy="233"/>
              </a:xfrm>
              <a:prstGeom prst="rect">
                <a:avLst/>
              </a:prstGeom>
              <a:solidFill>
                <a:srgbClr val="EFF9F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" name="Rectangle 75"/>
              <p:cNvSpPr>
                <a:spLocks noChangeArrowheads="1"/>
              </p:cNvSpPr>
              <p:nvPr/>
            </p:nvSpPr>
            <p:spPr bwMode="auto">
              <a:xfrm>
                <a:off x="1906" y="2366"/>
                <a:ext cx="21" cy="233"/>
              </a:xfrm>
              <a:prstGeom prst="rect">
                <a:avLst/>
              </a:prstGeom>
              <a:solidFill>
                <a:srgbClr val="F7FCF7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" name="Rectangle 76"/>
              <p:cNvSpPr>
                <a:spLocks noChangeArrowheads="1"/>
              </p:cNvSpPr>
              <p:nvPr/>
            </p:nvSpPr>
            <p:spPr bwMode="auto">
              <a:xfrm>
                <a:off x="2583" y="2208"/>
                <a:ext cx="22" cy="122"/>
              </a:xfrm>
              <a:prstGeom prst="rect">
                <a:avLst/>
              </a:prstGeom>
              <a:solidFill>
                <a:srgbClr val="11A53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" name="Rectangle 77"/>
              <p:cNvSpPr>
                <a:spLocks noChangeArrowheads="1"/>
              </p:cNvSpPr>
              <p:nvPr/>
            </p:nvSpPr>
            <p:spPr bwMode="auto">
              <a:xfrm>
                <a:off x="2572" y="2208"/>
                <a:ext cx="20" cy="122"/>
              </a:xfrm>
              <a:prstGeom prst="rect">
                <a:avLst/>
              </a:prstGeom>
              <a:solidFill>
                <a:srgbClr val="19A83D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" name="Rectangle 78"/>
              <p:cNvSpPr>
                <a:spLocks noChangeArrowheads="1"/>
              </p:cNvSpPr>
              <p:nvPr/>
            </p:nvSpPr>
            <p:spPr bwMode="auto">
              <a:xfrm>
                <a:off x="2559" y="2208"/>
                <a:ext cx="22" cy="122"/>
              </a:xfrm>
              <a:prstGeom prst="rect">
                <a:avLst/>
              </a:prstGeom>
              <a:solidFill>
                <a:srgbClr val="21AA4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7" name="Rectangle 79"/>
              <p:cNvSpPr>
                <a:spLocks noChangeArrowheads="1"/>
              </p:cNvSpPr>
              <p:nvPr/>
            </p:nvSpPr>
            <p:spPr bwMode="auto">
              <a:xfrm>
                <a:off x="2548" y="2208"/>
                <a:ext cx="22" cy="122"/>
              </a:xfrm>
              <a:prstGeom prst="rect">
                <a:avLst/>
              </a:prstGeom>
              <a:solidFill>
                <a:srgbClr val="2BAF4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8" name="Rectangle 80"/>
              <p:cNvSpPr>
                <a:spLocks noChangeArrowheads="1"/>
              </p:cNvSpPr>
              <p:nvPr/>
            </p:nvSpPr>
            <p:spPr bwMode="auto">
              <a:xfrm>
                <a:off x="2537" y="2208"/>
                <a:ext cx="21" cy="122"/>
              </a:xfrm>
              <a:prstGeom prst="rect">
                <a:avLst/>
              </a:prstGeom>
              <a:solidFill>
                <a:srgbClr val="33B25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" name="Rectangle 81"/>
              <p:cNvSpPr>
                <a:spLocks noChangeArrowheads="1"/>
              </p:cNvSpPr>
              <p:nvPr/>
            </p:nvSpPr>
            <p:spPr bwMode="auto">
              <a:xfrm>
                <a:off x="2525" y="2208"/>
                <a:ext cx="22" cy="122"/>
              </a:xfrm>
              <a:prstGeom prst="rect">
                <a:avLst/>
              </a:prstGeom>
              <a:solidFill>
                <a:srgbClr val="3AB55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" name="Rectangle 82"/>
              <p:cNvSpPr>
                <a:spLocks noChangeArrowheads="1"/>
              </p:cNvSpPr>
              <p:nvPr/>
            </p:nvSpPr>
            <p:spPr bwMode="auto">
              <a:xfrm>
                <a:off x="2514" y="2208"/>
                <a:ext cx="22" cy="122"/>
              </a:xfrm>
              <a:prstGeom prst="rect">
                <a:avLst/>
              </a:prstGeom>
              <a:solidFill>
                <a:srgbClr val="42B75E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1" name="Rectangle 83"/>
              <p:cNvSpPr>
                <a:spLocks noChangeArrowheads="1"/>
              </p:cNvSpPr>
              <p:nvPr/>
            </p:nvSpPr>
            <p:spPr bwMode="auto">
              <a:xfrm>
                <a:off x="2503" y="2208"/>
                <a:ext cx="22" cy="122"/>
              </a:xfrm>
              <a:prstGeom prst="rect">
                <a:avLst/>
              </a:prstGeom>
              <a:solidFill>
                <a:srgbClr val="47BA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2" name="Rectangle 84"/>
              <p:cNvSpPr>
                <a:spLocks noChangeArrowheads="1"/>
              </p:cNvSpPr>
              <p:nvPr/>
            </p:nvSpPr>
            <p:spPr bwMode="auto">
              <a:xfrm>
                <a:off x="2492" y="2208"/>
                <a:ext cx="20" cy="122"/>
              </a:xfrm>
              <a:prstGeom prst="rect">
                <a:avLst/>
              </a:prstGeom>
              <a:solidFill>
                <a:srgbClr val="51BF6D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" name="Rectangle 85"/>
              <p:cNvSpPr>
                <a:spLocks noChangeArrowheads="1"/>
              </p:cNvSpPr>
              <p:nvPr/>
            </p:nvSpPr>
            <p:spPr bwMode="auto">
              <a:xfrm>
                <a:off x="2479" y="2208"/>
                <a:ext cx="22" cy="122"/>
              </a:xfrm>
              <a:prstGeom prst="rect">
                <a:avLst/>
              </a:prstGeom>
              <a:solidFill>
                <a:srgbClr val="59C17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" name="Rectangle 86"/>
              <p:cNvSpPr>
                <a:spLocks noChangeArrowheads="1"/>
              </p:cNvSpPr>
              <p:nvPr/>
            </p:nvSpPr>
            <p:spPr bwMode="auto">
              <a:xfrm>
                <a:off x="2468" y="2208"/>
                <a:ext cx="22" cy="122"/>
              </a:xfrm>
              <a:prstGeom prst="rect">
                <a:avLst/>
              </a:prstGeom>
              <a:solidFill>
                <a:srgbClr val="60C47A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5" name="Rectangle 87"/>
              <p:cNvSpPr>
                <a:spLocks noChangeArrowheads="1"/>
              </p:cNvSpPr>
              <p:nvPr/>
            </p:nvSpPr>
            <p:spPr bwMode="auto">
              <a:xfrm>
                <a:off x="2457" y="2208"/>
                <a:ext cx="21" cy="122"/>
              </a:xfrm>
              <a:prstGeom prst="rect">
                <a:avLst/>
              </a:prstGeom>
              <a:solidFill>
                <a:srgbClr val="68C68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6" name="Rectangle 88"/>
              <p:cNvSpPr>
                <a:spLocks noChangeArrowheads="1"/>
              </p:cNvSpPr>
              <p:nvPr/>
            </p:nvSpPr>
            <p:spPr bwMode="auto">
              <a:xfrm>
                <a:off x="2444" y="2208"/>
                <a:ext cx="22" cy="122"/>
              </a:xfrm>
              <a:prstGeom prst="rect">
                <a:avLst/>
              </a:prstGeom>
              <a:solidFill>
                <a:srgbClr val="70C987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7" name="Rectangle 89"/>
              <p:cNvSpPr>
                <a:spLocks noChangeArrowheads="1"/>
              </p:cNvSpPr>
              <p:nvPr/>
            </p:nvSpPr>
            <p:spPr bwMode="auto">
              <a:xfrm>
                <a:off x="2433" y="2208"/>
                <a:ext cx="22" cy="122"/>
              </a:xfrm>
              <a:prstGeom prst="rect">
                <a:avLst/>
              </a:prstGeom>
              <a:solidFill>
                <a:srgbClr val="77CC8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8" name="Rectangle 90"/>
              <p:cNvSpPr>
                <a:spLocks noChangeArrowheads="1"/>
              </p:cNvSpPr>
              <p:nvPr/>
            </p:nvSpPr>
            <p:spPr bwMode="auto">
              <a:xfrm>
                <a:off x="2422" y="2208"/>
                <a:ext cx="22" cy="122"/>
              </a:xfrm>
              <a:prstGeom prst="rect">
                <a:avLst/>
              </a:prstGeom>
              <a:solidFill>
                <a:srgbClr val="82D19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9" name="Rectangle 91"/>
              <p:cNvSpPr>
                <a:spLocks noChangeArrowheads="1"/>
              </p:cNvSpPr>
              <p:nvPr/>
            </p:nvSpPr>
            <p:spPr bwMode="auto">
              <a:xfrm>
                <a:off x="2411" y="2208"/>
                <a:ext cx="21" cy="122"/>
              </a:xfrm>
              <a:prstGeom prst="rect">
                <a:avLst/>
              </a:prstGeom>
              <a:solidFill>
                <a:srgbClr val="89D39B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0" name="Rectangle 92"/>
              <p:cNvSpPr>
                <a:spLocks noChangeArrowheads="1"/>
              </p:cNvSpPr>
              <p:nvPr/>
            </p:nvSpPr>
            <p:spPr bwMode="auto">
              <a:xfrm>
                <a:off x="2399" y="2208"/>
                <a:ext cx="22" cy="122"/>
              </a:xfrm>
              <a:prstGeom prst="rect">
                <a:avLst/>
              </a:prstGeom>
              <a:solidFill>
                <a:srgbClr val="91D6A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1" name="Rectangle 93"/>
              <p:cNvSpPr>
                <a:spLocks noChangeArrowheads="1"/>
              </p:cNvSpPr>
              <p:nvPr/>
            </p:nvSpPr>
            <p:spPr bwMode="auto">
              <a:xfrm>
                <a:off x="2388" y="2208"/>
                <a:ext cx="22" cy="122"/>
              </a:xfrm>
              <a:prstGeom prst="rect">
                <a:avLst/>
              </a:prstGeom>
              <a:solidFill>
                <a:srgbClr val="99D8A8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2" name="Rectangle 94"/>
              <p:cNvSpPr>
                <a:spLocks noChangeArrowheads="1"/>
              </p:cNvSpPr>
              <p:nvPr/>
            </p:nvSpPr>
            <p:spPr bwMode="auto">
              <a:xfrm>
                <a:off x="2377" y="2208"/>
                <a:ext cx="20" cy="122"/>
              </a:xfrm>
              <a:prstGeom prst="rect">
                <a:avLst/>
              </a:prstGeom>
              <a:solidFill>
                <a:srgbClr val="A0DBA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3" name="Rectangle 95"/>
              <p:cNvSpPr>
                <a:spLocks noChangeArrowheads="1"/>
              </p:cNvSpPr>
              <p:nvPr/>
            </p:nvSpPr>
            <p:spPr bwMode="auto">
              <a:xfrm>
                <a:off x="2364" y="2208"/>
                <a:ext cx="22" cy="122"/>
              </a:xfrm>
              <a:prstGeom prst="rect">
                <a:avLst/>
              </a:prstGeom>
              <a:solidFill>
                <a:srgbClr val="A8DDB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4" name="Rectangle 96"/>
              <p:cNvSpPr>
                <a:spLocks noChangeArrowheads="1"/>
              </p:cNvSpPr>
              <p:nvPr/>
            </p:nvSpPr>
            <p:spPr bwMode="auto">
              <a:xfrm>
                <a:off x="2353" y="2208"/>
                <a:ext cx="22" cy="122"/>
              </a:xfrm>
              <a:prstGeom prst="rect">
                <a:avLst/>
              </a:prstGeom>
              <a:solidFill>
                <a:srgbClr val="AFE0BA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5" name="Rectangle 97"/>
              <p:cNvSpPr>
                <a:spLocks noChangeArrowheads="1"/>
              </p:cNvSpPr>
              <p:nvPr/>
            </p:nvSpPr>
            <p:spPr bwMode="auto">
              <a:xfrm>
                <a:off x="2342" y="2208"/>
                <a:ext cx="22" cy="122"/>
              </a:xfrm>
              <a:prstGeom prst="rect">
                <a:avLst/>
              </a:prstGeom>
              <a:solidFill>
                <a:srgbClr val="B7E2C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6" name="Rectangle 98"/>
              <p:cNvSpPr>
                <a:spLocks noChangeArrowheads="1"/>
              </p:cNvSpPr>
              <p:nvPr/>
            </p:nvSpPr>
            <p:spPr bwMode="auto">
              <a:xfrm>
                <a:off x="2331" y="2208"/>
                <a:ext cx="21" cy="122"/>
              </a:xfrm>
              <a:prstGeom prst="rect">
                <a:avLst/>
              </a:prstGeom>
              <a:solidFill>
                <a:srgbClr val="C1E8C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7" name="Rectangle 99"/>
              <p:cNvSpPr>
                <a:spLocks noChangeArrowheads="1"/>
              </p:cNvSpPr>
              <p:nvPr/>
            </p:nvSpPr>
            <p:spPr bwMode="auto">
              <a:xfrm>
                <a:off x="2319" y="2208"/>
                <a:ext cx="22" cy="122"/>
              </a:xfrm>
              <a:prstGeom prst="rect">
                <a:avLst/>
              </a:prstGeom>
              <a:solidFill>
                <a:srgbClr val="C6EA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8" name="Rectangle 100"/>
              <p:cNvSpPr>
                <a:spLocks noChangeArrowheads="1"/>
              </p:cNvSpPr>
              <p:nvPr/>
            </p:nvSpPr>
            <p:spPr bwMode="auto">
              <a:xfrm>
                <a:off x="2308" y="2208"/>
                <a:ext cx="22" cy="122"/>
              </a:xfrm>
              <a:prstGeom prst="rect">
                <a:avLst/>
              </a:prstGeom>
              <a:solidFill>
                <a:srgbClr val="CEEDD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9" name="Rectangle 101"/>
              <p:cNvSpPr>
                <a:spLocks noChangeArrowheads="1"/>
              </p:cNvSpPr>
              <p:nvPr/>
            </p:nvSpPr>
            <p:spPr bwMode="auto">
              <a:xfrm>
                <a:off x="2297" y="2208"/>
                <a:ext cx="20" cy="122"/>
              </a:xfrm>
              <a:prstGeom prst="rect">
                <a:avLst/>
              </a:prstGeom>
              <a:solidFill>
                <a:srgbClr val="D6EFDD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0" name="Rectangle 102"/>
              <p:cNvSpPr>
                <a:spLocks noChangeArrowheads="1"/>
              </p:cNvSpPr>
              <p:nvPr/>
            </p:nvSpPr>
            <p:spPr bwMode="auto">
              <a:xfrm>
                <a:off x="2284" y="2208"/>
                <a:ext cx="22" cy="122"/>
              </a:xfrm>
              <a:prstGeom prst="rect">
                <a:avLst/>
              </a:prstGeom>
              <a:solidFill>
                <a:srgbClr val="DDF2E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1" name="Rectangle 103"/>
              <p:cNvSpPr>
                <a:spLocks noChangeArrowheads="1"/>
              </p:cNvSpPr>
              <p:nvPr/>
            </p:nvSpPr>
            <p:spPr bwMode="auto">
              <a:xfrm>
                <a:off x="2273" y="2208"/>
                <a:ext cx="22" cy="122"/>
              </a:xfrm>
              <a:prstGeom prst="rect">
                <a:avLst/>
              </a:prstGeom>
              <a:solidFill>
                <a:srgbClr val="E5F4EA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2" name="Rectangle 104"/>
              <p:cNvSpPr>
                <a:spLocks noChangeArrowheads="1"/>
              </p:cNvSpPr>
              <p:nvPr/>
            </p:nvSpPr>
            <p:spPr bwMode="auto">
              <a:xfrm>
                <a:off x="2262" y="2208"/>
                <a:ext cx="22" cy="122"/>
              </a:xfrm>
              <a:prstGeom prst="rect">
                <a:avLst/>
              </a:prstGeom>
              <a:solidFill>
                <a:srgbClr val="EFF9F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3" name="Rectangle 105"/>
              <p:cNvSpPr>
                <a:spLocks noChangeArrowheads="1"/>
              </p:cNvSpPr>
              <p:nvPr/>
            </p:nvSpPr>
            <p:spPr bwMode="auto">
              <a:xfrm>
                <a:off x="2251" y="2208"/>
                <a:ext cx="20" cy="122"/>
              </a:xfrm>
              <a:prstGeom prst="rect">
                <a:avLst/>
              </a:prstGeom>
              <a:solidFill>
                <a:srgbClr val="F7FCF7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4" name="Rectangle 106"/>
              <p:cNvSpPr>
                <a:spLocks noChangeArrowheads="1"/>
              </p:cNvSpPr>
              <p:nvPr/>
            </p:nvSpPr>
            <p:spPr bwMode="auto">
              <a:xfrm>
                <a:off x="2528" y="2366"/>
                <a:ext cx="22" cy="233"/>
              </a:xfrm>
              <a:prstGeom prst="rect">
                <a:avLst/>
              </a:prstGeom>
              <a:solidFill>
                <a:srgbClr val="11A53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5" name="Rectangle 107"/>
              <p:cNvSpPr>
                <a:spLocks noChangeArrowheads="1"/>
              </p:cNvSpPr>
              <p:nvPr/>
            </p:nvSpPr>
            <p:spPr bwMode="auto">
              <a:xfrm>
                <a:off x="2518" y="2366"/>
                <a:ext cx="22" cy="233"/>
              </a:xfrm>
              <a:prstGeom prst="rect">
                <a:avLst/>
              </a:prstGeom>
              <a:solidFill>
                <a:srgbClr val="19A83D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6" name="Rectangle 108"/>
              <p:cNvSpPr>
                <a:spLocks noChangeArrowheads="1"/>
              </p:cNvSpPr>
              <p:nvPr/>
            </p:nvSpPr>
            <p:spPr bwMode="auto">
              <a:xfrm>
                <a:off x="2509" y="2366"/>
                <a:ext cx="22" cy="233"/>
              </a:xfrm>
              <a:prstGeom prst="rect">
                <a:avLst/>
              </a:prstGeom>
              <a:solidFill>
                <a:srgbClr val="21AA4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7" name="Rectangle 109"/>
              <p:cNvSpPr>
                <a:spLocks noChangeArrowheads="1"/>
              </p:cNvSpPr>
              <p:nvPr/>
            </p:nvSpPr>
            <p:spPr bwMode="auto">
              <a:xfrm>
                <a:off x="2500" y="2366"/>
                <a:ext cx="20" cy="233"/>
              </a:xfrm>
              <a:prstGeom prst="rect">
                <a:avLst/>
              </a:prstGeom>
              <a:solidFill>
                <a:srgbClr val="2BAF4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8" name="Rectangle 110"/>
              <p:cNvSpPr>
                <a:spLocks noChangeArrowheads="1"/>
              </p:cNvSpPr>
              <p:nvPr/>
            </p:nvSpPr>
            <p:spPr bwMode="auto">
              <a:xfrm>
                <a:off x="2490" y="2366"/>
                <a:ext cx="21" cy="233"/>
              </a:xfrm>
              <a:prstGeom prst="rect">
                <a:avLst/>
              </a:prstGeom>
              <a:solidFill>
                <a:srgbClr val="33B25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9" name="Rectangle 111"/>
              <p:cNvSpPr>
                <a:spLocks noChangeArrowheads="1"/>
              </p:cNvSpPr>
              <p:nvPr/>
            </p:nvSpPr>
            <p:spPr bwMode="auto">
              <a:xfrm>
                <a:off x="2479" y="2366"/>
                <a:ext cx="22" cy="233"/>
              </a:xfrm>
              <a:prstGeom prst="rect">
                <a:avLst/>
              </a:prstGeom>
              <a:solidFill>
                <a:srgbClr val="3AB55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0" name="Rectangle 112"/>
              <p:cNvSpPr>
                <a:spLocks noChangeArrowheads="1"/>
              </p:cNvSpPr>
              <p:nvPr/>
            </p:nvSpPr>
            <p:spPr bwMode="auto">
              <a:xfrm>
                <a:off x="2470" y="2366"/>
                <a:ext cx="22" cy="233"/>
              </a:xfrm>
              <a:prstGeom prst="rect">
                <a:avLst/>
              </a:prstGeom>
              <a:solidFill>
                <a:srgbClr val="42B75E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1" name="Rectangle 113"/>
              <p:cNvSpPr>
                <a:spLocks noChangeArrowheads="1"/>
              </p:cNvSpPr>
              <p:nvPr/>
            </p:nvSpPr>
            <p:spPr bwMode="auto">
              <a:xfrm>
                <a:off x="2460" y="2366"/>
                <a:ext cx="22" cy="233"/>
              </a:xfrm>
              <a:prstGeom prst="rect">
                <a:avLst/>
              </a:prstGeom>
              <a:solidFill>
                <a:srgbClr val="47BA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2" name="Rectangle 114"/>
              <p:cNvSpPr>
                <a:spLocks noChangeArrowheads="1"/>
              </p:cNvSpPr>
              <p:nvPr/>
            </p:nvSpPr>
            <p:spPr bwMode="auto">
              <a:xfrm>
                <a:off x="2451" y="2366"/>
                <a:ext cx="22" cy="233"/>
              </a:xfrm>
              <a:prstGeom prst="rect">
                <a:avLst/>
              </a:prstGeom>
              <a:solidFill>
                <a:srgbClr val="51BF6D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3" name="Rectangle 115"/>
              <p:cNvSpPr>
                <a:spLocks noChangeArrowheads="1"/>
              </p:cNvSpPr>
              <p:nvPr/>
            </p:nvSpPr>
            <p:spPr bwMode="auto">
              <a:xfrm>
                <a:off x="2441" y="2366"/>
                <a:ext cx="22" cy="233"/>
              </a:xfrm>
              <a:prstGeom prst="rect">
                <a:avLst/>
              </a:prstGeom>
              <a:solidFill>
                <a:srgbClr val="59C17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4" name="Rectangle 116"/>
              <p:cNvSpPr>
                <a:spLocks noChangeArrowheads="1"/>
              </p:cNvSpPr>
              <p:nvPr/>
            </p:nvSpPr>
            <p:spPr bwMode="auto">
              <a:xfrm>
                <a:off x="2432" y="2366"/>
                <a:ext cx="20" cy="233"/>
              </a:xfrm>
              <a:prstGeom prst="rect">
                <a:avLst/>
              </a:prstGeom>
              <a:solidFill>
                <a:srgbClr val="60C47A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5" name="Rectangle 117"/>
              <p:cNvSpPr>
                <a:spLocks noChangeArrowheads="1"/>
              </p:cNvSpPr>
              <p:nvPr/>
            </p:nvSpPr>
            <p:spPr bwMode="auto">
              <a:xfrm>
                <a:off x="2422" y="2366"/>
                <a:ext cx="21" cy="233"/>
              </a:xfrm>
              <a:prstGeom prst="rect">
                <a:avLst/>
              </a:prstGeom>
              <a:solidFill>
                <a:srgbClr val="68C68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6" name="Rectangle 118"/>
              <p:cNvSpPr>
                <a:spLocks noChangeArrowheads="1"/>
              </p:cNvSpPr>
              <p:nvPr/>
            </p:nvSpPr>
            <p:spPr bwMode="auto">
              <a:xfrm>
                <a:off x="2413" y="2366"/>
                <a:ext cx="20" cy="233"/>
              </a:xfrm>
              <a:prstGeom prst="rect">
                <a:avLst/>
              </a:prstGeom>
              <a:solidFill>
                <a:srgbClr val="70C987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7" name="Rectangle 119"/>
              <p:cNvSpPr>
                <a:spLocks noChangeArrowheads="1"/>
              </p:cNvSpPr>
              <p:nvPr/>
            </p:nvSpPr>
            <p:spPr bwMode="auto">
              <a:xfrm>
                <a:off x="2402" y="2366"/>
                <a:ext cx="22" cy="233"/>
              </a:xfrm>
              <a:prstGeom prst="rect">
                <a:avLst/>
              </a:prstGeom>
              <a:solidFill>
                <a:srgbClr val="77CC8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8" name="Rectangle 120"/>
              <p:cNvSpPr>
                <a:spLocks noChangeArrowheads="1"/>
              </p:cNvSpPr>
              <p:nvPr/>
            </p:nvSpPr>
            <p:spPr bwMode="auto">
              <a:xfrm>
                <a:off x="2393" y="2366"/>
                <a:ext cx="22" cy="233"/>
              </a:xfrm>
              <a:prstGeom prst="rect">
                <a:avLst/>
              </a:prstGeom>
              <a:solidFill>
                <a:srgbClr val="82D19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9" name="Rectangle 121"/>
              <p:cNvSpPr>
                <a:spLocks noChangeArrowheads="1"/>
              </p:cNvSpPr>
              <p:nvPr/>
            </p:nvSpPr>
            <p:spPr bwMode="auto">
              <a:xfrm>
                <a:off x="2383" y="2366"/>
                <a:ext cx="22" cy="233"/>
              </a:xfrm>
              <a:prstGeom prst="rect">
                <a:avLst/>
              </a:prstGeom>
              <a:solidFill>
                <a:srgbClr val="89D39B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0" name="Rectangle 122"/>
              <p:cNvSpPr>
                <a:spLocks noChangeArrowheads="1"/>
              </p:cNvSpPr>
              <p:nvPr/>
            </p:nvSpPr>
            <p:spPr bwMode="auto">
              <a:xfrm>
                <a:off x="2374" y="2366"/>
                <a:ext cx="22" cy="233"/>
              </a:xfrm>
              <a:prstGeom prst="rect">
                <a:avLst/>
              </a:prstGeom>
              <a:solidFill>
                <a:srgbClr val="91D6A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1" name="Rectangle 123"/>
              <p:cNvSpPr>
                <a:spLocks noChangeArrowheads="1"/>
              </p:cNvSpPr>
              <p:nvPr/>
            </p:nvSpPr>
            <p:spPr bwMode="auto">
              <a:xfrm>
                <a:off x="2364" y="2366"/>
                <a:ext cx="22" cy="233"/>
              </a:xfrm>
              <a:prstGeom prst="rect">
                <a:avLst/>
              </a:prstGeom>
              <a:solidFill>
                <a:srgbClr val="99D8A8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2" name="Rectangle 124"/>
              <p:cNvSpPr>
                <a:spLocks noChangeArrowheads="1"/>
              </p:cNvSpPr>
              <p:nvPr/>
            </p:nvSpPr>
            <p:spPr bwMode="auto">
              <a:xfrm>
                <a:off x="2355" y="2366"/>
                <a:ext cx="20" cy="233"/>
              </a:xfrm>
              <a:prstGeom prst="rect">
                <a:avLst/>
              </a:prstGeom>
              <a:solidFill>
                <a:srgbClr val="A0DBA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3" name="Rectangle 125"/>
              <p:cNvSpPr>
                <a:spLocks noChangeArrowheads="1"/>
              </p:cNvSpPr>
              <p:nvPr/>
            </p:nvSpPr>
            <p:spPr bwMode="auto">
              <a:xfrm>
                <a:off x="2345" y="2366"/>
                <a:ext cx="21" cy="233"/>
              </a:xfrm>
              <a:prstGeom prst="rect">
                <a:avLst/>
              </a:prstGeom>
              <a:solidFill>
                <a:srgbClr val="A8DDB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4" name="Rectangle 126"/>
              <p:cNvSpPr>
                <a:spLocks noChangeArrowheads="1"/>
              </p:cNvSpPr>
              <p:nvPr/>
            </p:nvSpPr>
            <p:spPr bwMode="auto">
              <a:xfrm>
                <a:off x="2336" y="2366"/>
                <a:ext cx="20" cy="233"/>
              </a:xfrm>
              <a:prstGeom prst="rect">
                <a:avLst/>
              </a:prstGeom>
              <a:solidFill>
                <a:srgbClr val="AFE0BA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5" name="Rectangle 127"/>
              <p:cNvSpPr>
                <a:spLocks noChangeArrowheads="1"/>
              </p:cNvSpPr>
              <p:nvPr/>
            </p:nvSpPr>
            <p:spPr bwMode="auto">
              <a:xfrm>
                <a:off x="2325" y="2366"/>
                <a:ext cx="22" cy="233"/>
              </a:xfrm>
              <a:prstGeom prst="rect">
                <a:avLst/>
              </a:prstGeom>
              <a:solidFill>
                <a:srgbClr val="B7E2C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6" name="Rectangle 128"/>
              <p:cNvSpPr>
                <a:spLocks noChangeArrowheads="1"/>
              </p:cNvSpPr>
              <p:nvPr/>
            </p:nvSpPr>
            <p:spPr bwMode="auto">
              <a:xfrm>
                <a:off x="2315" y="2366"/>
                <a:ext cx="22" cy="233"/>
              </a:xfrm>
              <a:prstGeom prst="rect">
                <a:avLst/>
              </a:prstGeom>
              <a:solidFill>
                <a:srgbClr val="C1E8C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7" name="Rectangle 129"/>
              <p:cNvSpPr>
                <a:spLocks noChangeArrowheads="1"/>
              </p:cNvSpPr>
              <p:nvPr/>
            </p:nvSpPr>
            <p:spPr bwMode="auto">
              <a:xfrm>
                <a:off x="2306" y="2366"/>
                <a:ext cx="22" cy="233"/>
              </a:xfrm>
              <a:prstGeom prst="rect">
                <a:avLst/>
              </a:prstGeom>
              <a:solidFill>
                <a:srgbClr val="C6EA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8" name="Rectangle 130"/>
              <p:cNvSpPr>
                <a:spLocks noChangeArrowheads="1"/>
              </p:cNvSpPr>
              <p:nvPr/>
            </p:nvSpPr>
            <p:spPr bwMode="auto">
              <a:xfrm>
                <a:off x="2297" y="2366"/>
                <a:ext cx="22" cy="233"/>
              </a:xfrm>
              <a:prstGeom prst="rect">
                <a:avLst/>
              </a:prstGeom>
              <a:solidFill>
                <a:srgbClr val="CEEDD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9" name="Rectangle 131"/>
              <p:cNvSpPr>
                <a:spLocks noChangeArrowheads="1"/>
              </p:cNvSpPr>
              <p:nvPr/>
            </p:nvSpPr>
            <p:spPr bwMode="auto">
              <a:xfrm>
                <a:off x="2287" y="2366"/>
                <a:ext cx="22" cy="233"/>
              </a:xfrm>
              <a:prstGeom prst="rect">
                <a:avLst/>
              </a:prstGeom>
              <a:solidFill>
                <a:srgbClr val="D6EFDD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0" name="Rectangle 132"/>
              <p:cNvSpPr>
                <a:spLocks noChangeArrowheads="1"/>
              </p:cNvSpPr>
              <p:nvPr/>
            </p:nvSpPr>
            <p:spPr bwMode="auto">
              <a:xfrm>
                <a:off x="2278" y="2366"/>
                <a:ext cx="20" cy="233"/>
              </a:xfrm>
              <a:prstGeom prst="rect">
                <a:avLst/>
              </a:prstGeom>
              <a:solidFill>
                <a:srgbClr val="DDF2E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1" name="Rectangle 133"/>
              <p:cNvSpPr>
                <a:spLocks noChangeArrowheads="1"/>
              </p:cNvSpPr>
              <p:nvPr/>
            </p:nvSpPr>
            <p:spPr bwMode="auto">
              <a:xfrm>
                <a:off x="2268" y="2366"/>
                <a:ext cx="21" cy="233"/>
              </a:xfrm>
              <a:prstGeom prst="rect">
                <a:avLst/>
              </a:prstGeom>
              <a:solidFill>
                <a:srgbClr val="E5F4EA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2" name="Rectangle 134"/>
              <p:cNvSpPr>
                <a:spLocks noChangeArrowheads="1"/>
              </p:cNvSpPr>
              <p:nvPr/>
            </p:nvSpPr>
            <p:spPr bwMode="auto">
              <a:xfrm>
                <a:off x="2257" y="2366"/>
                <a:ext cx="22" cy="233"/>
              </a:xfrm>
              <a:prstGeom prst="rect">
                <a:avLst/>
              </a:prstGeom>
              <a:solidFill>
                <a:srgbClr val="EFF9F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3" name="Rectangle 135"/>
              <p:cNvSpPr>
                <a:spLocks noChangeArrowheads="1"/>
              </p:cNvSpPr>
              <p:nvPr/>
            </p:nvSpPr>
            <p:spPr bwMode="auto">
              <a:xfrm>
                <a:off x="2248" y="2366"/>
                <a:ext cx="22" cy="233"/>
              </a:xfrm>
              <a:prstGeom prst="rect">
                <a:avLst/>
              </a:prstGeom>
              <a:solidFill>
                <a:srgbClr val="F7FCF7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4" name="Rectangle 136"/>
              <p:cNvSpPr>
                <a:spLocks noChangeArrowheads="1"/>
              </p:cNvSpPr>
              <p:nvPr/>
            </p:nvSpPr>
            <p:spPr bwMode="auto">
              <a:xfrm>
                <a:off x="1936" y="2208"/>
                <a:ext cx="302" cy="12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5" name="Rectangle 137"/>
              <p:cNvSpPr>
                <a:spLocks noChangeArrowheads="1"/>
              </p:cNvSpPr>
              <p:nvPr/>
            </p:nvSpPr>
            <p:spPr bwMode="auto">
              <a:xfrm>
                <a:off x="1936" y="2366"/>
                <a:ext cx="302" cy="23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6" name="Rectangle 138"/>
              <p:cNvSpPr>
                <a:spLocks noChangeArrowheads="1"/>
              </p:cNvSpPr>
              <p:nvPr/>
            </p:nvSpPr>
            <p:spPr bwMode="auto">
              <a:xfrm>
                <a:off x="1916" y="2366"/>
                <a:ext cx="20" cy="23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7" name="Rectangle 139"/>
              <p:cNvSpPr>
                <a:spLocks noChangeArrowheads="1"/>
              </p:cNvSpPr>
              <p:nvPr/>
            </p:nvSpPr>
            <p:spPr bwMode="auto">
              <a:xfrm>
                <a:off x="2238" y="2366"/>
                <a:ext cx="22" cy="23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8" name="Rectangle 140"/>
              <p:cNvSpPr>
                <a:spLocks noChangeArrowheads="1"/>
              </p:cNvSpPr>
              <p:nvPr/>
            </p:nvSpPr>
            <p:spPr bwMode="auto">
              <a:xfrm>
                <a:off x="1916" y="2208"/>
                <a:ext cx="20" cy="12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9" name="Rectangle 141"/>
              <p:cNvSpPr>
                <a:spLocks noChangeArrowheads="1"/>
              </p:cNvSpPr>
              <p:nvPr/>
            </p:nvSpPr>
            <p:spPr bwMode="auto">
              <a:xfrm>
                <a:off x="2238" y="2208"/>
                <a:ext cx="22" cy="12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0" name="Freeform 142"/>
              <p:cNvSpPr>
                <a:spLocks/>
              </p:cNvSpPr>
              <p:nvPr/>
            </p:nvSpPr>
            <p:spPr bwMode="auto">
              <a:xfrm>
                <a:off x="1560" y="2330"/>
                <a:ext cx="1057" cy="37"/>
              </a:xfrm>
              <a:custGeom>
                <a:avLst/>
                <a:gdLst/>
                <a:ahLst/>
                <a:cxnLst>
                  <a:cxn ang="0">
                    <a:pos x="1056" y="0"/>
                  </a:cxn>
                  <a:cxn ang="0">
                    <a:pos x="999" y="36"/>
                  </a:cxn>
                  <a:cxn ang="0">
                    <a:pos x="57" y="36"/>
                  </a:cxn>
                  <a:cxn ang="0">
                    <a:pos x="0" y="0"/>
                  </a:cxn>
                  <a:cxn ang="0">
                    <a:pos x="1056" y="0"/>
                  </a:cxn>
                </a:cxnLst>
                <a:rect l="0" t="0" r="r" b="b"/>
                <a:pathLst>
                  <a:path w="1057" h="37">
                    <a:moveTo>
                      <a:pt x="1056" y="0"/>
                    </a:moveTo>
                    <a:lnTo>
                      <a:pt x="999" y="36"/>
                    </a:lnTo>
                    <a:lnTo>
                      <a:pt x="57" y="36"/>
                    </a:lnTo>
                    <a:lnTo>
                      <a:pt x="0" y="0"/>
                    </a:lnTo>
                    <a:lnTo>
                      <a:pt x="1056" y="0"/>
                    </a:lnTo>
                  </a:path>
                </a:pathLst>
              </a:custGeom>
              <a:solidFill>
                <a:srgbClr val="0084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1" name="Freeform 143"/>
              <p:cNvSpPr>
                <a:spLocks/>
              </p:cNvSpPr>
              <p:nvPr/>
            </p:nvSpPr>
            <p:spPr bwMode="auto">
              <a:xfrm>
                <a:off x="1617" y="2599"/>
                <a:ext cx="943" cy="38"/>
              </a:xfrm>
              <a:custGeom>
                <a:avLst/>
                <a:gdLst/>
                <a:ahLst/>
                <a:cxnLst>
                  <a:cxn ang="0">
                    <a:pos x="942" y="0"/>
                  </a:cxn>
                  <a:cxn ang="0">
                    <a:pos x="881" y="37"/>
                  </a:cxn>
                  <a:cxn ang="0">
                    <a:pos x="61" y="37"/>
                  </a:cxn>
                  <a:cxn ang="0">
                    <a:pos x="0" y="0"/>
                  </a:cxn>
                  <a:cxn ang="0">
                    <a:pos x="942" y="0"/>
                  </a:cxn>
                </a:cxnLst>
                <a:rect l="0" t="0" r="r" b="b"/>
                <a:pathLst>
                  <a:path w="943" h="38">
                    <a:moveTo>
                      <a:pt x="942" y="0"/>
                    </a:moveTo>
                    <a:lnTo>
                      <a:pt x="881" y="37"/>
                    </a:lnTo>
                    <a:lnTo>
                      <a:pt x="61" y="37"/>
                    </a:lnTo>
                    <a:lnTo>
                      <a:pt x="0" y="0"/>
                    </a:lnTo>
                    <a:lnTo>
                      <a:pt x="942" y="0"/>
                    </a:lnTo>
                  </a:path>
                </a:pathLst>
              </a:custGeom>
              <a:solidFill>
                <a:srgbClr val="0084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212" name="Group 144"/>
              <p:cNvGrpSpPr>
                <a:grpSpLocks/>
              </p:cNvGrpSpPr>
              <p:nvPr/>
            </p:nvGrpSpPr>
            <p:grpSpPr bwMode="auto">
              <a:xfrm>
                <a:off x="1678" y="2637"/>
                <a:ext cx="820" cy="843"/>
                <a:chOff x="1678" y="2637"/>
                <a:chExt cx="820" cy="843"/>
              </a:xfrm>
            </p:grpSpPr>
            <p:sp>
              <p:nvSpPr>
                <p:cNvPr id="213" name="Rectangle 145"/>
                <p:cNvSpPr>
                  <a:spLocks noChangeArrowheads="1"/>
                </p:cNvSpPr>
                <p:nvPr/>
              </p:nvSpPr>
              <p:spPr bwMode="auto">
                <a:xfrm>
                  <a:off x="1678" y="2637"/>
                  <a:ext cx="20" cy="842"/>
                </a:xfrm>
                <a:prstGeom prst="rect">
                  <a:avLst/>
                </a:prstGeom>
                <a:solidFill>
                  <a:srgbClr val="33B25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4" name="Rectangle 146"/>
                <p:cNvSpPr>
                  <a:spLocks noChangeArrowheads="1"/>
                </p:cNvSpPr>
                <p:nvPr/>
              </p:nvSpPr>
              <p:spPr bwMode="auto">
                <a:xfrm>
                  <a:off x="2476" y="2637"/>
                  <a:ext cx="22" cy="842"/>
                </a:xfrm>
                <a:prstGeom prst="rect">
                  <a:avLst/>
                </a:prstGeom>
                <a:solidFill>
                  <a:srgbClr val="33B25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5" name="Rectangle 147"/>
                <p:cNvSpPr>
                  <a:spLocks noChangeArrowheads="1"/>
                </p:cNvSpPr>
                <p:nvPr/>
              </p:nvSpPr>
              <p:spPr bwMode="auto">
                <a:xfrm>
                  <a:off x="1687" y="2637"/>
                  <a:ext cx="23" cy="842"/>
                </a:xfrm>
                <a:prstGeom prst="rect">
                  <a:avLst/>
                </a:prstGeom>
                <a:solidFill>
                  <a:srgbClr val="3AB55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6" name="Rectangle 148"/>
                <p:cNvSpPr>
                  <a:spLocks noChangeArrowheads="1"/>
                </p:cNvSpPr>
                <p:nvPr/>
              </p:nvSpPr>
              <p:spPr bwMode="auto">
                <a:xfrm>
                  <a:off x="1697" y="2637"/>
                  <a:ext cx="22" cy="842"/>
                </a:xfrm>
                <a:prstGeom prst="rect">
                  <a:avLst/>
                </a:prstGeom>
                <a:solidFill>
                  <a:srgbClr val="3FB75E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7" name="Rectangle 149"/>
                <p:cNvSpPr>
                  <a:spLocks noChangeArrowheads="1"/>
                </p:cNvSpPr>
                <p:nvPr/>
              </p:nvSpPr>
              <p:spPr bwMode="auto">
                <a:xfrm>
                  <a:off x="1708" y="2637"/>
                  <a:ext cx="20" cy="842"/>
                </a:xfrm>
                <a:prstGeom prst="rect">
                  <a:avLst/>
                </a:prstGeom>
                <a:solidFill>
                  <a:srgbClr val="47BA63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8" name="Rectangle 150"/>
                <p:cNvSpPr>
                  <a:spLocks noChangeArrowheads="1"/>
                </p:cNvSpPr>
                <p:nvPr/>
              </p:nvSpPr>
              <p:spPr bwMode="auto">
                <a:xfrm>
                  <a:off x="1717" y="2637"/>
                  <a:ext cx="22" cy="842"/>
                </a:xfrm>
                <a:prstGeom prst="rect">
                  <a:avLst/>
                </a:prstGeom>
                <a:solidFill>
                  <a:srgbClr val="4CBC68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9" name="Rectangle 151"/>
                <p:cNvSpPr>
                  <a:spLocks noChangeArrowheads="1"/>
                </p:cNvSpPr>
                <p:nvPr/>
              </p:nvSpPr>
              <p:spPr bwMode="auto">
                <a:xfrm>
                  <a:off x="1727" y="2637"/>
                  <a:ext cx="22" cy="842"/>
                </a:xfrm>
                <a:prstGeom prst="rect">
                  <a:avLst/>
                </a:prstGeom>
                <a:solidFill>
                  <a:srgbClr val="54BF7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0" name="Rectangle 152"/>
                <p:cNvSpPr>
                  <a:spLocks noChangeArrowheads="1"/>
                </p:cNvSpPr>
                <p:nvPr/>
              </p:nvSpPr>
              <p:spPr bwMode="auto">
                <a:xfrm>
                  <a:off x="1738" y="2637"/>
                  <a:ext cx="20" cy="842"/>
                </a:xfrm>
                <a:prstGeom prst="rect">
                  <a:avLst/>
                </a:prstGeom>
                <a:solidFill>
                  <a:srgbClr val="5BC175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1" name="Rectangle 153"/>
                <p:cNvSpPr>
                  <a:spLocks noChangeArrowheads="1"/>
                </p:cNvSpPr>
                <p:nvPr/>
              </p:nvSpPr>
              <p:spPr bwMode="auto">
                <a:xfrm>
                  <a:off x="1747" y="2637"/>
                  <a:ext cx="22" cy="842"/>
                </a:xfrm>
                <a:prstGeom prst="rect">
                  <a:avLst/>
                </a:prstGeom>
                <a:solidFill>
                  <a:srgbClr val="60C47A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2" name="Rectangle 154"/>
                <p:cNvSpPr>
                  <a:spLocks noChangeArrowheads="1"/>
                </p:cNvSpPr>
                <p:nvPr/>
              </p:nvSpPr>
              <p:spPr bwMode="auto">
                <a:xfrm>
                  <a:off x="1757" y="2637"/>
                  <a:ext cx="22" cy="842"/>
                </a:xfrm>
                <a:prstGeom prst="rect">
                  <a:avLst/>
                </a:prstGeom>
                <a:solidFill>
                  <a:srgbClr val="68C67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3" name="Rectangle 155"/>
                <p:cNvSpPr>
                  <a:spLocks noChangeArrowheads="1"/>
                </p:cNvSpPr>
                <p:nvPr/>
              </p:nvSpPr>
              <p:spPr bwMode="auto">
                <a:xfrm>
                  <a:off x="1766" y="2637"/>
                  <a:ext cx="22" cy="842"/>
                </a:xfrm>
                <a:prstGeom prst="rect">
                  <a:avLst/>
                </a:prstGeom>
                <a:solidFill>
                  <a:srgbClr val="70C984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4" name="Rectangle 156"/>
                <p:cNvSpPr>
                  <a:spLocks noChangeArrowheads="1"/>
                </p:cNvSpPr>
                <p:nvPr/>
              </p:nvSpPr>
              <p:spPr bwMode="auto">
                <a:xfrm>
                  <a:off x="1777" y="2637"/>
                  <a:ext cx="21" cy="842"/>
                </a:xfrm>
                <a:prstGeom prst="rect">
                  <a:avLst/>
                </a:prstGeom>
                <a:solidFill>
                  <a:srgbClr val="75CC8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Rectangle 157"/>
                <p:cNvSpPr>
                  <a:spLocks noChangeArrowheads="1"/>
                </p:cNvSpPr>
                <p:nvPr/>
              </p:nvSpPr>
              <p:spPr bwMode="auto">
                <a:xfrm>
                  <a:off x="1787" y="2637"/>
                  <a:ext cx="22" cy="842"/>
                </a:xfrm>
                <a:prstGeom prst="rect">
                  <a:avLst/>
                </a:prstGeom>
                <a:solidFill>
                  <a:srgbClr val="7CCE9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Rectangle 158"/>
                <p:cNvSpPr>
                  <a:spLocks noChangeArrowheads="1"/>
                </p:cNvSpPr>
                <p:nvPr/>
              </p:nvSpPr>
              <p:spPr bwMode="auto">
                <a:xfrm>
                  <a:off x="1796" y="2637"/>
                  <a:ext cx="22" cy="842"/>
                </a:xfrm>
                <a:prstGeom prst="rect">
                  <a:avLst/>
                </a:prstGeom>
                <a:solidFill>
                  <a:srgbClr val="82D19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Rectangle 159"/>
                <p:cNvSpPr>
                  <a:spLocks noChangeArrowheads="1"/>
                </p:cNvSpPr>
                <p:nvPr/>
              </p:nvSpPr>
              <p:spPr bwMode="auto">
                <a:xfrm>
                  <a:off x="1807" y="2637"/>
                  <a:ext cx="21" cy="842"/>
                </a:xfrm>
                <a:prstGeom prst="rect">
                  <a:avLst/>
                </a:prstGeom>
                <a:solidFill>
                  <a:srgbClr val="89D39B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Rectangle 160"/>
                <p:cNvSpPr>
                  <a:spLocks noChangeArrowheads="1"/>
                </p:cNvSpPr>
                <p:nvPr/>
              </p:nvSpPr>
              <p:spPr bwMode="auto">
                <a:xfrm>
                  <a:off x="1817" y="2637"/>
                  <a:ext cx="22" cy="842"/>
                </a:xfrm>
                <a:prstGeom prst="rect">
                  <a:avLst/>
                </a:prstGeom>
                <a:solidFill>
                  <a:srgbClr val="91D6A3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Rectangle 161"/>
                <p:cNvSpPr>
                  <a:spLocks noChangeArrowheads="1"/>
                </p:cNvSpPr>
                <p:nvPr/>
              </p:nvSpPr>
              <p:spPr bwMode="auto">
                <a:xfrm>
                  <a:off x="1826" y="2637"/>
                  <a:ext cx="22" cy="842"/>
                </a:xfrm>
                <a:prstGeom prst="rect">
                  <a:avLst/>
                </a:prstGeom>
                <a:solidFill>
                  <a:srgbClr val="96D8A8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Rectangle 162"/>
                <p:cNvSpPr>
                  <a:spLocks noChangeArrowheads="1"/>
                </p:cNvSpPr>
                <p:nvPr/>
              </p:nvSpPr>
              <p:spPr bwMode="auto">
                <a:xfrm>
                  <a:off x="1837" y="2637"/>
                  <a:ext cx="20" cy="842"/>
                </a:xfrm>
                <a:prstGeom prst="rect">
                  <a:avLst/>
                </a:prstGeom>
                <a:solidFill>
                  <a:srgbClr val="9BD8AA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Rectangle 163"/>
                <p:cNvSpPr>
                  <a:spLocks noChangeArrowheads="1"/>
                </p:cNvSpPr>
                <p:nvPr/>
              </p:nvSpPr>
              <p:spPr bwMode="auto">
                <a:xfrm>
                  <a:off x="1846" y="2637"/>
                  <a:ext cx="22" cy="842"/>
                </a:xfrm>
                <a:prstGeom prst="rect">
                  <a:avLst/>
                </a:prstGeom>
                <a:solidFill>
                  <a:srgbClr val="A0DBA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Rectangle 164"/>
                <p:cNvSpPr>
                  <a:spLocks noChangeArrowheads="1"/>
                </p:cNvSpPr>
                <p:nvPr/>
              </p:nvSpPr>
              <p:spPr bwMode="auto">
                <a:xfrm>
                  <a:off x="1856" y="2637"/>
                  <a:ext cx="22" cy="842"/>
                </a:xfrm>
                <a:prstGeom prst="rect">
                  <a:avLst/>
                </a:prstGeom>
                <a:solidFill>
                  <a:srgbClr val="A8DDB5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Rectangle 165"/>
                <p:cNvSpPr>
                  <a:spLocks noChangeArrowheads="1"/>
                </p:cNvSpPr>
                <p:nvPr/>
              </p:nvSpPr>
              <p:spPr bwMode="auto">
                <a:xfrm>
                  <a:off x="1867" y="2637"/>
                  <a:ext cx="20" cy="842"/>
                </a:xfrm>
                <a:prstGeom prst="rect">
                  <a:avLst/>
                </a:prstGeom>
                <a:solidFill>
                  <a:srgbClr val="AFE0BA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Rectangle 166"/>
                <p:cNvSpPr>
                  <a:spLocks noChangeArrowheads="1"/>
                </p:cNvSpPr>
                <p:nvPr/>
              </p:nvSpPr>
              <p:spPr bwMode="auto">
                <a:xfrm>
                  <a:off x="1876" y="2637"/>
                  <a:ext cx="22" cy="842"/>
                </a:xfrm>
                <a:prstGeom prst="rect">
                  <a:avLst/>
                </a:prstGeom>
                <a:solidFill>
                  <a:srgbClr val="B5E2C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Rectangle 167"/>
                <p:cNvSpPr>
                  <a:spLocks noChangeArrowheads="1"/>
                </p:cNvSpPr>
                <p:nvPr/>
              </p:nvSpPr>
              <p:spPr bwMode="auto">
                <a:xfrm>
                  <a:off x="1886" y="2637"/>
                  <a:ext cx="22" cy="842"/>
                </a:xfrm>
                <a:prstGeom prst="rect">
                  <a:avLst/>
                </a:prstGeom>
                <a:solidFill>
                  <a:srgbClr val="BCE5C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Rectangle 168"/>
                <p:cNvSpPr>
                  <a:spLocks noChangeArrowheads="1"/>
                </p:cNvSpPr>
                <p:nvPr/>
              </p:nvSpPr>
              <p:spPr bwMode="auto">
                <a:xfrm>
                  <a:off x="1897" y="2637"/>
                  <a:ext cx="20" cy="842"/>
                </a:xfrm>
                <a:prstGeom prst="rect">
                  <a:avLst/>
                </a:prstGeom>
                <a:solidFill>
                  <a:srgbClr val="C1E8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Rectangle 169"/>
                <p:cNvSpPr>
                  <a:spLocks noChangeArrowheads="1"/>
                </p:cNvSpPr>
                <p:nvPr/>
              </p:nvSpPr>
              <p:spPr bwMode="auto">
                <a:xfrm>
                  <a:off x="1906" y="2637"/>
                  <a:ext cx="22" cy="842"/>
                </a:xfrm>
                <a:prstGeom prst="rect">
                  <a:avLst/>
                </a:prstGeom>
                <a:solidFill>
                  <a:srgbClr val="C9EAD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Rectangle 170"/>
                <p:cNvSpPr>
                  <a:spLocks noChangeArrowheads="1"/>
                </p:cNvSpPr>
                <p:nvPr/>
              </p:nvSpPr>
              <p:spPr bwMode="auto">
                <a:xfrm>
                  <a:off x="1916" y="2637"/>
                  <a:ext cx="22" cy="842"/>
                </a:xfrm>
                <a:prstGeom prst="rect">
                  <a:avLst/>
                </a:prstGeom>
                <a:solidFill>
                  <a:srgbClr val="D1EDD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Rectangle 171"/>
                <p:cNvSpPr>
                  <a:spLocks noChangeArrowheads="1"/>
                </p:cNvSpPr>
                <p:nvPr/>
              </p:nvSpPr>
              <p:spPr bwMode="auto">
                <a:xfrm>
                  <a:off x="1927" y="2637"/>
                  <a:ext cx="20" cy="842"/>
                </a:xfrm>
                <a:prstGeom prst="rect">
                  <a:avLst/>
                </a:prstGeom>
                <a:solidFill>
                  <a:srgbClr val="D6EFDD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Rectangle 172"/>
                <p:cNvSpPr>
                  <a:spLocks noChangeArrowheads="1"/>
                </p:cNvSpPr>
                <p:nvPr/>
              </p:nvSpPr>
              <p:spPr bwMode="auto">
                <a:xfrm>
                  <a:off x="1936" y="2637"/>
                  <a:ext cx="22" cy="842"/>
                </a:xfrm>
                <a:prstGeom prst="rect">
                  <a:avLst/>
                </a:prstGeom>
                <a:solidFill>
                  <a:srgbClr val="DDF2E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Rectangle 173"/>
                <p:cNvSpPr>
                  <a:spLocks noChangeArrowheads="1"/>
                </p:cNvSpPr>
                <p:nvPr/>
              </p:nvSpPr>
              <p:spPr bwMode="auto">
                <a:xfrm>
                  <a:off x="1946" y="2637"/>
                  <a:ext cx="22" cy="842"/>
                </a:xfrm>
                <a:prstGeom prst="rect">
                  <a:avLst/>
                </a:prstGeom>
                <a:solidFill>
                  <a:srgbClr val="E5F4E8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Rectangle 174"/>
                <p:cNvSpPr>
                  <a:spLocks noChangeArrowheads="1"/>
                </p:cNvSpPr>
                <p:nvPr/>
              </p:nvSpPr>
              <p:spPr bwMode="auto">
                <a:xfrm>
                  <a:off x="1955" y="2637"/>
                  <a:ext cx="22" cy="842"/>
                </a:xfrm>
                <a:prstGeom prst="rect">
                  <a:avLst/>
                </a:prstGeom>
                <a:solidFill>
                  <a:srgbClr val="EAF7ED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Rectangle 175"/>
                <p:cNvSpPr>
                  <a:spLocks noChangeArrowheads="1"/>
                </p:cNvSpPr>
                <p:nvPr/>
              </p:nvSpPr>
              <p:spPr bwMode="auto">
                <a:xfrm>
                  <a:off x="1966" y="2637"/>
                  <a:ext cx="20" cy="842"/>
                </a:xfrm>
                <a:prstGeom prst="rect">
                  <a:avLst/>
                </a:prstGeom>
                <a:solidFill>
                  <a:srgbClr val="F2F9F4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Rectangle 176"/>
                <p:cNvSpPr>
                  <a:spLocks noChangeArrowheads="1"/>
                </p:cNvSpPr>
                <p:nvPr/>
              </p:nvSpPr>
              <p:spPr bwMode="auto">
                <a:xfrm>
                  <a:off x="1975" y="2637"/>
                  <a:ext cx="23" cy="842"/>
                </a:xfrm>
                <a:prstGeom prst="rect">
                  <a:avLst/>
                </a:prstGeom>
                <a:solidFill>
                  <a:srgbClr val="F7FCF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Rectangle 177"/>
                <p:cNvSpPr>
                  <a:spLocks noChangeArrowheads="1"/>
                </p:cNvSpPr>
                <p:nvPr/>
              </p:nvSpPr>
              <p:spPr bwMode="auto">
                <a:xfrm>
                  <a:off x="1985" y="2637"/>
                  <a:ext cx="22" cy="84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Rectangle 178"/>
                <p:cNvSpPr>
                  <a:spLocks noChangeArrowheads="1"/>
                </p:cNvSpPr>
                <p:nvPr/>
              </p:nvSpPr>
              <p:spPr bwMode="auto">
                <a:xfrm>
                  <a:off x="2466" y="2637"/>
                  <a:ext cx="23" cy="842"/>
                </a:xfrm>
                <a:prstGeom prst="rect">
                  <a:avLst/>
                </a:prstGeom>
                <a:solidFill>
                  <a:srgbClr val="3AB55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Rectangle 179"/>
                <p:cNvSpPr>
                  <a:spLocks noChangeArrowheads="1"/>
                </p:cNvSpPr>
                <p:nvPr/>
              </p:nvSpPr>
              <p:spPr bwMode="auto">
                <a:xfrm>
                  <a:off x="2457" y="2637"/>
                  <a:ext cx="22" cy="842"/>
                </a:xfrm>
                <a:prstGeom prst="rect">
                  <a:avLst/>
                </a:prstGeom>
                <a:solidFill>
                  <a:srgbClr val="3FB75E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Rectangle 180"/>
                <p:cNvSpPr>
                  <a:spLocks noChangeArrowheads="1"/>
                </p:cNvSpPr>
                <p:nvPr/>
              </p:nvSpPr>
              <p:spPr bwMode="auto">
                <a:xfrm>
                  <a:off x="2448" y="2637"/>
                  <a:ext cx="20" cy="842"/>
                </a:xfrm>
                <a:prstGeom prst="rect">
                  <a:avLst/>
                </a:prstGeom>
                <a:solidFill>
                  <a:srgbClr val="47BA63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Rectangle 181"/>
                <p:cNvSpPr>
                  <a:spLocks noChangeArrowheads="1"/>
                </p:cNvSpPr>
                <p:nvPr/>
              </p:nvSpPr>
              <p:spPr bwMode="auto">
                <a:xfrm>
                  <a:off x="2437" y="2637"/>
                  <a:ext cx="22" cy="842"/>
                </a:xfrm>
                <a:prstGeom prst="rect">
                  <a:avLst/>
                </a:prstGeom>
                <a:solidFill>
                  <a:srgbClr val="4CBC68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Rectangle 182"/>
                <p:cNvSpPr>
                  <a:spLocks noChangeArrowheads="1"/>
                </p:cNvSpPr>
                <p:nvPr/>
              </p:nvSpPr>
              <p:spPr bwMode="auto">
                <a:xfrm>
                  <a:off x="2427" y="2637"/>
                  <a:ext cx="22" cy="842"/>
                </a:xfrm>
                <a:prstGeom prst="rect">
                  <a:avLst/>
                </a:prstGeom>
                <a:solidFill>
                  <a:srgbClr val="54BF7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Rectangle 183"/>
                <p:cNvSpPr>
                  <a:spLocks noChangeArrowheads="1"/>
                </p:cNvSpPr>
                <p:nvPr/>
              </p:nvSpPr>
              <p:spPr bwMode="auto">
                <a:xfrm>
                  <a:off x="2418" y="2637"/>
                  <a:ext cx="20" cy="842"/>
                </a:xfrm>
                <a:prstGeom prst="rect">
                  <a:avLst/>
                </a:prstGeom>
                <a:solidFill>
                  <a:srgbClr val="5BC175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2" name="Rectangle 184"/>
                <p:cNvSpPr>
                  <a:spLocks noChangeArrowheads="1"/>
                </p:cNvSpPr>
                <p:nvPr/>
              </p:nvSpPr>
              <p:spPr bwMode="auto">
                <a:xfrm>
                  <a:off x="2407" y="2637"/>
                  <a:ext cx="22" cy="842"/>
                </a:xfrm>
                <a:prstGeom prst="rect">
                  <a:avLst/>
                </a:prstGeom>
                <a:solidFill>
                  <a:srgbClr val="60C47A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3" name="Rectangle 185"/>
                <p:cNvSpPr>
                  <a:spLocks noChangeArrowheads="1"/>
                </p:cNvSpPr>
                <p:nvPr/>
              </p:nvSpPr>
              <p:spPr bwMode="auto">
                <a:xfrm>
                  <a:off x="2397" y="2637"/>
                  <a:ext cx="22" cy="842"/>
                </a:xfrm>
                <a:prstGeom prst="rect">
                  <a:avLst/>
                </a:prstGeom>
                <a:solidFill>
                  <a:srgbClr val="68C67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4" name="Rectangle 186"/>
                <p:cNvSpPr>
                  <a:spLocks noChangeArrowheads="1"/>
                </p:cNvSpPr>
                <p:nvPr/>
              </p:nvSpPr>
              <p:spPr bwMode="auto">
                <a:xfrm>
                  <a:off x="2388" y="2637"/>
                  <a:ext cx="22" cy="842"/>
                </a:xfrm>
                <a:prstGeom prst="rect">
                  <a:avLst/>
                </a:prstGeom>
                <a:solidFill>
                  <a:srgbClr val="70C984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5" name="Rectangle 187"/>
                <p:cNvSpPr>
                  <a:spLocks noChangeArrowheads="1"/>
                </p:cNvSpPr>
                <p:nvPr/>
              </p:nvSpPr>
              <p:spPr bwMode="auto">
                <a:xfrm>
                  <a:off x="2378" y="2637"/>
                  <a:ext cx="21" cy="842"/>
                </a:xfrm>
                <a:prstGeom prst="rect">
                  <a:avLst/>
                </a:prstGeom>
                <a:solidFill>
                  <a:srgbClr val="75CC8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6" name="Rectangle 188"/>
                <p:cNvSpPr>
                  <a:spLocks noChangeArrowheads="1"/>
                </p:cNvSpPr>
                <p:nvPr/>
              </p:nvSpPr>
              <p:spPr bwMode="auto">
                <a:xfrm>
                  <a:off x="2367" y="2637"/>
                  <a:ext cx="22" cy="842"/>
                </a:xfrm>
                <a:prstGeom prst="rect">
                  <a:avLst/>
                </a:prstGeom>
                <a:solidFill>
                  <a:srgbClr val="7CCE9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7" name="Rectangle 189"/>
                <p:cNvSpPr>
                  <a:spLocks noChangeArrowheads="1"/>
                </p:cNvSpPr>
                <p:nvPr/>
              </p:nvSpPr>
              <p:spPr bwMode="auto">
                <a:xfrm>
                  <a:off x="2358" y="2637"/>
                  <a:ext cx="22" cy="842"/>
                </a:xfrm>
                <a:prstGeom prst="rect">
                  <a:avLst/>
                </a:prstGeom>
                <a:solidFill>
                  <a:srgbClr val="82D19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8" name="Rectangle 190"/>
                <p:cNvSpPr>
                  <a:spLocks noChangeArrowheads="1"/>
                </p:cNvSpPr>
                <p:nvPr/>
              </p:nvSpPr>
              <p:spPr bwMode="auto">
                <a:xfrm>
                  <a:off x="2348" y="2637"/>
                  <a:ext cx="22" cy="842"/>
                </a:xfrm>
                <a:prstGeom prst="rect">
                  <a:avLst/>
                </a:prstGeom>
                <a:solidFill>
                  <a:srgbClr val="89D39B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9" name="Rectangle 191"/>
                <p:cNvSpPr>
                  <a:spLocks noChangeArrowheads="1"/>
                </p:cNvSpPr>
                <p:nvPr/>
              </p:nvSpPr>
              <p:spPr bwMode="auto">
                <a:xfrm>
                  <a:off x="2339" y="2637"/>
                  <a:ext cx="20" cy="842"/>
                </a:xfrm>
                <a:prstGeom prst="rect">
                  <a:avLst/>
                </a:prstGeom>
                <a:solidFill>
                  <a:srgbClr val="91D6A3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0" name="Rectangle 192"/>
                <p:cNvSpPr>
                  <a:spLocks noChangeArrowheads="1"/>
                </p:cNvSpPr>
                <p:nvPr/>
              </p:nvSpPr>
              <p:spPr bwMode="auto">
                <a:xfrm>
                  <a:off x="2328" y="2637"/>
                  <a:ext cx="22" cy="842"/>
                </a:xfrm>
                <a:prstGeom prst="rect">
                  <a:avLst/>
                </a:prstGeom>
                <a:solidFill>
                  <a:srgbClr val="96D8A8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1" name="Rectangle 193"/>
                <p:cNvSpPr>
                  <a:spLocks noChangeArrowheads="1"/>
                </p:cNvSpPr>
                <p:nvPr/>
              </p:nvSpPr>
              <p:spPr bwMode="auto">
                <a:xfrm>
                  <a:off x="2319" y="2637"/>
                  <a:ext cx="22" cy="842"/>
                </a:xfrm>
                <a:prstGeom prst="rect">
                  <a:avLst/>
                </a:prstGeom>
                <a:solidFill>
                  <a:srgbClr val="9BD8AA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2" name="Rectangle 194"/>
                <p:cNvSpPr>
                  <a:spLocks noChangeArrowheads="1"/>
                </p:cNvSpPr>
                <p:nvPr/>
              </p:nvSpPr>
              <p:spPr bwMode="auto">
                <a:xfrm>
                  <a:off x="2309" y="2637"/>
                  <a:ext cx="21" cy="842"/>
                </a:xfrm>
                <a:prstGeom prst="rect">
                  <a:avLst/>
                </a:prstGeom>
                <a:solidFill>
                  <a:srgbClr val="A0DBA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3" name="Rectangle 195"/>
                <p:cNvSpPr>
                  <a:spLocks noChangeArrowheads="1"/>
                </p:cNvSpPr>
                <p:nvPr/>
              </p:nvSpPr>
              <p:spPr bwMode="auto">
                <a:xfrm>
                  <a:off x="2298" y="2637"/>
                  <a:ext cx="22" cy="842"/>
                </a:xfrm>
                <a:prstGeom prst="rect">
                  <a:avLst/>
                </a:prstGeom>
                <a:solidFill>
                  <a:srgbClr val="A8DDB5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4" name="Rectangle 196"/>
                <p:cNvSpPr>
                  <a:spLocks noChangeArrowheads="1"/>
                </p:cNvSpPr>
                <p:nvPr/>
              </p:nvSpPr>
              <p:spPr bwMode="auto">
                <a:xfrm>
                  <a:off x="2289" y="2637"/>
                  <a:ext cx="22" cy="842"/>
                </a:xfrm>
                <a:prstGeom prst="rect">
                  <a:avLst/>
                </a:prstGeom>
                <a:solidFill>
                  <a:srgbClr val="AFE0BA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5" name="Rectangle 197"/>
                <p:cNvSpPr>
                  <a:spLocks noChangeArrowheads="1"/>
                </p:cNvSpPr>
                <p:nvPr/>
              </p:nvSpPr>
              <p:spPr bwMode="auto">
                <a:xfrm>
                  <a:off x="2279" y="2637"/>
                  <a:ext cx="22" cy="842"/>
                </a:xfrm>
                <a:prstGeom prst="rect">
                  <a:avLst/>
                </a:prstGeom>
                <a:solidFill>
                  <a:srgbClr val="B5E2C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6" name="Rectangle 198"/>
                <p:cNvSpPr>
                  <a:spLocks noChangeArrowheads="1"/>
                </p:cNvSpPr>
                <p:nvPr/>
              </p:nvSpPr>
              <p:spPr bwMode="auto">
                <a:xfrm>
                  <a:off x="2270" y="2637"/>
                  <a:ext cx="20" cy="842"/>
                </a:xfrm>
                <a:prstGeom prst="rect">
                  <a:avLst/>
                </a:prstGeom>
                <a:solidFill>
                  <a:srgbClr val="BCE5C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7" name="Rectangle 199"/>
                <p:cNvSpPr>
                  <a:spLocks noChangeArrowheads="1"/>
                </p:cNvSpPr>
                <p:nvPr/>
              </p:nvSpPr>
              <p:spPr bwMode="auto">
                <a:xfrm>
                  <a:off x="2259" y="2637"/>
                  <a:ext cx="22" cy="842"/>
                </a:xfrm>
                <a:prstGeom prst="rect">
                  <a:avLst/>
                </a:prstGeom>
                <a:solidFill>
                  <a:srgbClr val="C1E8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8" name="Rectangle 200"/>
                <p:cNvSpPr>
                  <a:spLocks noChangeArrowheads="1"/>
                </p:cNvSpPr>
                <p:nvPr/>
              </p:nvSpPr>
              <p:spPr bwMode="auto">
                <a:xfrm>
                  <a:off x="2249" y="2637"/>
                  <a:ext cx="22" cy="842"/>
                </a:xfrm>
                <a:prstGeom prst="rect">
                  <a:avLst/>
                </a:prstGeom>
                <a:solidFill>
                  <a:srgbClr val="C9EAD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9" name="Rectangle 201"/>
                <p:cNvSpPr>
                  <a:spLocks noChangeArrowheads="1"/>
                </p:cNvSpPr>
                <p:nvPr/>
              </p:nvSpPr>
              <p:spPr bwMode="auto">
                <a:xfrm>
                  <a:off x="2240" y="2637"/>
                  <a:ext cx="20" cy="842"/>
                </a:xfrm>
                <a:prstGeom prst="rect">
                  <a:avLst/>
                </a:prstGeom>
                <a:solidFill>
                  <a:srgbClr val="D1EDD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0" name="Rectangle 202"/>
                <p:cNvSpPr>
                  <a:spLocks noChangeArrowheads="1"/>
                </p:cNvSpPr>
                <p:nvPr/>
              </p:nvSpPr>
              <p:spPr bwMode="auto">
                <a:xfrm>
                  <a:off x="2229" y="2637"/>
                  <a:ext cx="22" cy="842"/>
                </a:xfrm>
                <a:prstGeom prst="rect">
                  <a:avLst/>
                </a:prstGeom>
                <a:solidFill>
                  <a:srgbClr val="D6EFDD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1" name="Rectangle 203"/>
                <p:cNvSpPr>
                  <a:spLocks noChangeArrowheads="1"/>
                </p:cNvSpPr>
                <p:nvPr/>
              </p:nvSpPr>
              <p:spPr bwMode="auto">
                <a:xfrm>
                  <a:off x="2219" y="2637"/>
                  <a:ext cx="22" cy="842"/>
                </a:xfrm>
                <a:prstGeom prst="rect">
                  <a:avLst/>
                </a:prstGeom>
                <a:solidFill>
                  <a:srgbClr val="DDF2E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2" name="Rectangle 204"/>
                <p:cNvSpPr>
                  <a:spLocks noChangeArrowheads="1"/>
                </p:cNvSpPr>
                <p:nvPr/>
              </p:nvSpPr>
              <p:spPr bwMode="auto">
                <a:xfrm>
                  <a:off x="2210" y="2637"/>
                  <a:ext cx="22" cy="842"/>
                </a:xfrm>
                <a:prstGeom prst="rect">
                  <a:avLst/>
                </a:prstGeom>
                <a:solidFill>
                  <a:srgbClr val="E5F4E8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3" name="Rectangle 205"/>
                <p:cNvSpPr>
                  <a:spLocks noChangeArrowheads="1"/>
                </p:cNvSpPr>
                <p:nvPr/>
              </p:nvSpPr>
              <p:spPr bwMode="auto">
                <a:xfrm>
                  <a:off x="2201" y="2637"/>
                  <a:ext cx="20" cy="842"/>
                </a:xfrm>
                <a:prstGeom prst="rect">
                  <a:avLst/>
                </a:prstGeom>
                <a:solidFill>
                  <a:srgbClr val="EAF7ED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4" name="Rectangle 206"/>
                <p:cNvSpPr>
                  <a:spLocks noChangeArrowheads="1"/>
                </p:cNvSpPr>
                <p:nvPr/>
              </p:nvSpPr>
              <p:spPr bwMode="auto">
                <a:xfrm>
                  <a:off x="2190" y="2637"/>
                  <a:ext cx="22" cy="842"/>
                </a:xfrm>
                <a:prstGeom prst="rect">
                  <a:avLst/>
                </a:prstGeom>
                <a:solidFill>
                  <a:srgbClr val="F2F9F4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5" name="Rectangle 207"/>
                <p:cNvSpPr>
                  <a:spLocks noChangeArrowheads="1"/>
                </p:cNvSpPr>
                <p:nvPr/>
              </p:nvSpPr>
              <p:spPr bwMode="auto">
                <a:xfrm>
                  <a:off x="2180" y="2637"/>
                  <a:ext cx="22" cy="842"/>
                </a:xfrm>
                <a:prstGeom prst="rect">
                  <a:avLst/>
                </a:prstGeom>
                <a:solidFill>
                  <a:srgbClr val="F7FCF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6" name="Rectangle 208"/>
                <p:cNvSpPr>
                  <a:spLocks noChangeArrowheads="1"/>
                </p:cNvSpPr>
                <p:nvPr/>
              </p:nvSpPr>
              <p:spPr bwMode="auto">
                <a:xfrm>
                  <a:off x="2171" y="2637"/>
                  <a:ext cx="20" cy="84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7" name="Rectangle 209"/>
                <p:cNvSpPr>
                  <a:spLocks noChangeArrowheads="1"/>
                </p:cNvSpPr>
                <p:nvPr/>
              </p:nvSpPr>
              <p:spPr bwMode="auto">
                <a:xfrm>
                  <a:off x="2009" y="2637"/>
                  <a:ext cx="160" cy="84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8" name="Freeform 210"/>
                <p:cNvSpPr>
                  <a:spLocks/>
                </p:cNvSpPr>
                <p:nvPr/>
              </p:nvSpPr>
              <p:spPr bwMode="auto">
                <a:xfrm>
                  <a:off x="2040" y="2867"/>
                  <a:ext cx="97" cy="613"/>
                </a:xfrm>
                <a:custGeom>
                  <a:avLst/>
                  <a:gdLst/>
                  <a:ahLst/>
                  <a:cxnLst>
                    <a:cxn ang="0">
                      <a:pos x="0" y="612"/>
                    </a:cxn>
                    <a:cxn ang="0">
                      <a:pos x="0" y="75"/>
                    </a:cxn>
                    <a:cxn ang="0">
                      <a:pos x="3" y="49"/>
                    </a:cxn>
                    <a:cxn ang="0">
                      <a:pos x="9" y="29"/>
                    </a:cxn>
                    <a:cxn ang="0">
                      <a:pos x="19" y="14"/>
                    </a:cxn>
                    <a:cxn ang="0">
                      <a:pos x="31" y="3"/>
                    </a:cxn>
                    <a:cxn ang="0">
                      <a:pos x="44" y="0"/>
                    </a:cxn>
                    <a:cxn ang="0">
                      <a:pos x="58" y="2"/>
                    </a:cxn>
                    <a:cxn ang="0">
                      <a:pos x="71" y="9"/>
                    </a:cxn>
                    <a:cxn ang="0">
                      <a:pos x="82" y="21"/>
                    </a:cxn>
                    <a:cxn ang="0">
                      <a:pos x="88" y="31"/>
                    </a:cxn>
                    <a:cxn ang="0">
                      <a:pos x="93" y="44"/>
                    </a:cxn>
                    <a:cxn ang="0">
                      <a:pos x="94" y="58"/>
                    </a:cxn>
                    <a:cxn ang="0">
                      <a:pos x="96" y="75"/>
                    </a:cxn>
                    <a:cxn ang="0">
                      <a:pos x="96" y="612"/>
                    </a:cxn>
                    <a:cxn ang="0">
                      <a:pos x="0" y="612"/>
                    </a:cxn>
                  </a:cxnLst>
                  <a:rect l="0" t="0" r="r" b="b"/>
                  <a:pathLst>
                    <a:path w="97" h="613">
                      <a:moveTo>
                        <a:pt x="0" y="612"/>
                      </a:moveTo>
                      <a:lnTo>
                        <a:pt x="0" y="75"/>
                      </a:lnTo>
                      <a:lnTo>
                        <a:pt x="3" y="49"/>
                      </a:lnTo>
                      <a:lnTo>
                        <a:pt x="9" y="29"/>
                      </a:lnTo>
                      <a:lnTo>
                        <a:pt x="19" y="14"/>
                      </a:lnTo>
                      <a:lnTo>
                        <a:pt x="31" y="3"/>
                      </a:lnTo>
                      <a:lnTo>
                        <a:pt x="44" y="0"/>
                      </a:lnTo>
                      <a:lnTo>
                        <a:pt x="58" y="2"/>
                      </a:lnTo>
                      <a:lnTo>
                        <a:pt x="71" y="9"/>
                      </a:lnTo>
                      <a:lnTo>
                        <a:pt x="82" y="21"/>
                      </a:lnTo>
                      <a:lnTo>
                        <a:pt x="88" y="31"/>
                      </a:lnTo>
                      <a:lnTo>
                        <a:pt x="93" y="44"/>
                      </a:lnTo>
                      <a:lnTo>
                        <a:pt x="94" y="58"/>
                      </a:lnTo>
                      <a:lnTo>
                        <a:pt x="96" y="75"/>
                      </a:lnTo>
                      <a:lnTo>
                        <a:pt x="96" y="612"/>
                      </a:lnTo>
                      <a:lnTo>
                        <a:pt x="0" y="612"/>
                      </a:lnTo>
                    </a:path>
                  </a:pathLst>
                </a:custGeom>
                <a:solidFill>
                  <a:srgbClr val="84D199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9" name="Freeform 211"/>
                <p:cNvSpPr>
                  <a:spLocks/>
                </p:cNvSpPr>
                <p:nvPr/>
              </p:nvSpPr>
              <p:spPr bwMode="auto">
                <a:xfrm>
                  <a:off x="1697" y="2867"/>
                  <a:ext cx="56" cy="613"/>
                </a:xfrm>
                <a:custGeom>
                  <a:avLst/>
                  <a:gdLst/>
                  <a:ahLst/>
                  <a:cxnLst>
                    <a:cxn ang="0">
                      <a:pos x="0" y="612"/>
                    </a:cxn>
                    <a:cxn ang="0">
                      <a:pos x="0" y="75"/>
                    </a:cxn>
                    <a:cxn ang="0">
                      <a:pos x="1" y="47"/>
                    </a:cxn>
                    <a:cxn ang="0">
                      <a:pos x="6" y="25"/>
                    </a:cxn>
                    <a:cxn ang="0">
                      <a:pos x="13" y="12"/>
                    </a:cxn>
                    <a:cxn ang="0">
                      <a:pos x="20" y="2"/>
                    </a:cxn>
                    <a:cxn ang="0">
                      <a:pos x="28" y="0"/>
                    </a:cxn>
                    <a:cxn ang="0">
                      <a:pos x="38" y="6"/>
                    </a:cxn>
                    <a:cxn ang="0">
                      <a:pos x="44" y="15"/>
                    </a:cxn>
                    <a:cxn ang="0">
                      <a:pos x="50" y="32"/>
                    </a:cxn>
                    <a:cxn ang="0">
                      <a:pos x="52" y="41"/>
                    </a:cxn>
                    <a:cxn ang="0">
                      <a:pos x="53" y="52"/>
                    </a:cxn>
                    <a:cxn ang="0">
                      <a:pos x="53" y="63"/>
                    </a:cxn>
                    <a:cxn ang="0">
                      <a:pos x="55" y="75"/>
                    </a:cxn>
                    <a:cxn ang="0">
                      <a:pos x="55" y="612"/>
                    </a:cxn>
                    <a:cxn ang="0">
                      <a:pos x="0" y="612"/>
                    </a:cxn>
                  </a:cxnLst>
                  <a:rect l="0" t="0" r="r" b="b"/>
                  <a:pathLst>
                    <a:path w="56" h="613">
                      <a:moveTo>
                        <a:pt x="0" y="612"/>
                      </a:moveTo>
                      <a:lnTo>
                        <a:pt x="0" y="75"/>
                      </a:lnTo>
                      <a:lnTo>
                        <a:pt x="1" y="47"/>
                      </a:lnTo>
                      <a:lnTo>
                        <a:pt x="6" y="25"/>
                      </a:lnTo>
                      <a:lnTo>
                        <a:pt x="13" y="12"/>
                      </a:lnTo>
                      <a:lnTo>
                        <a:pt x="20" y="2"/>
                      </a:lnTo>
                      <a:lnTo>
                        <a:pt x="28" y="0"/>
                      </a:lnTo>
                      <a:lnTo>
                        <a:pt x="38" y="6"/>
                      </a:lnTo>
                      <a:lnTo>
                        <a:pt x="44" y="15"/>
                      </a:lnTo>
                      <a:lnTo>
                        <a:pt x="50" y="32"/>
                      </a:lnTo>
                      <a:lnTo>
                        <a:pt x="52" y="41"/>
                      </a:lnTo>
                      <a:lnTo>
                        <a:pt x="53" y="52"/>
                      </a:lnTo>
                      <a:lnTo>
                        <a:pt x="53" y="63"/>
                      </a:lnTo>
                      <a:lnTo>
                        <a:pt x="55" y="75"/>
                      </a:lnTo>
                      <a:lnTo>
                        <a:pt x="55" y="612"/>
                      </a:lnTo>
                      <a:lnTo>
                        <a:pt x="0" y="612"/>
                      </a:lnTo>
                    </a:path>
                  </a:pathLst>
                </a:custGeom>
                <a:solidFill>
                  <a:srgbClr val="0AA330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0" name="Freeform 212"/>
                <p:cNvSpPr>
                  <a:spLocks/>
                </p:cNvSpPr>
                <p:nvPr/>
              </p:nvSpPr>
              <p:spPr bwMode="auto">
                <a:xfrm>
                  <a:off x="2422" y="2867"/>
                  <a:ext cx="57" cy="613"/>
                </a:xfrm>
                <a:custGeom>
                  <a:avLst/>
                  <a:gdLst/>
                  <a:ahLst/>
                  <a:cxnLst>
                    <a:cxn ang="0">
                      <a:pos x="56" y="612"/>
                    </a:cxn>
                    <a:cxn ang="0">
                      <a:pos x="56" y="75"/>
                    </a:cxn>
                    <a:cxn ang="0">
                      <a:pos x="54" y="47"/>
                    </a:cxn>
                    <a:cxn ang="0">
                      <a:pos x="49" y="25"/>
                    </a:cxn>
                    <a:cxn ang="0">
                      <a:pos x="43" y="12"/>
                    </a:cxn>
                    <a:cxn ang="0">
                      <a:pos x="35" y="2"/>
                    </a:cxn>
                    <a:cxn ang="0">
                      <a:pos x="27" y="0"/>
                    </a:cxn>
                    <a:cxn ang="0">
                      <a:pos x="18" y="6"/>
                    </a:cxn>
                    <a:cxn ang="0">
                      <a:pos x="11" y="15"/>
                    </a:cxn>
                    <a:cxn ang="0">
                      <a:pos x="5" y="32"/>
                    </a:cxn>
                    <a:cxn ang="0">
                      <a:pos x="4" y="41"/>
                    </a:cxn>
                    <a:cxn ang="0">
                      <a:pos x="2" y="52"/>
                    </a:cxn>
                    <a:cxn ang="0">
                      <a:pos x="0" y="63"/>
                    </a:cxn>
                    <a:cxn ang="0">
                      <a:pos x="0" y="75"/>
                    </a:cxn>
                    <a:cxn ang="0">
                      <a:pos x="0" y="612"/>
                    </a:cxn>
                    <a:cxn ang="0">
                      <a:pos x="56" y="612"/>
                    </a:cxn>
                  </a:cxnLst>
                  <a:rect l="0" t="0" r="r" b="b"/>
                  <a:pathLst>
                    <a:path w="57" h="613">
                      <a:moveTo>
                        <a:pt x="56" y="612"/>
                      </a:moveTo>
                      <a:lnTo>
                        <a:pt x="56" y="75"/>
                      </a:lnTo>
                      <a:lnTo>
                        <a:pt x="54" y="47"/>
                      </a:lnTo>
                      <a:lnTo>
                        <a:pt x="49" y="25"/>
                      </a:lnTo>
                      <a:lnTo>
                        <a:pt x="43" y="12"/>
                      </a:lnTo>
                      <a:lnTo>
                        <a:pt x="35" y="2"/>
                      </a:lnTo>
                      <a:lnTo>
                        <a:pt x="27" y="0"/>
                      </a:lnTo>
                      <a:lnTo>
                        <a:pt x="18" y="6"/>
                      </a:lnTo>
                      <a:lnTo>
                        <a:pt x="11" y="15"/>
                      </a:lnTo>
                      <a:lnTo>
                        <a:pt x="5" y="32"/>
                      </a:lnTo>
                      <a:lnTo>
                        <a:pt x="4" y="41"/>
                      </a:lnTo>
                      <a:lnTo>
                        <a:pt x="2" y="52"/>
                      </a:lnTo>
                      <a:lnTo>
                        <a:pt x="0" y="63"/>
                      </a:lnTo>
                      <a:lnTo>
                        <a:pt x="0" y="75"/>
                      </a:lnTo>
                      <a:lnTo>
                        <a:pt x="0" y="612"/>
                      </a:lnTo>
                      <a:lnTo>
                        <a:pt x="56" y="612"/>
                      </a:lnTo>
                    </a:path>
                  </a:pathLst>
                </a:custGeom>
                <a:solidFill>
                  <a:srgbClr val="0AA330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1" name="Freeform 213"/>
                <p:cNvSpPr>
                  <a:spLocks/>
                </p:cNvSpPr>
                <p:nvPr/>
              </p:nvSpPr>
              <p:spPr bwMode="auto">
                <a:xfrm>
                  <a:off x="1791" y="2867"/>
                  <a:ext cx="71" cy="613"/>
                </a:xfrm>
                <a:custGeom>
                  <a:avLst/>
                  <a:gdLst/>
                  <a:ahLst/>
                  <a:cxnLst>
                    <a:cxn ang="0">
                      <a:pos x="0" y="612"/>
                    </a:cxn>
                    <a:cxn ang="0">
                      <a:pos x="0" y="78"/>
                    </a:cxn>
                    <a:cxn ang="0">
                      <a:pos x="0" y="75"/>
                    </a:cxn>
                    <a:cxn ang="0">
                      <a:pos x="0" y="72"/>
                    </a:cxn>
                    <a:cxn ang="0">
                      <a:pos x="3" y="46"/>
                    </a:cxn>
                    <a:cxn ang="0">
                      <a:pos x="8" y="26"/>
                    </a:cxn>
                    <a:cxn ang="0">
                      <a:pos x="16" y="12"/>
                    </a:cxn>
                    <a:cxn ang="0">
                      <a:pos x="26" y="3"/>
                    </a:cxn>
                    <a:cxn ang="0">
                      <a:pos x="35" y="0"/>
                    </a:cxn>
                    <a:cxn ang="0">
                      <a:pos x="44" y="3"/>
                    </a:cxn>
                    <a:cxn ang="0">
                      <a:pos x="54" y="14"/>
                    </a:cxn>
                    <a:cxn ang="0">
                      <a:pos x="62" y="29"/>
                    </a:cxn>
                    <a:cxn ang="0">
                      <a:pos x="65" y="38"/>
                    </a:cxn>
                    <a:cxn ang="0">
                      <a:pos x="66" y="47"/>
                    </a:cxn>
                    <a:cxn ang="0">
                      <a:pos x="68" y="59"/>
                    </a:cxn>
                    <a:cxn ang="0">
                      <a:pos x="70" y="70"/>
                    </a:cxn>
                    <a:cxn ang="0">
                      <a:pos x="70" y="72"/>
                    </a:cxn>
                    <a:cxn ang="0">
                      <a:pos x="70" y="75"/>
                    </a:cxn>
                    <a:cxn ang="0">
                      <a:pos x="70" y="606"/>
                    </a:cxn>
                    <a:cxn ang="0">
                      <a:pos x="68" y="612"/>
                    </a:cxn>
                    <a:cxn ang="0">
                      <a:pos x="0" y="612"/>
                    </a:cxn>
                  </a:cxnLst>
                  <a:rect l="0" t="0" r="r" b="b"/>
                  <a:pathLst>
                    <a:path w="71" h="613">
                      <a:moveTo>
                        <a:pt x="0" y="612"/>
                      </a:moveTo>
                      <a:lnTo>
                        <a:pt x="0" y="78"/>
                      </a:lnTo>
                      <a:lnTo>
                        <a:pt x="0" y="75"/>
                      </a:lnTo>
                      <a:lnTo>
                        <a:pt x="0" y="72"/>
                      </a:lnTo>
                      <a:lnTo>
                        <a:pt x="3" y="46"/>
                      </a:lnTo>
                      <a:lnTo>
                        <a:pt x="8" y="26"/>
                      </a:lnTo>
                      <a:lnTo>
                        <a:pt x="16" y="12"/>
                      </a:lnTo>
                      <a:lnTo>
                        <a:pt x="26" y="3"/>
                      </a:lnTo>
                      <a:lnTo>
                        <a:pt x="35" y="0"/>
                      </a:lnTo>
                      <a:lnTo>
                        <a:pt x="44" y="3"/>
                      </a:lnTo>
                      <a:lnTo>
                        <a:pt x="54" y="14"/>
                      </a:lnTo>
                      <a:lnTo>
                        <a:pt x="62" y="29"/>
                      </a:lnTo>
                      <a:lnTo>
                        <a:pt x="65" y="38"/>
                      </a:lnTo>
                      <a:lnTo>
                        <a:pt x="66" y="47"/>
                      </a:lnTo>
                      <a:lnTo>
                        <a:pt x="68" y="59"/>
                      </a:lnTo>
                      <a:lnTo>
                        <a:pt x="70" y="70"/>
                      </a:lnTo>
                      <a:lnTo>
                        <a:pt x="70" y="72"/>
                      </a:lnTo>
                      <a:lnTo>
                        <a:pt x="70" y="75"/>
                      </a:lnTo>
                      <a:lnTo>
                        <a:pt x="70" y="606"/>
                      </a:lnTo>
                      <a:lnTo>
                        <a:pt x="68" y="612"/>
                      </a:lnTo>
                      <a:lnTo>
                        <a:pt x="0" y="612"/>
                      </a:lnTo>
                    </a:path>
                  </a:pathLst>
                </a:custGeom>
                <a:solidFill>
                  <a:srgbClr val="33B251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2" name="Freeform 214"/>
                <p:cNvSpPr>
                  <a:spLocks/>
                </p:cNvSpPr>
                <p:nvPr/>
              </p:nvSpPr>
              <p:spPr bwMode="auto">
                <a:xfrm>
                  <a:off x="2314" y="2867"/>
                  <a:ext cx="70" cy="613"/>
                </a:xfrm>
                <a:custGeom>
                  <a:avLst/>
                  <a:gdLst/>
                  <a:ahLst/>
                  <a:cxnLst>
                    <a:cxn ang="0">
                      <a:pos x="69" y="612"/>
                    </a:cxn>
                    <a:cxn ang="0">
                      <a:pos x="69" y="78"/>
                    </a:cxn>
                    <a:cxn ang="0">
                      <a:pos x="69" y="75"/>
                    </a:cxn>
                    <a:cxn ang="0">
                      <a:pos x="69" y="72"/>
                    </a:cxn>
                    <a:cxn ang="0">
                      <a:pos x="66" y="46"/>
                    </a:cxn>
                    <a:cxn ang="0">
                      <a:pos x="61" y="26"/>
                    </a:cxn>
                    <a:cxn ang="0">
                      <a:pos x="53" y="12"/>
                    </a:cxn>
                    <a:cxn ang="0">
                      <a:pos x="44" y="3"/>
                    </a:cxn>
                    <a:cxn ang="0">
                      <a:pos x="34" y="0"/>
                    </a:cxn>
                    <a:cxn ang="0">
                      <a:pos x="25" y="3"/>
                    </a:cxn>
                    <a:cxn ang="0">
                      <a:pos x="16" y="14"/>
                    </a:cxn>
                    <a:cxn ang="0">
                      <a:pos x="8" y="29"/>
                    </a:cxn>
                    <a:cxn ang="0">
                      <a:pos x="5" y="38"/>
                    </a:cxn>
                    <a:cxn ang="0">
                      <a:pos x="3" y="47"/>
                    </a:cxn>
                    <a:cxn ang="0">
                      <a:pos x="1" y="59"/>
                    </a:cxn>
                    <a:cxn ang="0">
                      <a:pos x="0" y="70"/>
                    </a:cxn>
                    <a:cxn ang="0">
                      <a:pos x="0" y="72"/>
                    </a:cxn>
                    <a:cxn ang="0">
                      <a:pos x="0" y="75"/>
                    </a:cxn>
                    <a:cxn ang="0">
                      <a:pos x="0" y="606"/>
                    </a:cxn>
                    <a:cxn ang="0">
                      <a:pos x="1" y="612"/>
                    </a:cxn>
                    <a:cxn ang="0">
                      <a:pos x="69" y="612"/>
                    </a:cxn>
                  </a:cxnLst>
                  <a:rect l="0" t="0" r="r" b="b"/>
                  <a:pathLst>
                    <a:path w="70" h="613">
                      <a:moveTo>
                        <a:pt x="69" y="612"/>
                      </a:moveTo>
                      <a:lnTo>
                        <a:pt x="69" y="78"/>
                      </a:lnTo>
                      <a:lnTo>
                        <a:pt x="69" y="75"/>
                      </a:lnTo>
                      <a:lnTo>
                        <a:pt x="69" y="72"/>
                      </a:lnTo>
                      <a:lnTo>
                        <a:pt x="66" y="46"/>
                      </a:lnTo>
                      <a:lnTo>
                        <a:pt x="61" y="26"/>
                      </a:lnTo>
                      <a:lnTo>
                        <a:pt x="53" y="12"/>
                      </a:lnTo>
                      <a:lnTo>
                        <a:pt x="44" y="3"/>
                      </a:lnTo>
                      <a:lnTo>
                        <a:pt x="34" y="0"/>
                      </a:lnTo>
                      <a:lnTo>
                        <a:pt x="25" y="3"/>
                      </a:lnTo>
                      <a:lnTo>
                        <a:pt x="16" y="14"/>
                      </a:lnTo>
                      <a:lnTo>
                        <a:pt x="8" y="29"/>
                      </a:lnTo>
                      <a:lnTo>
                        <a:pt x="5" y="38"/>
                      </a:lnTo>
                      <a:lnTo>
                        <a:pt x="3" y="47"/>
                      </a:lnTo>
                      <a:lnTo>
                        <a:pt x="1" y="59"/>
                      </a:lnTo>
                      <a:lnTo>
                        <a:pt x="0" y="70"/>
                      </a:lnTo>
                      <a:lnTo>
                        <a:pt x="0" y="72"/>
                      </a:lnTo>
                      <a:lnTo>
                        <a:pt x="0" y="75"/>
                      </a:lnTo>
                      <a:lnTo>
                        <a:pt x="0" y="606"/>
                      </a:lnTo>
                      <a:lnTo>
                        <a:pt x="1" y="612"/>
                      </a:lnTo>
                      <a:lnTo>
                        <a:pt x="69" y="612"/>
                      </a:lnTo>
                    </a:path>
                  </a:pathLst>
                </a:custGeom>
                <a:solidFill>
                  <a:srgbClr val="33B251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3" name="Freeform 215"/>
                <p:cNvSpPr>
                  <a:spLocks/>
                </p:cNvSpPr>
                <p:nvPr/>
              </p:nvSpPr>
              <p:spPr bwMode="auto">
                <a:xfrm>
                  <a:off x="1906" y="2867"/>
                  <a:ext cx="83" cy="613"/>
                </a:xfrm>
                <a:custGeom>
                  <a:avLst/>
                  <a:gdLst/>
                  <a:ahLst/>
                  <a:cxnLst>
                    <a:cxn ang="0">
                      <a:pos x="0" y="612"/>
                    </a:cxn>
                    <a:cxn ang="0">
                      <a:pos x="0" y="76"/>
                    </a:cxn>
                    <a:cxn ang="0">
                      <a:pos x="0" y="75"/>
                    </a:cxn>
                    <a:cxn ang="0">
                      <a:pos x="0" y="72"/>
                    </a:cxn>
                    <a:cxn ang="0">
                      <a:pos x="0" y="70"/>
                    </a:cxn>
                    <a:cxn ang="0">
                      <a:pos x="0" y="69"/>
                    </a:cxn>
                    <a:cxn ang="0">
                      <a:pos x="3" y="44"/>
                    </a:cxn>
                    <a:cxn ang="0">
                      <a:pos x="10" y="25"/>
                    </a:cxn>
                    <a:cxn ang="0">
                      <a:pos x="18" y="12"/>
                    </a:cxn>
                    <a:cxn ang="0">
                      <a:pos x="29" y="3"/>
                    </a:cxn>
                    <a:cxn ang="0">
                      <a:pos x="40" y="0"/>
                    </a:cxn>
                    <a:cxn ang="0">
                      <a:pos x="52" y="3"/>
                    </a:cxn>
                    <a:cxn ang="0">
                      <a:pos x="62" y="12"/>
                    </a:cxn>
                    <a:cxn ang="0">
                      <a:pos x="71" y="25"/>
                    </a:cxn>
                    <a:cxn ang="0">
                      <a:pos x="76" y="32"/>
                    </a:cxn>
                    <a:cxn ang="0">
                      <a:pos x="79" y="41"/>
                    </a:cxn>
                    <a:cxn ang="0">
                      <a:pos x="80" y="53"/>
                    </a:cxn>
                    <a:cxn ang="0">
                      <a:pos x="82" y="67"/>
                    </a:cxn>
                    <a:cxn ang="0">
                      <a:pos x="82" y="69"/>
                    </a:cxn>
                    <a:cxn ang="0">
                      <a:pos x="82" y="70"/>
                    </a:cxn>
                    <a:cxn ang="0">
                      <a:pos x="82" y="72"/>
                    </a:cxn>
                    <a:cxn ang="0">
                      <a:pos x="82" y="75"/>
                    </a:cxn>
                    <a:cxn ang="0">
                      <a:pos x="82" y="610"/>
                    </a:cxn>
                    <a:cxn ang="0">
                      <a:pos x="79" y="612"/>
                    </a:cxn>
                    <a:cxn ang="0">
                      <a:pos x="0" y="612"/>
                    </a:cxn>
                  </a:cxnLst>
                  <a:rect l="0" t="0" r="r" b="b"/>
                  <a:pathLst>
                    <a:path w="83" h="613">
                      <a:moveTo>
                        <a:pt x="0" y="612"/>
                      </a:moveTo>
                      <a:lnTo>
                        <a:pt x="0" y="76"/>
                      </a:lnTo>
                      <a:lnTo>
                        <a:pt x="0" y="75"/>
                      </a:lnTo>
                      <a:lnTo>
                        <a:pt x="0" y="72"/>
                      </a:lnTo>
                      <a:lnTo>
                        <a:pt x="0" y="70"/>
                      </a:lnTo>
                      <a:lnTo>
                        <a:pt x="0" y="69"/>
                      </a:lnTo>
                      <a:lnTo>
                        <a:pt x="3" y="44"/>
                      </a:lnTo>
                      <a:lnTo>
                        <a:pt x="10" y="25"/>
                      </a:lnTo>
                      <a:lnTo>
                        <a:pt x="18" y="12"/>
                      </a:lnTo>
                      <a:lnTo>
                        <a:pt x="29" y="3"/>
                      </a:lnTo>
                      <a:lnTo>
                        <a:pt x="40" y="0"/>
                      </a:lnTo>
                      <a:lnTo>
                        <a:pt x="52" y="3"/>
                      </a:lnTo>
                      <a:lnTo>
                        <a:pt x="62" y="12"/>
                      </a:lnTo>
                      <a:lnTo>
                        <a:pt x="71" y="25"/>
                      </a:lnTo>
                      <a:lnTo>
                        <a:pt x="76" y="32"/>
                      </a:lnTo>
                      <a:lnTo>
                        <a:pt x="79" y="41"/>
                      </a:lnTo>
                      <a:lnTo>
                        <a:pt x="80" y="53"/>
                      </a:lnTo>
                      <a:lnTo>
                        <a:pt x="82" y="67"/>
                      </a:lnTo>
                      <a:lnTo>
                        <a:pt x="82" y="69"/>
                      </a:lnTo>
                      <a:lnTo>
                        <a:pt x="82" y="70"/>
                      </a:lnTo>
                      <a:lnTo>
                        <a:pt x="82" y="72"/>
                      </a:lnTo>
                      <a:lnTo>
                        <a:pt x="82" y="75"/>
                      </a:lnTo>
                      <a:lnTo>
                        <a:pt x="82" y="610"/>
                      </a:lnTo>
                      <a:lnTo>
                        <a:pt x="79" y="612"/>
                      </a:lnTo>
                      <a:lnTo>
                        <a:pt x="0" y="612"/>
                      </a:lnTo>
                    </a:path>
                  </a:pathLst>
                </a:custGeom>
                <a:solidFill>
                  <a:srgbClr val="5BC175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4" name="Freeform 216"/>
                <p:cNvSpPr>
                  <a:spLocks/>
                </p:cNvSpPr>
                <p:nvPr/>
              </p:nvSpPr>
              <p:spPr bwMode="auto">
                <a:xfrm>
                  <a:off x="2185" y="2867"/>
                  <a:ext cx="84" cy="613"/>
                </a:xfrm>
                <a:custGeom>
                  <a:avLst/>
                  <a:gdLst/>
                  <a:ahLst/>
                  <a:cxnLst>
                    <a:cxn ang="0">
                      <a:pos x="83" y="612"/>
                    </a:cxn>
                    <a:cxn ang="0">
                      <a:pos x="83" y="76"/>
                    </a:cxn>
                    <a:cxn ang="0">
                      <a:pos x="83" y="75"/>
                    </a:cxn>
                    <a:cxn ang="0">
                      <a:pos x="83" y="72"/>
                    </a:cxn>
                    <a:cxn ang="0">
                      <a:pos x="83" y="70"/>
                    </a:cxn>
                    <a:cxn ang="0">
                      <a:pos x="83" y="69"/>
                    </a:cxn>
                    <a:cxn ang="0">
                      <a:pos x="80" y="44"/>
                    </a:cxn>
                    <a:cxn ang="0">
                      <a:pos x="74" y="25"/>
                    </a:cxn>
                    <a:cxn ang="0">
                      <a:pos x="66" y="12"/>
                    </a:cxn>
                    <a:cxn ang="0">
                      <a:pos x="55" y="3"/>
                    </a:cxn>
                    <a:cxn ang="0">
                      <a:pos x="42" y="0"/>
                    </a:cxn>
                    <a:cxn ang="0">
                      <a:pos x="31" y="3"/>
                    </a:cxn>
                    <a:cxn ang="0">
                      <a:pos x="20" y="12"/>
                    </a:cxn>
                    <a:cxn ang="0">
                      <a:pos x="11" y="25"/>
                    </a:cxn>
                    <a:cxn ang="0">
                      <a:pos x="8" y="32"/>
                    </a:cxn>
                    <a:cxn ang="0">
                      <a:pos x="5" y="41"/>
                    </a:cxn>
                    <a:cxn ang="0">
                      <a:pos x="3" y="53"/>
                    </a:cxn>
                    <a:cxn ang="0">
                      <a:pos x="1" y="67"/>
                    </a:cxn>
                    <a:cxn ang="0">
                      <a:pos x="1" y="69"/>
                    </a:cxn>
                    <a:cxn ang="0">
                      <a:pos x="1" y="70"/>
                    </a:cxn>
                    <a:cxn ang="0">
                      <a:pos x="0" y="72"/>
                    </a:cxn>
                    <a:cxn ang="0">
                      <a:pos x="0" y="75"/>
                    </a:cxn>
                    <a:cxn ang="0">
                      <a:pos x="0" y="610"/>
                    </a:cxn>
                    <a:cxn ang="0">
                      <a:pos x="3" y="612"/>
                    </a:cxn>
                    <a:cxn ang="0">
                      <a:pos x="83" y="612"/>
                    </a:cxn>
                  </a:cxnLst>
                  <a:rect l="0" t="0" r="r" b="b"/>
                  <a:pathLst>
                    <a:path w="84" h="613">
                      <a:moveTo>
                        <a:pt x="83" y="612"/>
                      </a:moveTo>
                      <a:lnTo>
                        <a:pt x="83" y="76"/>
                      </a:lnTo>
                      <a:lnTo>
                        <a:pt x="83" y="75"/>
                      </a:lnTo>
                      <a:lnTo>
                        <a:pt x="83" y="72"/>
                      </a:lnTo>
                      <a:lnTo>
                        <a:pt x="83" y="70"/>
                      </a:lnTo>
                      <a:lnTo>
                        <a:pt x="83" y="69"/>
                      </a:lnTo>
                      <a:lnTo>
                        <a:pt x="80" y="44"/>
                      </a:lnTo>
                      <a:lnTo>
                        <a:pt x="74" y="25"/>
                      </a:lnTo>
                      <a:lnTo>
                        <a:pt x="66" y="12"/>
                      </a:lnTo>
                      <a:lnTo>
                        <a:pt x="55" y="3"/>
                      </a:lnTo>
                      <a:lnTo>
                        <a:pt x="42" y="0"/>
                      </a:lnTo>
                      <a:lnTo>
                        <a:pt x="31" y="3"/>
                      </a:lnTo>
                      <a:lnTo>
                        <a:pt x="20" y="12"/>
                      </a:lnTo>
                      <a:lnTo>
                        <a:pt x="11" y="25"/>
                      </a:lnTo>
                      <a:lnTo>
                        <a:pt x="8" y="32"/>
                      </a:lnTo>
                      <a:lnTo>
                        <a:pt x="5" y="41"/>
                      </a:lnTo>
                      <a:lnTo>
                        <a:pt x="3" y="53"/>
                      </a:lnTo>
                      <a:lnTo>
                        <a:pt x="1" y="67"/>
                      </a:lnTo>
                      <a:lnTo>
                        <a:pt x="1" y="69"/>
                      </a:lnTo>
                      <a:lnTo>
                        <a:pt x="1" y="70"/>
                      </a:lnTo>
                      <a:lnTo>
                        <a:pt x="0" y="72"/>
                      </a:lnTo>
                      <a:lnTo>
                        <a:pt x="0" y="75"/>
                      </a:lnTo>
                      <a:lnTo>
                        <a:pt x="0" y="610"/>
                      </a:lnTo>
                      <a:lnTo>
                        <a:pt x="3" y="612"/>
                      </a:lnTo>
                      <a:lnTo>
                        <a:pt x="83" y="612"/>
                      </a:lnTo>
                    </a:path>
                  </a:pathLst>
                </a:custGeom>
                <a:solidFill>
                  <a:srgbClr val="5BC175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7" name="Group 217"/>
            <p:cNvGrpSpPr>
              <a:grpSpLocks/>
            </p:cNvGrpSpPr>
            <p:nvPr/>
          </p:nvGrpSpPr>
          <p:grpSpPr bwMode="auto">
            <a:xfrm>
              <a:off x="1677" y="3477"/>
              <a:ext cx="820" cy="842"/>
              <a:chOff x="1677" y="3477"/>
              <a:chExt cx="820" cy="842"/>
            </a:xfrm>
          </p:grpSpPr>
          <p:sp>
            <p:nvSpPr>
              <p:cNvPr id="8" name="Rectangle 218"/>
              <p:cNvSpPr>
                <a:spLocks noChangeArrowheads="1"/>
              </p:cNvSpPr>
              <p:nvPr/>
            </p:nvSpPr>
            <p:spPr bwMode="auto">
              <a:xfrm>
                <a:off x="2477" y="3477"/>
                <a:ext cx="20" cy="842"/>
              </a:xfrm>
              <a:prstGeom prst="rect">
                <a:avLst/>
              </a:prstGeom>
              <a:solidFill>
                <a:srgbClr val="33B25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" name="Rectangle 219"/>
              <p:cNvSpPr>
                <a:spLocks noChangeArrowheads="1"/>
              </p:cNvSpPr>
              <p:nvPr/>
            </p:nvSpPr>
            <p:spPr bwMode="auto">
              <a:xfrm>
                <a:off x="1677" y="3477"/>
                <a:ext cx="22" cy="842"/>
              </a:xfrm>
              <a:prstGeom prst="rect">
                <a:avLst/>
              </a:prstGeom>
              <a:solidFill>
                <a:srgbClr val="33B25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" name="Rectangle 220"/>
              <p:cNvSpPr>
                <a:spLocks noChangeArrowheads="1"/>
              </p:cNvSpPr>
              <p:nvPr/>
            </p:nvSpPr>
            <p:spPr bwMode="auto">
              <a:xfrm>
                <a:off x="2464" y="3477"/>
                <a:ext cx="23" cy="842"/>
              </a:xfrm>
              <a:prstGeom prst="rect">
                <a:avLst/>
              </a:prstGeom>
              <a:solidFill>
                <a:srgbClr val="3AB55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Rectangle 221"/>
              <p:cNvSpPr>
                <a:spLocks noChangeArrowheads="1"/>
              </p:cNvSpPr>
              <p:nvPr/>
            </p:nvSpPr>
            <p:spPr bwMode="auto">
              <a:xfrm>
                <a:off x="2456" y="3477"/>
                <a:ext cx="22" cy="842"/>
              </a:xfrm>
              <a:prstGeom prst="rect">
                <a:avLst/>
              </a:prstGeom>
              <a:solidFill>
                <a:srgbClr val="3FB75E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Rectangle 222"/>
              <p:cNvSpPr>
                <a:spLocks noChangeArrowheads="1"/>
              </p:cNvSpPr>
              <p:nvPr/>
            </p:nvSpPr>
            <p:spPr bwMode="auto">
              <a:xfrm>
                <a:off x="2447" y="3477"/>
                <a:ext cx="20" cy="842"/>
              </a:xfrm>
              <a:prstGeom prst="rect">
                <a:avLst/>
              </a:prstGeom>
              <a:solidFill>
                <a:srgbClr val="47BA6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Rectangle 223"/>
              <p:cNvSpPr>
                <a:spLocks noChangeArrowheads="1"/>
              </p:cNvSpPr>
              <p:nvPr/>
            </p:nvSpPr>
            <p:spPr bwMode="auto">
              <a:xfrm>
                <a:off x="2436" y="3477"/>
                <a:ext cx="22" cy="842"/>
              </a:xfrm>
              <a:prstGeom prst="rect">
                <a:avLst/>
              </a:prstGeom>
              <a:solidFill>
                <a:srgbClr val="4CBC68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Rectangle 224"/>
              <p:cNvSpPr>
                <a:spLocks noChangeArrowheads="1"/>
              </p:cNvSpPr>
              <p:nvPr/>
            </p:nvSpPr>
            <p:spPr bwMode="auto">
              <a:xfrm>
                <a:off x="2426" y="3477"/>
                <a:ext cx="22" cy="842"/>
              </a:xfrm>
              <a:prstGeom prst="rect">
                <a:avLst/>
              </a:prstGeom>
              <a:solidFill>
                <a:srgbClr val="54BF7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Rectangle 225"/>
              <p:cNvSpPr>
                <a:spLocks noChangeArrowheads="1"/>
              </p:cNvSpPr>
              <p:nvPr/>
            </p:nvSpPr>
            <p:spPr bwMode="auto">
              <a:xfrm>
                <a:off x="2417" y="3477"/>
                <a:ext cx="20" cy="842"/>
              </a:xfrm>
              <a:prstGeom prst="rect">
                <a:avLst/>
              </a:prstGeom>
              <a:solidFill>
                <a:srgbClr val="5BC17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Rectangle 226"/>
              <p:cNvSpPr>
                <a:spLocks noChangeArrowheads="1"/>
              </p:cNvSpPr>
              <p:nvPr/>
            </p:nvSpPr>
            <p:spPr bwMode="auto">
              <a:xfrm>
                <a:off x="2406" y="3477"/>
                <a:ext cx="22" cy="842"/>
              </a:xfrm>
              <a:prstGeom prst="rect">
                <a:avLst/>
              </a:prstGeom>
              <a:solidFill>
                <a:srgbClr val="60C47A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Rectangle 227"/>
              <p:cNvSpPr>
                <a:spLocks noChangeArrowheads="1"/>
              </p:cNvSpPr>
              <p:nvPr/>
            </p:nvSpPr>
            <p:spPr bwMode="auto">
              <a:xfrm>
                <a:off x="2396" y="3477"/>
                <a:ext cx="22" cy="842"/>
              </a:xfrm>
              <a:prstGeom prst="rect">
                <a:avLst/>
              </a:prstGeom>
              <a:solidFill>
                <a:srgbClr val="68C67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Rectangle 228"/>
              <p:cNvSpPr>
                <a:spLocks noChangeArrowheads="1"/>
              </p:cNvSpPr>
              <p:nvPr/>
            </p:nvSpPr>
            <p:spPr bwMode="auto">
              <a:xfrm>
                <a:off x="2387" y="3477"/>
                <a:ext cx="22" cy="842"/>
              </a:xfrm>
              <a:prstGeom prst="rect">
                <a:avLst/>
              </a:prstGeom>
              <a:solidFill>
                <a:srgbClr val="70C984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Rectangle 229"/>
              <p:cNvSpPr>
                <a:spLocks noChangeArrowheads="1"/>
              </p:cNvSpPr>
              <p:nvPr/>
            </p:nvSpPr>
            <p:spPr bwMode="auto">
              <a:xfrm>
                <a:off x="2376" y="3477"/>
                <a:ext cx="21" cy="842"/>
              </a:xfrm>
              <a:prstGeom prst="rect">
                <a:avLst/>
              </a:prstGeom>
              <a:solidFill>
                <a:srgbClr val="75CC8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Rectangle 230"/>
              <p:cNvSpPr>
                <a:spLocks noChangeArrowheads="1"/>
              </p:cNvSpPr>
              <p:nvPr/>
            </p:nvSpPr>
            <p:spPr bwMode="auto">
              <a:xfrm>
                <a:off x="2366" y="3477"/>
                <a:ext cx="22" cy="842"/>
              </a:xfrm>
              <a:prstGeom prst="rect">
                <a:avLst/>
              </a:prstGeom>
              <a:solidFill>
                <a:srgbClr val="7CCE9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Rectangle 231"/>
              <p:cNvSpPr>
                <a:spLocks noChangeArrowheads="1"/>
              </p:cNvSpPr>
              <p:nvPr/>
            </p:nvSpPr>
            <p:spPr bwMode="auto">
              <a:xfrm>
                <a:off x="2357" y="3477"/>
                <a:ext cx="22" cy="842"/>
              </a:xfrm>
              <a:prstGeom prst="rect">
                <a:avLst/>
              </a:prstGeom>
              <a:solidFill>
                <a:srgbClr val="82D19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Rectangle 232"/>
              <p:cNvSpPr>
                <a:spLocks noChangeArrowheads="1"/>
              </p:cNvSpPr>
              <p:nvPr/>
            </p:nvSpPr>
            <p:spPr bwMode="auto">
              <a:xfrm>
                <a:off x="2346" y="3477"/>
                <a:ext cx="21" cy="842"/>
              </a:xfrm>
              <a:prstGeom prst="rect">
                <a:avLst/>
              </a:prstGeom>
              <a:solidFill>
                <a:srgbClr val="89D39B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Rectangle 233"/>
              <p:cNvSpPr>
                <a:spLocks noChangeArrowheads="1"/>
              </p:cNvSpPr>
              <p:nvPr/>
            </p:nvSpPr>
            <p:spPr bwMode="auto">
              <a:xfrm>
                <a:off x="2336" y="3477"/>
                <a:ext cx="22" cy="842"/>
              </a:xfrm>
              <a:prstGeom prst="rect">
                <a:avLst/>
              </a:prstGeom>
              <a:solidFill>
                <a:srgbClr val="91D6A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Rectangle 234"/>
              <p:cNvSpPr>
                <a:spLocks noChangeArrowheads="1"/>
              </p:cNvSpPr>
              <p:nvPr/>
            </p:nvSpPr>
            <p:spPr bwMode="auto">
              <a:xfrm>
                <a:off x="2327" y="3477"/>
                <a:ext cx="22" cy="842"/>
              </a:xfrm>
              <a:prstGeom prst="rect">
                <a:avLst/>
              </a:prstGeom>
              <a:solidFill>
                <a:srgbClr val="96D8A8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Rectangle 235"/>
              <p:cNvSpPr>
                <a:spLocks noChangeArrowheads="1"/>
              </p:cNvSpPr>
              <p:nvPr/>
            </p:nvSpPr>
            <p:spPr bwMode="auto">
              <a:xfrm>
                <a:off x="2318" y="3477"/>
                <a:ext cx="20" cy="842"/>
              </a:xfrm>
              <a:prstGeom prst="rect">
                <a:avLst/>
              </a:prstGeom>
              <a:solidFill>
                <a:srgbClr val="9BD8AA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Rectangle 236"/>
              <p:cNvSpPr>
                <a:spLocks noChangeArrowheads="1"/>
              </p:cNvSpPr>
              <p:nvPr/>
            </p:nvSpPr>
            <p:spPr bwMode="auto">
              <a:xfrm>
                <a:off x="2307" y="3477"/>
                <a:ext cx="22" cy="842"/>
              </a:xfrm>
              <a:prstGeom prst="rect">
                <a:avLst/>
              </a:prstGeom>
              <a:solidFill>
                <a:srgbClr val="A0DBA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Rectangle 237"/>
              <p:cNvSpPr>
                <a:spLocks noChangeArrowheads="1"/>
              </p:cNvSpPr>
              <p:nvPr/>
            </p:nvSpPr>
            <p:spPr bwMode="auto">
              <a:xfrm>
                <a:off x="2297" y="3477"/>
                <a:ext cx="22" cy="842"/>
              </a:xfrm>
              <a:prstGeom prst="rect">
                <a:avLst/>
              </a:prstGeom>
              <a:solidFill>
                <a:srgbClr val="A8DDB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Rectangle 238"/>
              <p:cNvSpPr>
                <a:spLocks noChangeArrowheads="1"/>
              </p:cNvSpPr>
              <p:nvPr/>
            </p:nvSpPr>
            <p:spPr bwMode="auto">
              <a:xfrm>
                <a:off x="2288" y="3477"/>
                <a:ext cx="20" cy="842"/>
              </a:xfrm>
              <a:prstGeom prst="rect">
                <a:avLst/>
              </a:prstGeom>
              <a:solidFill>
                <a:srgbClr val="AFE0BA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Rectangle 239"/>
              <p:cNvSpPr>
                <a:spLocks noChangeArrowheads="1"/>
              </p:cNvSpPr>
              <p:nvPr/>
            </p:nvSpPr>
            <p:spPr bwMode="auto">
              <a:xfrm>
                <a:off x="2277" y="3477"/>
                <a:ext cx="22" cy="842"/>
              </a:xfrm>
              <a:prstGeom prst="rect">
                <a:avLst/>
              </a:prstGeom>
              <a:solidFill>
                <a:srgbClr val="B5E2C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Rectangle 240"/>
              <p:cNvSpPr>
                <a:spLocks noChangeArrowheads="1"/>
              </p:cNvSpPr>
              <p:nvPr/>
            </p:nvSpPr>
            <p:spPr bwMode="auto">
              <a:xfrm>
                <a:off x="2267" y="3477"/>
                <a:ext cx="22" cy="842"/>
              </a:xfrm>
              <a:prstGeom prst="rect">
                <a:avLst/>
              </a:prstGeom>
              <a:solidFill>
                <a:srgbClr val="BCE5C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Rectangle 241"/>
              <p:cNvSpPr>
                <a:spLocks noChangeArrowheads="1"/>
              </p:cNvSpPr>
              <p:nvPr/>
            </p:nvSpPr>
            <p:spPr bwMode="auto">
              <a:xfrm>
                <a:off x="2258" y="3477"/>
                <a:ext cx="20" cy="842"/>
              </a:xfrm>
              <a:prstGeom prst="rect">
                <a:avLst/>
              </a:prstGeom>
              <a:solidFill>
                <a:srgbClr val="C1E8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Rectangle 242"/>
              <p:cNvSpPr>
                <a:spLocks noChangeArrowheads="1"/>
              </p:cNvSpPr>
              <p:nvPr/>
            </p:nvSpPr>
            <p:spPr bwMode="auto">
              <a:xfrm>
                <a:off x="2247" y="3477"/>
                <a:ext cx="22" cy="842"/>
              </a:xfrm>
              <a:prstGeom prst="rect">
                <a:avLst/>
              </a:prstGeom>
              <a:solidFill>
                <a:srgbClr val="C9EA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Rectangle 243"/>
              <p:cNvSpPr>
                <a:spLocks noChangeArrowheads="1"/>
              </p:cNvSpPr>
              <p:nvPr/>
            </p:nvSpPr>
            <p:spPr bwMode="auto">
              <a:xfrm>
                <a:off x="2237" y="3477"/>
                <a:ext cx="22" cy="842"/>
              </a:xfrm>
              <a:prstGeom prst="rect">
                <a:avLst/>
              </a:prstGeom>
              <a:solidFill>
                <a:srgbClr val="D1EDD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Rectangle 244"/>
              <p:cNvSpPr>
                <a:spLocks noChangeArrowheads="1"/>
              </p:cNvSpPr>
              <p:nvPr/>
            </p:nvSpPr>
            <p:spPr bwMode="auto">
              <a:xfrm>
                <a:off x="2228" y="3477"/>
                <a:ext cx="20" cy="842"/>
              </a:xfrm>
              <a:prstGeom prst="rect">
                <a:avLst/>
              </a:prstGeom>
              <a:solidFill>
                <a:srgbClr val="D6EFDD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Rectangle 245"/>
              <p:cNvSpPr>
                <a:spLocks noChangeArrowheads="1"/>
              </p:cNvSpPr>
              <p:nvPr/>
            </p:nvSpPr>
            <p:spPr bwMode="auto">
              <a:xfrm>
                <a:off x="2217" y="3477"/>
                <a:ext cx="22" cy="842"/>
              </a:xfrm>
              <a:prstGeom prst="rect">
                <a:avLst/>
              </a:prstGeom>
              <a:solidFill>
                <a:srgbClr val="DDF2E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Rectangle 246"/>
              <p:cNvSpPr>
                <a:spLocks noChangeArrowheads="1"/>
              </p:cNvSpPr>
              <p:nvPr/>
            </p:nvSpPr>
            <p:spPr bwMode="auto">
              <a:xfrm>
                <a:off x="2207" y="3477"/>
                <a:ext cx="22" cy="842"/>
              </a:xfrm>
              <a:prstGeom prst="rect">
                <a:avLst/>
              </a:prstGeom>
              <a:solidFill>
                <a:srgbClr val="E5F4E8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Rectangle 247"/>
              <p:cNvSpPr>
                <a:spLocks noChangeArrowheads="1"/>
              </p:cNvSpPr>
              <p:nvPr/>
            </p:nvSpPr>
            <p:spPr bwMode="auto">
              <a:xfrm>
                <a:off x="2198" y="3477"/>
                <a:ext cx="22" cy="842"/>
              </a:xfrm>
              <a:prstGeom prst="rect">
                <a:avLst/>
              </a:prstGeom>
              <a:solidFill>
                <a:srgbClr val="EAF7ED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Rectangle 248"/>
              <p:cNvSpPr>
                <a:spLocks noChangeArrowheads="1"/>
              </p:cNvSpPr>
              <p:nvPr/>
            </p:nvSpPr>
            <p:spPr bwMode="auto">
              <a:xfrm>
                <a:off x="2189" y="3477"/>
                <a:ext cx="20" cy="842"/>
              </a:xfrm>
              <a:prstGeom prst="rect">
                <a:avLst/>
              </a:prstGeom>
              <a:solidFill>
                <a:srgbClr val="F2F9F4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Rectangle 249"/>
              <p:cNvSpPr>
                <a:spLocks noChangeArrowheads="1"/>
              </p:cNvSpPr>
              <p:nvPr/>
            </p:nvSpPr>
            <p:spPr bwMode="auto">
              <a:xfrm>
                <a:off x="2176" y="3477"/>
                <a:ext cx="23" cy="842"/>
              </a:xfrm>
              <a:prstGeom prst="rect">
                <a:avLst/>
              </a:prstGeom>
              <a:solidFill>
                <a:srgbClr val="F7FCF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Rectangle 250"/>
              <p:cNvSpPr>
                <a:spLocks noChangeArrowheads="1"/>
              </p:cNvSpPr>
              <p:nvPr/>
            </p:nvSpPr>
            <p:spPr bwMode="auto">
              <a:xfrm>
                <a:off x="2168" y="3477"/>
                <a:ext cx="22" cy="8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Rectangle 251"/>
              <p:cNvSpPr>
                <a:spLocks noChangeArrowheads="1"/>
              </p:cNvSpPr>
              <p:nvPr/>
            </p:nvSpPr>
            <p:spPr bwMode="auto">
              <a:xfrm>
                <a:off x="1685" y="3477"/>
                <a:ext cx="23" cy="842"/>
              </a:xfrm>
              <a:prstGeom prst="rect">
                <a:avLst/>
              </a:prstGeom>
              <a:solidFill>
                <a:srgbClr val="3AB55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Rectangle 252"/>
              <p:cNvSpPr>
                <a:spLocks noChangeArrowheads="1"/>
              </p:cNvSpPr>
              <p:nvPr/>
            </p:nvSpPr>
            <p:spPr bwMode="auto">
              <a:xfrm>
                <a:off x="1696" y="3477"/>
                <a:ext cx="22" cy="842"/>
              </a:xfrm>
              <a:prstGeom prst="rect">
                <a:avLst/>
              </a:prstGeom>
              <a:solidFill>
                <a:srgbClr val="3FB75E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Rectangle 253"/>
              <p:cNvSpPr>
                <a:spLocks noChangeArrowheads="1"/>
              </p:cNvSpPr>
              <p:nvPr/>
            </p:nvSpPr>
            <p:spPr bwMode="auto">
              <a:xfrm>
                <a:off x="1707" y="3477"/>
                <a:ext cx="20" cy="842"/>
              </a:xfrm>
              <a:prstGeom prst="rect">
                <a:avLst/>
              </a:prstGeom>
              <a:solidFill>
                <a:srgbClr val="47BA6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Rectangle 254"/>
              <p:cNvSpPr>
                <a:spLocks noChangeArrowheads="1"/>
              </p:cNvSpPr>
              <p:nvPr/>
            </p:nvSpPr>
            <p:spPr bwMode="auto">
              <a:xfrm>
                <a:off x="1716" y="3477"/>
                <a:ext cx="22" cy="842"/>
              </a:xfrm>
              <a:prstGeom prst="rect">
                <a:avLst/>
              </a:prstGeom>
              <a:solidFill>
                <a:srgbClr val="4CBC68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Rectangle 255"/>
              <p:cNvSpPr>
                <a:spLocks noChangeArrowheads="1"/>
              </p:cNvSpPr>
              <p:nvPr/>
            </p:nvSpPr>
            <p:spPr bwMode="auto">
              <a:xfrm>
                <a:off x="1726" y="3477"/>
                <a:ext cx="22" cy="842"/>
              </a:xfrm>
              <a:prstGeom prst="rect">
                <a:avLst/>
              </a:prstGeom>
              <a:solidFill>
                <a:srgbClr val="54BF7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Rectangle 256"/>
              <p:cNvSpPr>
                <a:spLocks noChangeArrowheads="1"/>
              </p:cNvSpPr>
              <p:nvPr/>
            </p:nvSpPr>
            <p:spPr bwMode="auto">
              <a:xfrm>
                <a:off x="1737" y="3477"/>
                <a:ext cx="20" cy="842"/>
              </a:xfrm>
              <a:prstGeom prst="rect">
                <a:avLst/>
              </a:prstGeom>
              <a:solidFill>
                <a:srgbClr val="5BC17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Rectangle 257"/>
              <p:cNvSpPr>
                <a:spLocks noChangeArrowheads="1"/>
              </p:cNvSpPr>
              <p:nvPr/>
            </p:nvSpPr>
            <p:spPr bwMode="auto">
              <a:xfrm>
                <a:off x="1746" y="3477"/>
                <a:ext cx="22" cy="842"/>
              </a:xfrm>
              <a:prstGeom prst="rect">
                <a:avLst/>
              </a:prstGeom>
              <a:solidFill>
                <a:srgbClr val="60C47A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Rectangle 258"/>
              <p:cNvSpPr>
                <a:spLocks noChangeArrowheads="1"/>
              </p:cNvSpPr>
              <p:nvPr/>
            </p:nvSpPr>
            <p:spPr bwMode="auto">
              <a:xfrm>
                <a:off x="1756" y="3477"/>
                <a:ext cx="22" cy="842"/>
              </a:xfrm>
              <a:prstGeom prst="rect">
                <a:avLst/>
              </a:prstGeom>
              <a:solidFill>
                <a:srgbClr val="68C67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Rectangle 259"/>
              <p:cNvSpPr>
                <a:spLocks noChangeArrowheads="1"/>
              </p:cNvSpPr>
              <p:nvPr/>
            </p:nvSpPr>
            <p:spPr bwMode="auto">
              <a:xfrm>
                <a:off x="1765" y="3477"/>
                <a:ext cx="22" cy="842"/>
              </a:xfrm>
              <a:prstGeom prst="rect">
                <a:avLst/>
              </a:prstGeom>
              <a:solidFill>
                <a:srgbClr val="70C984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Rectangle 260"/>
              <p:cNvSpPr>
                <a:spLocks noChangeArrowheads="1"/>
              </p:cNvSpPr>
              <p:nvPr/>
            </p:nvSpPr>
            <p:spPr bwMode="auto">
              <a:xfrm>
                <a:off x="1775" y="3477"/>
                <a:ext cx="21" cy="842"/>
              </a:xfrm>
              <a:prstGeom prst="rect">
                <a:avLst/>
              </a:prstGeom>
              <a:solidFill>
                <a:srgbClr val="75CC8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Rectangle 261"/>
              <p:cNvSpPr>
                <a:spLocks noChangeArrowheads="1"/>
              </p:cNvSpPr>
              <p:nvPr/>
            </p:nvSpPr>
            <p:spPr bwMode="auto">
              <a:xfrm>
                <a:off x="1786" y="3477"/>
                <a:ext cx="22" cy="842"/>
              </a:xfrm>
              <a:prstGeom prst="rect">
                <a:avLst/>
              </a:prstGeom>
              <a:solidFill>
                <a:srgbClr val="7CCE9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Rectangle 262"/>
              <p:cNvSpPr>
                <a:spLocks noChangeArrowheads="1"/>
              </p:cNvSpPr>
              <p:nvPr/>
            </p:nvSpPr>
            <p:spPr bwMode="auto">
              <a:xfrm>
                <a:off x="1795" y="3477"/>
                <a:ext cx="22" cy="842"/>
              </a:xfrm>
              <a:prstGeom prst="rect">
                <a:avLst/>
              </a:prstGeom>
              <a:solidFill>
                <a:srgbClr val="82D19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Rectangle 263"/>
              <p:cNvSpPr>
                <a:spLocks noChangeArrowheads="1"/>
              </p:cNvSpPr>
              <p:nvPr/>
            </p:nvSpPr>
            <p:spPr bwMode="auto">
              <a:xfrm>
                <a:off x="1805" y="3477"/>
                <a:ext cx="22" cy="842"/>
              </a:xfrm>
              <a:prstGeom prst="rect">
                <a:avLst/>
              </a:prstGeom>
              <a:solidFill>
                <a:srgbClr val="89D39B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Rectangle 264"/>
              <p:cNvSpPr>
                <a:spLocks noChangeArrowheads="1"/>
              </p:cNvSpPr>
              <p:nvPr/>
            </p:nvSpPr>
            <p:spPr bwMode="auto">
              <a:xfrm>
                <a:off x="1816" y="3477"/>
                <a:ext cx="20" cy="842"/>
              </a:xfrm>
              <a:prstGeom prst="rect">
                <a:avLst/>
              </a:prstGeom>
              <a:solidFill>
                <a:srgbClr val="91D6A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Rectangle 265"/>
              <p:cNvSpPr>
                <a:spLocks noChangeArrowheads="1"/>
              </p:cNvSpPr>
              <p:nvPr/>
            </p:nvSpPr>
            <p:spPr bwMode="auto">
              <a:xfrm>
                <a:off x="1825" y="3477"/>
                <a:ext cx="22" cy="842"/>
              </a:xfrm>
              <a:prstGeom prst="rect">
                <a:avLst/>
              </a:prstGeom>
              <a:solidFill>
                <a:srgbClr val="96D8A8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Rectangle 266"/>
              <p:cNvSpPr>
                <a:spLocks noChangeArrowheads="1"/>
              </p:cNvSpPr>
              <p:nvPr/>
            </p:nvSpPr>
            <p:spPr bwMode="auto">
              <a:xfrm>
                <a:off x="1834" y="3477"/>
                <a:ext cx="22" cy="842"/>
              </a:xfrm>
              <a:prstGeom prst="rect">
                <a:avLst/>
              </a:prstGeom>
              <a:solidFill>
                <a:srgbClr val="9BD8AA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Rectangle 267"/>
              <p:cNvSpPr>
                <a:spLocks noChangeArrowheads="1"/>
              </p:cNvSpPr>
              <p:nvPr/>
            </p:nvSpPr>
            <p:spPr bwMode="auto">
              <a:xfrm>
                <a:off x="1844" y="3477"/>
                <a:ext cx="21" cy="842"/>
              </a:xfrm>
              <a:prstGeom prst="rect">
                <a:avLst/>
              </a:prstGeom>
              <a:solidFill>
                <a:srgbClr val="A0DBA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Rectangle 268"/>
              <p:cNvSpPr>
                <a:spLocks noChangeArrowheads="1"/>
              </p:cNvSpPr>
              <p:nvPr/>
            </p:nvSpPr>
            <p:spPr bwMode="auto">
              <a:xfrm>
                <a:off x="1855" y="3477"/>
                <a:ext cx="22" cy="842"/>
              </a:xfrm>
              <a:prstGeom prst="rect">
                <a:avLst/>
              </a:prstGeom>
              <a:solidFill>
                <a:srgbClr val="A8DDB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Rectangle 269"/>
              <p:cNvSpPr>
                <a:spLocks noChangeArrowheads="1"/>
              </p:cNvSpPr>
              <p:nvPr/>
            </p:nvSpPr>
            <p:spPr bwMode="auto">
              <a:xfrm>
                <a:off x="1864" y="3477"/>
                <a:ext cx="22" cy="842"/>
              </a:xfrm>
              <a:prstGeom prst="rect">
                <a:avLst/>
              </a:prstGeom>
              <a:solidFill>
                <a:srgbClr val="AFE0BA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Rectangle 270"/>
              <p:cNvSpPr>
                <a:spLocks noChangeArrowheads="1"/>
              </p:cNvSpPr>
              <p:nvPr/>
            </p:nvSpPr>
            <p:spPr bwMode="auto">
              <a:xfrm>
                <a:off x="1874" y="3477"/>
                <a:ext cx="22" cy="842"/>
              </a:xfrm>
              <a:prstGeom prst="rect">
                <a:avLst/>
              </a:prstGeom>
              <a:solidFill>
                <a:srgbClr val="B5E2C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Rectangle 271"/>
              <p:cNvSpPr>
                <a:spLocks noChangeArrowheads="1"/>
              </p:cNvSpPr>
              <p:nvPr/>
            </p:nvSpPr>
            <p:spPr bwMode="auto">
              <a:xfrm>
                <a:off x="1885" y="3477"/>
                <a:ext cx="20" cy="842"/>
              </a:xfrm>
              <a:prstGeom prst="rect">
                <a:avLst/>
              </a:prstGeom>
              <a:solidFill>
                <a:srgbClr val="BCE5C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Rectangle 272"/>
              <p:cNvSpPr>
                <a:spLocks noChangeArrowheads="1"/>
              </p:cNvSpPr>
              <p:nvPr/>
            </p:nvSpPr>
            <p:spPr bwMode="auto">
              <a:xfrm>
                <a:off x="1894" y="3477"/>
                <a:ext cx="22" cy="842"/>
              </a:xfrm>
              <a:prstGeom prst="rect">
                <a:avLst/>
              </a:prstGeom>
              <a:solidFill>
                <a:srgbClr val="C1E8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Rectangle 273"/>
              <p:cNvSpPr>
                <a:spLocks noChangeArrowheads="1"/>
              </p:cNvSpPr>
              <p:nvPr/>
            </p:nvSpPr>
            <p:spPr bwMode="auto">
              <a:xfrm>
                <a:off x="1904" y="3477"/>
                <a:ext cx="22" cy="842"/>
              </a:xfrm>
              <a:prstGeom prst="rect">
                <a:avLst/>
              </a:prstGeom>
              <a:solidFill>
                <a:srgbClr val="C9EA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Rectangle 274"/>
              <p:cNvSpPr>
                <a:spLocks noChangeArrowheads="1"/>
              </p:cNvSpPr>
              <p:nvPr/>
            </p:nvSpPr>
            <p:spPr bwMode="auto">
              <a:xfrm>
                <a:off x="1915" y="3477"/>
                <a:ext cx="20" cy="842"/>
              </a:xfrm>
              <a:prstGeom prst="rect">
                <a:avLst/>
              </a:prstGeom>
              <a:solidFill>
                <a:srgbClr val="D1EDD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Rectangle 275"/>
              <p:cNvSpPr>
                <a:spLocks noChangeArrowheads="1"/>
              </p:cNvSpPr>
              <p:nvPr/>
            </p:nvSpPr>
            <p:spPr bwMode="auto">
              <a:xfrm>
                <a:off x="1924" y="3477"/>
                <a:ext cx="22" cy="842"/>
              </a:xfrm>
              <a:prstGeom prst="rect">
                <a:avLst/>
              </a:prstGeom>
              <a:solidFill>
                <a:srgbClr val="D6EFDD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Rectangle 276"/>
              <p:cNvSpPr>
                <a:spLocks noChangeArrowheads="1"/>
              </p:cNvSpPr>
              <p:nvPr/>
            </p:nvSpPr>
            <p:spPr bwMode="auto">
              <a:xfrm>
                <a:off x="1934" y="3477"/>
                <a:ext cx="22" cy="842"/>
              </a:xfrm>
              <a:prstGeom prst="rect">
                <a:avLst/>
              </a:prstGeom>
              <a:solidFill>
                <a:srgbClr val="DDF2E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Rectangle 277"/>
              <p:cNvSpPr>
                <a:spLocks noChangeArrowheads="1"/>
              </p:cNvSpPr>
              <p:nvPr/>
            </p:nvSpPr>
            <p:spPr bwMode="auto">
              <a:xfrm>
                <a:off x="1943" y="3477"/>
                <a:ext cx="22" cy="842"/>
              </a:xfrm>
              <a:prstGeom prst="rect">
                <a:avLst/>
              </a:prstGeom>
              <a:solidFill>
                <a:srgbClr val="E5F4E8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Rectangle 278"/>
              <p:cNvSpPr>
                <a:spLocks noChangeArrowheads="1"/>
              </p:cNvSpPr>
              <p:nvPr/>
            </p:nvSpPr>
            <p:spPr bwMode="auto">
              <a:xfrm>
                <a:off x="1954" y="3477"/>
                <a:ext cx="20" cy="842"/>
              </a:xfrm>
              <a:prstGeom prst="rect">
                <a:avLst/>
              </a:prstGeom>
              <a:solidFill>
                <a:srgbClr val="EAF7ED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Rectangle 279"/>
              <p:cNvSpPr>
                <a:spLocks noChangeArrowheads="1"/>
              </p:cNvSpPr>
              <p:nvPr/>
            </p:nvSpPr>
            <p:spPr bwMode="auto">
              <a:xfrm>
                <a:off x="1963" y="3477"/>
                <a:ext cx="22" cy="842"/>
              </a:xfrm>
              <a:prstGeom prst="rect">
                <a:avLst/>
              </a:prstGeom>
              <a:solidFill>
                <a:srgbClr val="F2F9F4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Rectangle 280"/>
              <p:cNvSpPr>
                <a:spLocks noChangeArrowheads="1"/>
              </p:cNvSpPr>
              <p:nvPr/>
            </p:nvSpPr>
            <p:spPr bwMode="auto">
              <a:xfrm>
                <a:off x="1973" y="3477"/>
                <a:ext cx="22" cy="842"/>
              </a:xfrm>
              <a:prstGeom prst="rect">
                <a:avLst/>
              </a:prstGeom>
              <a:solidFill>
                <a:srgbClr val="F7FCF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Rectangle 281"/>
              <p:cNvSpPr>
                <a:spLocks noChangeArrowheads="1"/>
              </p:cNvSpPr>
              <p:nvPr/>
            </p:nvSpPr>
            <p:spPr bwMode="auto">
              <a:xfrm>
                <a:off x="1984" y="3477"/>
                <a:ext cx="20" cy="8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Rectangle 282"/>
              <p:cNvSpPr>
                <a:spLocks noChangeArrowheads="1"/>
              </p:cNvSpPr>
              <p:nvPr/>
            </p:nvSpPr>
            <p:spPr bwMode="auto">
              <a:xfrm>
                <a:off x="2006" y="3477"/>
                <a:ext cx="160" cy="8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Freeform 283"/>
              <p:cNvSpPr>
                <a:spLocks/>
              </p:cNvSpPr>
              <p:nvPr/>
            </p:nvSpPr>
            <p:spPr bwMode="auto">
              <a:xfrm>
                <a:off x="2039" y="3477"/>
                <a:ext cx="97" cy="613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96" y="537"/>
                  </a:cxn>
                  <a:cxn ang="0">
                    <a:pos x="93" y="563"/>
                  </a:cxn>
                  <a:cxn ang="0">
                    <a:pos x="87" y="583"/>
                  </a:cxn>
                  <a:cxn ang="0">
                    <a:pos x="77" y="598"/>
                  </a:cxn>
                  <a:cxn ang="0">
                    <a:pos x="65" y="609"/>
                  </a:cxn>
                  <a:cxn ang="0">
                    <a:pos x="52" y="612"/>
                  </a:cxn>
                  <a:cxn ang="0">
                    <a:pos x="38" y="610"/>
                  </a:cxn>
                  <a:cxn ang="0">
                    <a:pos x="25" y="603"/>
                  </a:cxn>
                  <a:cxn ang="0">
                    <a:pos x="14" y="591"/>
                  </a:cxn>
                  <a:cxn ang="0">
                    <a:pos x="8" y="581"/>
                  </a:cxn>
                  <a:cxn ang="0">
                    <a:pos x="3" y="568"/>
                  </a:cxn>
                  <a:cxn ang="0">
                    <a:pos x="2" y="554"/>
                  </a:cxn>
                  <a:cxn ang="0">
                    <a:pos x="0" y="537"/>
                  </a:cxn>
                  <a:cxn ang="0">
                    <a:pos x="0" y="0"/>
                  </a:cxn>
                  <a:cxn ang="0">
                    <a:pos x="96" y="0"/>
                  </a:cxn>
                </a:cxnLst>
                <a:rect l="0" t="0" r="r" b="b"/>
                <a:pathLst>
                  <a:path w="97" h="613">
                    <a:moveTo>
                      <a:pt x="96" y="0"/>
                    </a:moveTo>
                    <a:lnTo>
                      <a:pt x="96" y="537"/>
                    </a:lnTo>
                    <a:lnTo>
                      <a:pt x="93" y="563"/>
                    </a:lnTo>
                    <a:lnTo>
                      <a:pt x="87" y="583"/>
                    </a:lnTo>
                    <a:lnTo>
                      <a:pt x="77" y="598"/>
                    </a:lnTo>
                    <a:lnTo>
                      <a:pt x="65" y="609"/>
                    </a:lnTo>
                    <a:lnTo>
                      <a:pt x="52" y="612"/>
                    </a:lnTo>
                    <a:lnTo>
                      <a:pt x="38" y="610"/>
                    </a:lnTo>
                    <a:lnTo>
                      <a:pt x="25" y="603"/>
                    </a:lnTo>
                    <a:lnTo>
                      <a:pt x="14" y="591"/>
                    </a:lnTo>
                    <a:lnTo>
                      <a:pt x="8" y="581"/>
                    </a:lnTo>
                    <a:lnTo>
                      <a:pt x="3" y="568"/>
                    </a:lnTo>
                    <a:lnTo>
                      <a:pt x="2" y="554"/>
                    </a:lnTo>
                    <a:lnTo>
                      <a:pt x="0" y="537"/>
                    </a:lnTo>
                    <a:lnTo>
                      <a:pt x="0" y="0"/>
                    </a:lnTo>
                    <a:lnTo>
                      <a:pt x="96" y="0"/>
                    </a:lnTo>
                  </a:path>
                </a:pathLst>
              </a:custGeom>
              <a:solidFill>
                <a:srgbClr val="84D199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Freeform 284"/>
              <p:cNvSpPr>
                <a:spLocks/>
              </p:cNvSpPr>
              <p:nvPr/>
            </p:nvSpPr>
            <p:spPr bwMode="auto">
              <a:xfrm>
                <a:off x="2422" y="3477"/>
                <a:ext cx="56" cy="613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55" y="537"/>
                  </a:cxn>
                  <a:cxn ang="0">
                    <a:pos x="54" y="565"/>
                  </a:cxn>
                  <a:cxn ang="0">
                    <a:pos x="49" y="587"/>
                  </a:cxn>
                  <a:cxn ang="0">
                    <a:pos x="42" y="600"/>
                  </a:cxn>
                  <a:cxn ang="0">
                    <a:pos x="35" y="610"/>
                  </a:cxn>
                  <a:cxn ang="0">
                    <a:pos x="27" y="612"/>
                  </a:cxn>
                  <a:cxn ang="0">
                    <a:pos x="17" y="606"/>
                  </a:cxn>
                  <a:cxn ang="0">
                    <a:pos x="11" y="597"/>
                  </a:cxn>
                  <a:cxn ang="0">
                    <a:pos x="5" y="580"/>
                  </a:cxn>
                  <a:cxn ang="0">
                    <a:pos x="3" y="571"/>
                  </a:cxn>
                  <a:cxn ang="0">
                    <a:pos x="2" y="560"/>
                  </a:cxn>
                  <a:cxn ang="0">
                    <a:pos x="2" y="549"/>
                  </a:cxn>
                  <a:cxn ang="0">
                    <a:pos x="0" y="537"/>
                  </a:cxn>
                  <a:cxn ang="0">
                    <a:pos x="0" y="0"/>
                  </a:cxn>
                  <a:cxn ang="0">
                    <a:pos x="55" y="0"/>
                  </a:cxn>
                </a:cxnLst>
                <a:rect l="0" t="0" r="r" b="b"/>
                <a:pathLst>
                  <a:path w="56" h="613">
                    <a:moveTo>
                      <a:pt x="55" y="0"/>
                    </a:moveTo>
                    <a:lnTo>
                      <a:pt x="55" y="537"/>
                    </a:lnTo>
                    <a:lnTo>
                      <a:pt x="54" y="565"/>
                    </a:lnTo>
                    <a:lnTo>
                      <a:pt x="49" y="587"/>
                    </a:lnTo>
                    <a:lnTo>
                      <a:pt x="42" y="600"/>
                    </a:lnTo>
                    <a:lnTo>
                      <a:pt x="35" y="610"/>
                    </a:lnTo>
                    <a:lnTo>
                      <a:pt x="27" y="612"/>
                    </a:lnTo>
                    <a:lnTo>
                      <a:pt x="17" y="606"/>
                    </a:lnTo>
                    <a:lnTo>
                      <a:pt x="11" y="597"/>
                    </a:lnTo>
                    <a:lnTo>
                      <a:pt x="5" y="580"/>
                    </a:lnTo>
                    <a:lnTo>
                      <a:pt x="3" y="571"/>
                    </a:lnTo>
                    <a:lnTo>
                      <a:pt x="2" y="560"/>
                    </a:lnTo>
                    <a:lnTo>
                      <a:pt x="2" y="549"/>
                    </a:lnTo>
                    <a:lnTo>
                      <a:pt x="0" y="537"/>
                    </a:lnTo>
                    <a:lnTo>
                      <a:pt x="0" y="0"/>
                    </a:lnTo>
                    <a:lnTo>
                      <a:pt x="55" y="0"/>
                    </a:lnTo>
                  </a:path>
                </a:pathLst>
              </a:custGeom>
              <a:solidFill>
                <a:srgbClr val="0AA33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Freeform 285"/>
              <p:cNvSpPr>
                <a:spLocks/>
              </p:cNvSpPr>
              <p:nvPr/>
            </p:nvSpPr>
            <p:spPr bwMode="auto">
              <a:xfrm>
                <a:off x="1697" y="3477"/>
                <a:ext cx="57" cy="6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37"/>
                  </a:cxn>
                  <a:cxn ang="0">
                    <a:pos x="2" y="565"/>
                  </a:cxn>
                  <a:cxn ang="0">
                    <a:pos x="7" y="587"/>
                  </a:cxn>
                  <a:cxn ang="0">
                    <a:pos x="13" y="600"/>
                  </a:cxn>
                  <a:cxn ang="0">
                    <a:pos x="21" y="610"/>
                  </a:cxn>
                  <a:cxn ang="0">
                    <a:pos x="29" y="612"/>
                  </a:cxn>
                  <a:cxn ang="0">
                    <a:pos x="38" y="606"/>
                  </a:cxn>
                  <a:cxn ang="0">
                    <a:pos x="45" y="597"/>
                  </a:cxn>
                  <a:cxn ang="0">
                    <a:pos x="51" y="580"/>
                  </a:cxn>
                  <a:cxn ang="0">
                    <a:pos x="52" y="571"/>
                  </a:cxn>
                  <a:cxn ang="0">
                    <a:pos x="54" y="560"/>
                  </a:cxn>
                  <a:cxn ang="0">
                    <a:pos x="56" y="549"/>
                  </a:cxn>
                  <a:cxn ang="0">
                    <a:pos x="56" y="537"/>
                  </a:cxn>
                  <a:cxn ang="0">
                    <a:pos x="56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613">
                    <a:moveTo>
                      <a:pt x="0" y="0"/>
                    </a:moveTo>
                    <a:lnTo>
                      <a:pt x="0" y="537"/>
                    </a:lnTo>
                    <a:lnTo>
                      <a:pt x="2" y="565"/>
                    </a:lnTo>
                    <a:lnTo>
                      <a:pt x="7" y="587"/>
                    </a:lnTo>
                    <a:lnTo>
                      <a:pt x="13" y="600"/>
                    </a:lnTo>
                    <a:lnTo>
                      <a:pt x="21" y="610"/>
                    </a:lnTo>
                    <a:lnTo>
                      <a:pt x="29" y="612"/>
                    </a:lnTo>
                    <a:lnTo>
                      <a:pt x="38" y="606"/>
                    </a:lnTo>
                    <a:lnTo>
                      <a:pt x="45" y="597"/>
                    </a:lnTo>
                    <a:lnTo>
                      <a:pt x="51" y="580"/>
                    </a:lnTo>
                    <a:lnTo>
                      <a:pt x="52" y="571"/>
                    </a:lnTo>
                    <a:lnTo>
                      <a:pt x="54" y="560"/>
                    </a:lnTo>
                    <a:lnTo>
                      <a:pt x="56" y="549"/>
                    </a:lnTo>
                    <a:lnTo>
                      <a:pt x="56" y="537"/>
                    </a:lnTo>
                    <a:lnTo>
                      <a:pt x="5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AA33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Freeform 286"/>
              <p:cNvSpPr>
                <a:spLocks/>
              </p:cNvSpPr>
              <p:nvPr/>
            </p:nvSpPr>
            <p:spPr bwMode="auto">
              <a:xfrm>
                <a:off x="2314" y="3477"/>
                <a:ext cx="71" cy="613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534"/>
                  </a:cxn>
                  <a:cxn ang="0">
                    <a:pos x="70" y="537"/>
                  </a:cxn>
                  <a:cxn ang="0">
                    <a:pos x="70" y="540"/>
                  </a:cxn>
                  <a:cxn ang="0">
                    <a:pos x="67" y="566"/>
                  </a:cxn>
                  <a:cxn ang="0">
                    <a:pos x="62" y="586"/>
                  </a:cxn>
                  <a:cxn ang="0">
                    <a:pos x="54" y="600"/>
                  </a:cxn>
                  <a:cxn ang="0">
                    <a:pos x="44" y="609"/>
                  </a:cxn>
                  <a:cxn ang="0">
                    <a:pos x="35" y="612"/>
                  </a:cxn>
                  <a:cxn ang="0">
                    <a:pos x="26" y="609"/>
                  </a:cxn>
                  <a:cxn ang="0">
                    <a:pos x="16" y="598"/>
                  </a:cxn>
                  <a:cxn ang="0">
                    <a:pos x="8" y="583"/>
                  </a:cxn>
                  <a:cxn ang="0">
                    <a:pos x="5" y="574"/>
                  </a:cxn>
                  <a:cxn ang="0">
                    <a:pos x="4" y="565"/>
                  </a:cxn>
                  <a:cxn ang="0">
                    <a:pos x="2" y="553"/>
                  </a:cxn>
                  <a:cxn ang="0">
                    <a:pos x="0" y="542"/>
                  </a:cxn>
                  <a:cxn ang="0">
                    <a:pos x="0" y="540"/>
                  </a:cxn>
                  <a:cxn ang="0">
                    <a:pos x="0" y="537"/>
                  </a:cxn>
                  <a:cxn ang="0">
                    <a:pos x="0" y="6"/>
                  </a:cxn>
                  <a:cxn ang="0">
                    <a:pos x="2" y="0"/>
                  </a:cxn>
                  <a:cxn ang="0">
                    <a:pos x="70" y="0"/>
                  </a:cxn>
                </a:cxnLst>
                <a:rect l="0" t="0" r="r" b="b"/>
                <a:pathLst>
                  <a:path w="71" h="613">
                    <a:moveTo>
                      <a:pt x="70" y="0"/>
                    </a:moveTo>
                    <a:lnTo>
                      <a:pt x="70" y="534"/>
                    </a:lnTo>
                    <a:lnTo>
                      <a:pt x="70" y="537"/>
                    </a:lnTo>
                    <a:lnTo>
                      <a:pt x="70" y="540"/>
                    </a:lnTo>
                    <a:lnTo>
                      <a:pt x="67" y="566"/>
                    </a:lnTo>
                    <a:lnTo>
                      <a:pt x="62" y="586"/>
                    </a:lnTo>
                    <a:lnTo>
                      <a:pt x="54" y="600"/>
                    </a:lnTo>
                    <a:lnTo>
                      <a:pt x="44" y="609"/>
                    </a:lnTo>
                    <a:lnTo>
                      <a:pt x="35" y="612"/>
                    </a:lnTo>
                    <a:lnTo>
                      <a:pt x="26" y="609"/>
                    </a:lnTo>
                    <a:lnTo>
                      <a:pt x="16" y="598"/>
                    </a:lnTo>
                    <a:lnTo>
                      <a:pt x="8" y="583"/>
                    </a:lnTo>
                    <a:lnTo>
                      <a:pt x="5" y="574"/>
                    </a:lnTo>
                    <a:lnTo>
                      <a:pt x="4" y="565"/>
                    </a:lnTo>
                    <a:lnTo>
                      <a:pt x="2" y="553"/>
                    </a:lnTo>
                    <a:lnTo>
                      <a:pt x="0" y="542"/>
                    </a:lnTo>
                    <a:lnTo>
                      <a:pt x="0" y="540"/>
                    </a:lnTo>
                    <a:lnTo>
                      <a:pt x="0" y="537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70" y="0"/>
                    </a:lnTo>
                  </a:path>
                </a:pathLst>
              </a:custGeom>
              <a:solidFill>
                <a:srgbClr val="33B251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Freeform 287"/>
              <p:cNvSpPr>
                <a:spLocks/>
              </p:cNvSpPr>
              <p:nvPr/>
            </p:nvSpPr>
            <p:spPr bwMode="auto">
              <a:xfrm>
                <a:off x="1791" y="3477"/>
                <a:ext cx="70" cy="6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34"/>
                  </a:cxn>
                  <a:cxn ang="0">
                    <a:pos x="0" y="537"/>
                  </a:cxn>
                  <a:cxn ang="0">
                    <a:pos x="0" y="540"/>
                  </a:cxn>
                  <a:cxn ang="0">
                    <a:pos x="3" y="566"/>
                  </a:cxn>
                  <a:cxn ang="0">
                    <a:pos x="8" y="586"/>
                  </a:cxn>
                  <a:cxn ang="0">
                    <a:pos x="16" y="600"/>
                  </a:cxn>
                  <a:cxn ang="0">
                    <a:pos x="25" y="609"/>
                  </a:cxn>
                  <a:cxn ang="0">
                    <a:pos x="35" y="612"/>
                  </a:cxn>
                  <a:cxn ang="0">
                    <a:pos x="44" y="609"/>
                  </a:cxn>
                  <a:cxn ang="0">
                    <a:pos x="53" y="598"/>
                  </a:cxn>
                  <a:cxn ang="0">
                    <a:pos x="61" y="583"/>
                  </a:cxn>
                  <a:cxn ang="0">
                    <a:pos x="64" y="574"/>
                  </a:cxn>
                  <a:cxn ang="0">
                    <a:pos x="66" y="565"/>
                  </a:cxn>
                  <a:cxn ang="0">
                    <a:pos x="68" y="553"/>
                  </a:cxn>
                  <a:cxn ang="0">
                    <a:pos x="69" y="542"/>
                  </a:cxn>
                  <a:cxn ang="0">
                    <a:pos x="69" y="540"/>
                  </a:cxn>
                  <a:cxn ang="0">
                    <a:pos x="69" y="537"/>
                  </a:cxn>
                  <a:cxn ang="0">
                    <a:pos x="69" y="6"/>
                  </a:cxn>
                  <a:cxn ang="0">
                    <a:pos x="68" y="0"/>
                  </a:cxn>
                  <a:cxn ang="0">
                    <a:pos x="0" y="0"/>
                  </a:cxn>
                </a:cxnLst>
                <a:rect l="0" t="0" r="r" b="b"/>
                <a:pathLst>
                  <a:path w="70" h="613">
                    <a:moveTo>
                      <a:pt x="0" y="0"/>
                    </a:moveTo>
                    <a:lnTo>
                      <a:pt x="0" y="534"/>
                    </a:lnTo>
                    <a:lnTo>
                      <a:pt x="0" y="537"/>
                    </a:lnTo>
                    <a:lnTo>
                      <a:pt x="0" y="540"/>
                    </a:lnTo>
                    <a:lnTo>
                      <a:pt x="3" y="566"/>
                    </a:lnTo>
                    <a:lnTo>
                      <a:pt x="8" y="586"/>
                    </a:lnTo>
                    <a:lnTo>
                      <a:pt x="16" y="600"/>
                    </a:lnTo>
                    <a:lnTo>
                      <a:pt x="25" y="609"/>
                    </a:lnTo>
                    <a:lnTo>
                      <a:pt x="35" y="612"/>
                    </a:lnTo>
                    <a:lnTo>
                      <a:pt x="44" y="609"/>
                    </a:lnTo>
                    <a:lnTo>
                      <a:pt x="53" y="598"/>
                    </a:lnTo>
                    <a:lnTo>
                      <a:pt x="61" y="583"/>
                    </a:lnTo>
                    <a:lnTo>
                      <a:pt x="64" y="574"/>
                    </a:lnTo>
                    <a:lnTo>
                      <a:pt x="66" y="565"/>
                    </a:lnTo>
                    <a:lnTo>
                      <a:pt x="68" y="553"/>
                    </a:lnTo>
                    <a:lnTo>
                      <a:pt x="69" y="542"/>
                    </a:lnTo>
                    <a:lnTo>
                      <a:pt x="69" y="540"/>
                    </a:lnTo>
                    <a:lnTo>
                      <a:pt x="69" y="537"/>
                    </a:lnTo>
                    <a:lnTo>
                      <a:pt x="69" y="6"/>
                    </a:lnTo>
                    <a:lnTo>
                      <a:pt x="68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33B251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Freeform 288"/>
              <p:cNvSpPr>
                <a:spLocks/>
              </p:cNvSpPr>
              <p:nvPr/>
            </p:nvSpPr>
            <p:spPr bwMode="auto">
              <a:xfrm>
                <a:off x="2187" y="3477"/>
                <a:ext cx="83" cy="613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536"/>
                  </a:cxn>
                  <a:cxn ang="0">
                    <a:pos x="82" y="537"/>
                  </a:cxn>
                  <a:cxn ang="0">
                    <a:pos x="82" y="540"/>
                  </a:cxn>
                  <a:cxn ang="0">
                    <a:pos x="82" y="542"/>
                  </a:cxn>
                  <a:cxn ang="0">
                    <a:pos x="82" y="543"/>
                  </a:cxn>
                  <a:cxn ang="0">
                    <a:pos x="79" y="568"/>
                  </a:cxn>
                  <a:cxn ang="0">
                    <a:pos x="72" y="587"/>
                  </a:cxn>
                  <a:cxn ang="0">
                    <a:pos x="64" y="600"/>
                  </a:cxn>
                  <a:cxn ang="0">
                    <a:pos x="53" y="609"/>
                  </a:cxn>
                  <a:cxn ang="0">
                    <a:pos x="42" y="612"/>
                  </a:cxn>
                  <a:cxn ang="0">
                    <a:pos x="30" y="609"/>
                  </a:cxn>
                  <a:cxn ang="0">
                    <a:pos x="20" y="600"/>
                  </a:cxn>
                  <a:cxn ang="0">
                    <a:pos x="11" y="587"/>
                  </a:cxn>
                  <a:cxn ang="0">
                    <a:pos x="6" y="580"/>
                  </a:cxn>
                  <a:cxn ang="0">
                    <a:pos x="3" y="571"/>
                  </a:cxn>
                  <a:cxn ang="0">
                    <a:pos x="2" y="559"/>
                  </a:cxn>
                  <a:cxn ang="0">
                    <a:pos x="0" y="545"/>
                  </a:cxn>
                  <a:cxn ang="0">
                    <a:pos x="0" y="543"/>
                  </a:cxn>
                  <a:cxn ang="0">
                    <a:pos x="0" y="542"/>
                  </a:cxn>
                  <a:cxn ang="0">
                    <a:pos x="0" y="540"/>
                  </a:cxn>
                  <a:cxn ang="0">
                    <a:pos x="0" y="537"/>
                  </a:cxn>
                  <a:cxn ang="0">
                    <a:pos x="0" y="2"/>
                  </a:cxn>
                  <a:cxn ang="0">
                    <a:pos x="3" y="0"/>
                  </a:cxn>
                  <a:cxn ang="0">
                    <a:pos x="82" y="0"/>
                  </a:cxn>
                </a:cxnLst>
                <a:rect l="0" t="0" r="r" b="b"/>
                <a:pathLst>
                  <a:path w="83" h="613">
                    <a:moveTo>
                      <a:pt x="82" y="0"/>
                    </a:moveTo>
                    <a:lnTo>
                      <a:pt x="82" y="536"/>
                    </a:lnTo>
                    <a:lnTo>
                      <a:pt x="82" y="537"/>
                    </a:lnTo>
                    <a:lnTo>
                      <a:pt x="82" y="540"/>
                    </a:lnTo>
                    <a:lnTo>
                      <a:pt x="82" y="542"/>
                    </a:lnTo>
                    <a:lnTo>
                      <a:pt x="82" y="543"/>
                    </a:lnTo>
                    <a:lnTo>
                      <a:pt x="79" y="568"/>
                    </a:lnTo>
                    <a:lnTo>
                      <a:pt x="72" y="587"/>
                    </a:lnTo>
                    <a:lnTo>
                      <a:pt x="64" y="600"/>
                    </a:lnTo>
                    <a:lnTo>
                      <a:pt x="53" y="609"/>
                    </a:lnTo>
                    <a:lnTo>
                      <a:pt x="42" y="612"/>
                    </a:lnTo>
                    <a:lnTo>
                      <a:pt x="30" y="609"/>
                    </a:lnTo>
                    <a:lnTo>
                      <a:pt x="20" y="600"/>
                    </a:lnTo>
                    <a:lnTo>
                      <a:pt x="11" y="587"/>
                    </a:lnTo>
                    <a:lnTo>
                      <a:pt x="6" y="580"/>
                    </a:lnTo>
                    <a:lnTo>
                      <a:pt x="3" y="571"/>
                    </a:lnTo>
                    <a:lnTo>
                      <a:pt x="2" y="559"/>
                    </a:lnTo>
                    <a:lnTo>
                      <a:pt x="0" y="545"/>
                    </a:lnTo>
                    <a:lnTo>
                      <a:pt x="0" y="543"/>
                    </a:lnTo>
                    <a:lnTo>
                      <a:pt x="0" y="542"/>
                    </a:lnTo>
                    <a:lnTo>
                      <a:pt x="0" y="540"/>
                    </a:lnTo>
                    <a:lnTo>
                      <a:pt x="0" y="537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82" y="0"/>
                    </a:lnTo>
                  </a:path>
                </a:pathLst>
              </a:custGeom>
              <a:solidFill>
                <a:srgbClr val="5BC175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Freeform 289"/>
              <p:cNvSpPr>
                <a:spLocks/>
              </p:cNvSpPr>
              <p:nvPr/>
            </p:nvSpPr>
            <p:spPr bwMode="auto">
              <a:xfrm>
                <a:off x="1906" y="3477"/>
                <a:ext cx="84" cy="6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36"/>
                  </a:cxn>
                  <a:cxn ang="0">
                    <a:pos x="0" y="537"/>
                  </a:cxn>
                  <a:cxn ang="0">
                    <a:pos x="0" y="540"/>
                  </a:cxn>
                  <a:cxn ang="0">
                    <a:pos x="0" y="542"/>
                  </a:cxn>
                  <a:cxn ang="0">
                    <a:pos x="0" y="543"/>
                  </a:cxn>
                  <a:cxn ang="0">
                    <a:pos x="3" y="568"/>
                  </a:cxn>
                  <a:cxn ang="0">
                    <a:pos x="9" y="587"/>
                  </a:cxn>
                  <a:cxn ang="0">
                    <a:pos x="17" y="600"/>
                  </a:cxn>
                  <a:cxn ang="0">
                    <a:pos x="28" y="609"/>
                  </a:cxn>
                  <a:cxn ang="0">
                    <a:pos x="41" y="612"/>
                  </a:cxn>
                  <a:cxn ang="0">
                    <a:pos x="52" y="609"/>
                  </a:cxn>
                  <a:cxn ang="0">
                    <a:pos x="63" y="600"/>
                  </a:cxn>
                  <a:cxn ang="0">
                    <a:pos x="72" y="587"/>
                  </a:cxn>
                  <a:cxn ang="0">
                    <a:pos x="75" y="580"/>
                  </a:cxn>
                  <a:cxn ang="0">
                    <a:pos x="78" y="571"/>
                  </a:cxn>
                  <a:cxn ang="0">
                    <a:pos x="80" y="559"/>
                  </a:cxn>
                  <a:cxn ang="0">
                    <a:pos x="82" y="545"/>
                  </a:cxn>
                  <a:cxn ang="0">
                    <a:pos x="82" y="543"/>
                  </a:cxn>
                  <a:cxn ang="0">
                    <a:pos x="82" y="542"/>
                  </a:cxn>
                  <a:cxn ang="0">
                    <a:pos x="83" y="540"/>
                  </a:cxn>
                  <a:cxn ang="0">
                    <a:pos x="83" y="537"/>
                  </a:cxn>
                  <a:cxn ang="0">
                    <a:pos x="83" y="2"/>
                  </a:cxn>
                  <a:cxn ang="0">
                    <a:pos x="80" y="0"/>
                  </a:cxn>
                  <a:cxn ang="0">
                    <a:pos x="0" y="0"/>
                  </a:cxn>
                </a:cxnLst>
                <a:rect l="0" t="0" r="r" b="b"/>
                <a:pathLst>
                  <a:path w="84" h="613">
                    <a:moveTo>
                      <a:pt x="0" y="0"/>
                    </a:moveTo>
                    <a:lnTo>
                      <a:pt x="0" y="536"/>
                    </a:lnTo>
                    <a:lnTo>
                      <a:pt x="0" y="537"/>
                    </a:lnTo>
                    <a:lnTo>
                      <a:pt x="0" y="540"/>
                    </a:lnTo>
                    <a:lnTo>
                      <a:pt x="0" y="542"/>
                    </a:lnTo>
                    <a:lnTo>
                      <a:pt x="0" y="543"/>
                    </a:lnTo>
                    <a:lnTo>
                      <a:pt x="3" y="568"/>
                    </a:lnTo>
                    <a:lnTo>
                      <a:pt x="9" y="587"/>
                    </a:lnTo>
                    <a:lnTo>
                      <a:pt x="17" y="600"/>
                    </a:lnTo>
                    <a:lnTo>
                      <a:pt x="28" y="609"/>
                    </a:lnTo>
                    <a:lnTo>
                      <a:pt x="41" y="612"/>
                    </a:lnTo>
                    <a:lnTo>
                      <a:pt x="52" y="609"/>
                    </a:lnTo>
                    <a:lnTo>
                      <a:pt x="63" y="600"/>
                    </a:lnTo>
                    <a:lnTo>
                      <a:pt x="72" y="587"/>
                    </a:lnTo>
                    <a:lnTo>
                      <a:pt x="75" y="580"/>
                    </a:lnTo>
                    <a:lnTo>
                      <a:pt x="78" y="571"/>
                    </a:lnTo>
                    <a:lnTo>
                      <a:pt x="80" y="559"/>
                    </a:lnTo>
                    <a:lnTo>
                      <a:pt x="82" y="545"/>
                    </a:lnTo>
                    <a:lnTo>
                      <a:pt x="82" y="543"/>
                    </a:lnTo>
                    <a:lnTo>
                      <a:pt x="82" y="542"/>
                    </a:lnTo>
                    <a:lnTo>
                      <a:pt x="83" y="540"/>
                    </a:lnTo>
                    <a:lnTo>
                      <a:pt x="83" y="537"/>
                    </a:lnTo>
                    <a:lnTo>
                      <a:pt x="83" y="2"/>
                    </a:lnTo>
                    <a:lnTo>
                      <a:pt x="8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5BC175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85" name="Group 570"/>
          <p:cNvGrpSpPr>
            <a:grpSpLocks/>
          </p:cNvGrpSpPr>
          <p:nvPr/>
        </p:nvGrpSpPr>
        <p:grpSpPr bwMode="auto">
          <a:xfrm>
            <a:off x="9505224" y="4356100"/>
            <a:ext cx="2154760" cy="5794375"/>
            <a:chOff x="2976" y="2208"/>
            <a:chExt cx="1057" cy="2111"/>
          </a:xfrm>
        </p:grpSpPr>
        <p:grpSp>
          <p:nvGrpSpPr>
            <p:cNvPr id="286" name="Group 571"/>
            <p:cNvGrpSpPr>
              <a:grpSpLocks/>
            </p:cNvGrpSpPr>
            <p:nvPr/>
          </p:nvGrpSpPr>
          <p:grpSpPr bwMode="auto">
            <a:xfrm>
              <a:off x="2976" y="2208"/>
              <a:ext cx="1057" cy="1272"/>
              <a:chOff x="2976" y="2208"/>
              <a:chExt cx="1057" cy="1272"/>
            </a:xfrm>
          </p:grpSpPr>
          <p:sp>
            <p:nvSpPr>
              <p:cNvPr id="360" name="Rectangle 572"/>
              <p:cNvSpPr>
                <a:spLocks noChangeArrowheads="1"/>
              </p:cNvSpPr>
              <p:nvPr/>
            </p:nvSpPr>
            <p:spPr bwMode="auto">
              <a:xfrm>
                <a:off x="3033" y="2366"/>
                <a:ext cx="20" cy="233"/>
              </a:xfrm>
              <a:prstGeom prst="rect">
                <a:avLst/>
              </a:prstGeom>
              <a:solidFill>
                <a:srgbClr val="0AA33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1" name="Rectangle 573"/>
              <p:cNvSpPr>
                <a:spLocks noChangeArrowheads="1"/>
              </p:cNvSpPr>
              <p:nvPr/>
            </p:nvSpPr>
            <p:spPr bwMode="auto">
              <a:xfrm>
                <a:off x="3953" y="2366"/>
                <a:ext cx="22" cy="233"/>
              </a:xfrm>
              <a:prstGeom prst="rect">
                <a:avLst/>
              </a:prstGeom>
              <a:solidFill>
                <a:srgbClr val="0AA33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2" name="Rectangle 574"/>
              <p:cNvSpPr>
                <a:spLocks noChangeArrowheads="1"/>
              </p:cNvSpPr>
              <p:nvPr/>
            </p:nvSpPr>
            <p:spPr bwMode="auto">
              <a:xfrm>
                <a:off x="2976" y="2208"/>
                <a:ext cx="20" cy="122"/>
              </a:xfrm>
              <a:prstGeom prst="rect">
                <a:avLst/>
              </a:prstGeom>
              <a:solidFill>
                <a:srgbClr val="0AA33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3" name="Rectangle 575"/>
              <p:cNvSpPr>
                <a:spLocks noChangeArrowheads="1"/>
              </p:cNvSpPr>
              <p:nvPr/>
            </p:nvSpPr>
            <p:spPr bwMode="auto">
              <a:xfrm>
                <a:off x="4010" y="2208"/>
                <a:ext cx="22" cy="122"/>
              </a:xfrm>
              <a:prstGeom prst="rect">
                <a:avLst/>
              </a:prstGeom>
              <a:solidFill>
                <a:srgbClr val="0AA33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4" name="Rectangle 576"/>
              <p:cNvSpPr>
                <a:spLocks noChangeArrowheads="1"/>
              </p:cNvSpPr>
              <p:nvPr/>
            </p:nvSpPr>
            <p:spPr bwMode="auto">
              <a:xfrm>
                <a:off x="2987" y="2208"/>
                <a:ext cx="22" cy="122"/>
              </a:xfrm>
              <a:prstGeom prst="rect">
                <a:avLst/>
              </a:prstGeom>
              <a:solidFill>
                <a:srgbClr val="11A53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5" name="Rectangle 577"/>
              <p:cNvSpPr>
                <a:spLocks noChangeArrowheads="1"/>
              </p:cNvSpPr>
              <p:nvPr/>
            </p:nvSpPr>
            <p:spPr bwMode="auto">
              <a:xfrm>
                <a:off x="2998" y="2208"/>
                <a:ext cx="22" cy="122"/>
              </a:xfrm>
              <a:prstGeom prst="rect">
                <a:avLst/>
              </a:prstGeom>
              <a:solidFill>
                <a:srgbClr val="19A83D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6" name="Rectangle 578"/>
              <p:cNvSpPr>
                <a:spLocks noChangeArrowheads="1"/>
              </p:cNvSpPr>
              <p:nvPr/>
            </p:nvSpPr>
            <p:spPr bwMode="auto">
              <a:xfrm>
                <a:off x="3011" y="2208"/>
                <a:ext cx="20" cy="122"/>
              </a:xfrm>
              <a:prstGeom prst="rect">
                <a:avLst/>
              </a:prstGeom>
              <a:solidFill>
                <a:srgbClr val="21AA4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7" name="Rectangle 579"/>
              <p:cNvSpPr>
                <a:spLocks noChangeArrowheads="1"/>
              </p:cNvSpPr>
              <p:nvPr/>
            </p:nvSpPr>
            <p:spPr bwMode="auto">
              <a:xfrm>
                <a:off x="3022" y="2208"/>
                <a:ext cx="22" cy="122"/>
              </a:xfrm>
              <a:prstGeom prst="rect">
                <a:avLst/>
              </a:prstGeom>
              <a:solidFill>
                <a:srgbClr val="2BAF4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8" name="Rectangle 580"/>
              <p:cNvSpPr>
                <a:spLocks noChangeArrowheads="1"/>
              </p:cNvSpPr>
              <p:nvPr/>
            </p:nvSpPr>
            <p:spPr bwMode="auto">
              <a:xfrm>
                <a:off x="3033" y="2208"/>
                <a:ext cx="22" cy="122"/>
              </a:xfrm>
              <a:prstGeom prst="rect">
                <a:avLst/>
              </a:prstGeom>
              <a:solidFill>
                <a:srgbClr val="33B25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9" name="Rectangle 581"/>
              <p:cNvSpPr>
                <a:spLocks noChangeArrowheads="1"/>
              </p:cNvSpPr>
              <p:nvPr/>
            </p:nvSpPr>
            <p:spPr bwMode="auto">
              <a:xfrm>
                <a:off x="3044" y="2208"/>
                <a:ext cx="22" cy="122"/>
              </a:xfrm>
              <a:prstGeom prst="rect">
                <a:avLst/>
              </a:prstGeom>
              <a:solidFill>
                <a:srgbClr val="3AB55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0" name="Rectangle 582"/>
              <p:cNvSpPr>
                <a:spLocks noChangeArrowheads="1"/>
              </p:cNvSpPr>
              <p:nvPr/>
            </p:nvSpPr>
            <p:spPr bwMode="auto">
              <a:xfrm>
                <a:off x="3056" y="2208"/>
                <a:ext cx="21" cy="122"/>
              </a:xfrm>
              <a:prstGeom prst="rect">
                <a:avLst/>
              </a:prstGeom>
              <a:solidFill>
                <a:srgbClr val="42B75E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1" name="Rectangle 583"/>
              <p:cNvSpPr>
                <a:spLocks noChangeArrowheads="1"/>
              </p:cNvSpPr>
              <p:nvPr/>
            </p:nvSpPr>
            <p:spPr bwMode="auto">
              <a:xfrm>
                <a:off x="3067" y="2208"/>
                <a:ext cx="22" cy="122"/>
              </a:xfrm>
              <a:prstGeom prst="rect">
                <a:avLst/>
              </a:prstGeom>
              <a:solidFill>
                <a:srgbClr val="47BA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2" name="Rectangle 584"/>
              <p:cNvSpPr>
                <a:spLocks noChangeArrowheads="1"/>
              </p:cNvSpPr>
              <p:nvPr/>
            </p:nvSpPr>
            <p:spPr bwMode="auto">
              <a:xfrm>
                <a:off x="3078" y="2208"/>
                <a:ext cx="22" cy="122"/>
              </a:xfrm>
              <a:prstGeom prst="rect">
                <a:avLst/>
              </a:prstGeom>
              <a:solidFill>
                <a:srgbClr val="51BF6D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3" name="Rectangle 585"/>
              <p:cNvSpPr>
                <a:spLocks noChangeArrowheads="1"/>
              </p:cNvSpPr>
              <p:nvPr/>
            </p:nvSpPr>
            <p:spPr bwMode="auto">
              <a:xfrm>
                <a:off x="3091" y="2208"/>
                <a:ext cx="20" cy="122"/>
              </a:xfrm>
              <a:prstGeom prst="rect">
                <a:avLst/>
              </a:prstGeom>
              <a:solidFill>
                <a:srgbClr val="59C17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4" name="Rectangle 586"/>
              <p:cNvSpPr>
                <a:spLocks noChangeArrowheads="1"/>
              </p:cNvSpPr>
              <p:nvPr/>
            </p:nvSpPr>
            <p:spPr bwMode="auto">
              <a:xfrm>
                <a:off x="3102" y="2208"/>
                <a:ext cx="22" cy="122"/>
              </a:xfrm>
              <a:prstGeom prst="rect">
                <a:avLst/>
              </a:prstGeom>
              <a:solidFill>
                <a:srgbClr val="60C47A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5" name="Rectangle 587"/>
              <p:cNvSpPr>
                <a:spLocks noChangeArrowheads="1"/>
              </p:cNvSpPr>
              <p:nvPr/>
            </p:nvSpPr>
            <p:spPr bwMode="auto">
              <a:xfrm>
                <a:off x="3113" y="2208"/>
                <a:ext cx="22" cy="122"/>
              </a:xfrm>
              <a:prstGeom prst="rect">
                <a:avLst/>
              </a:prstGeom>
              <a:solidFill>
                <a:srgbClr val="68C68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6" name="Rectangle 588"/>
              <p:cNvSpPr>
                <a:spLocks noChangeArrowheads="1"/>
              </p:cNvSpPr>
              <p:nvPr/>
            </p:nvSpPr>
            <p:spPr bwMode="auto">
              <a:xfrm>
                <a:off x="3126" y="2208"/>
                <a:ext cx="20" cy="122"/>
              </a:xfrm>
              <a:prstGeom prst="rect">
                <a:avLst/>
              </a:prstGeom>
              <a:solidFill>
                <a:srgbClr val="70C987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7" name="Rectangle 589"/>
              <p:cNvSpPr>
                <a:spLocks noChangeArrowheads="1"/>
              </p:cNvSpPr>
              <p:nvPr/>
            </p:nvSpPr>
            <p:spPr bwMode="auto">
              <a:xfrm>
                <a:off x="3137" y="2208"/>
                <a:ext cx="20" cy="122"/>
              </a:xfrm>
              <a:prstGeom prst="rect">
                <a:avLst/>
              </a:prstGeom>
              <a:solidFill>
                <a:srgbClr val="77CC8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8" name="Rectangle 590"/>
              <p:cNvSpPr>
                <a:spLocks noChangeArrowheads="1"/>
              </p:cNvSpPr>
              <p:nvPr/>
            </p:nvSpPr>
            <p:spPr bwMode="auto">
              <a:xfrm>
                <a:off x="3148" y="2208"/>
                <a:ext cx="22" cy="122"/>
              </a:xfrm>
              <a:prstGeom prst="rect">
                <a:avLst/>
              </a:prstGeom>
              <a:solidFill>
                <a:srgbClr val="82D19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9" name="Rectangle 591"/>
              <p:cNvSpPr>
                <a:spLocks noChangeArrowheads="1"/>
              </p:cNvSpPr>
              <p:nvPr/>
            </p:nvSpPr>
            <p:spPr bwMode="auto">
              <a:xfrm>
                <a:off x="3159" y="2208"/>
                <a:ext cx="22" cy="122"/>
              </a:xfrm>
              <a:prstGeom prst="rect">
                <a:avLst/>
              </a:prstGeom>
              <a:solidFill>
                <a:srgbClr val="89D39B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0" name="Rectangle 592"/>
              <p:cNvSpPr>
                <a:spLocks noChangeArrowheads="1"/>
              </p:cNvSpPr>
              <p:nvPr/>
            </p:nvSpPr>
            <p:spPr bwMode="auto">
              <a:xfrm>
                <a:off x="3171" y="2208"/>
                <a:ext cx="21" cy="122"/>
              </a:xfrm>
              <a:prstGeom prst="rect">
                <a:avLst/>
              </a:prstGeom>
              <a:solidFill>
                <a:srgbClr val="91D6A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1" name="Rectangle 593"/>
              <p:cNvSpPr>
                <a:spLocks noChangeArrowheads="1"/>
              </p:cNvSpPr>
              <p:nvPr/>
            </p:nvSpPr>
            <p:spPr bwMode="auto">
              <a:xfrm>
                <a:off x="3182" y="2208"/>
                <a:ext cx="22" cy="122"/>
              </a:xfrm>
              <a:prstGeom prst="rect">
                <a:avLst/>
              </a:prstGeom>
              <a:solidFill>
                <a:srgbClr val="99D8A8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2" name="Rectangle 594"/>
              <p:cNvSpPr>
                <a:spLocks noChangeArrowheads="1"/>
              </p:cNvSpPr>
              <p:nvPr/>
            </p:nvSpPr>
            <p:spPr bwMode="auto">
              <a:xfrm>
                <a:off x="3193" y="2208"/>
                <a:ext cx="22" cy="122"/>
              </a:xfrm>
              <a:prstGeom prst="rect">
                <a:avLst/>
              </a:prstGeom>
              <a:solidFill>
                <a:srgbClr val="A0DBA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3" name="Rectangle 595"/>
              <p:cNvSpPr>
                <a:spLocks noChangeArrowheads="1"/>
              </p:cNvSpPr>
              <p:nvPr/>
            </p:nvSpPr>
            <p:spPr bwMode="auto">
              <a:xfrm>
                <a:off x="3206" y="2208"/>
                <a:ext cx="20" cy="122"/>
              </a:xfrm>
              <a:prstGeom prst="rect">
                <a:avLst/>
              </a:prstGeom>
              <a:solidFill>
                <a:srgbClr val="A8DDB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4" name="Rectangle 596"/>
              <p:cNvSpPr>
                <a:spLocks noChangeArrowheads="1"/>
              </p:cNvSpPr>
              <p:nvPr/>
            </p:nvSpPr>
            <p:spPr bwMode="auto">
              <a:xfrm>
                <a:off x="3217" y="2208"/>
                <a:ext cx="22" cy="122"/>
              </a:xfrm>
              <a:prstGeom prst="rect">
                <a:avLst/>
              </a:prstGeom>
              <a:solidFill>
                <a:srgbClr val="AFE0BA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5" name="Rectangle 597"/>
              <p:cNvSpPr>
                <a:spLocks noChangeArrowheads="1"/>
              </p:cNvSpPr>
              <p:nvPr/>
            </p:nvSpPr>
            <p:spPr bwMode="auto">
              <a:xfrm>
                <a:off x="3228" y="2208"/>
                <a:ext cx="22" cy="122"/>
              </a:xfrm>
              <a:prstGeom prst="rect">
                <a:avLst/>
              </a:prstGeom>
              <a:solidFill>
                <a:srgbClr val="B7E2C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6" name="Rectangle 598"/>
              <p:cNvSpPr>
                <a:spLocks noChangeArrowheads="1"/>
              </p:cNvSpPr>
              <p:nvPr/>
            </p:nvSpPr>
            <p:spPr bwMode="auto">
              <a:xfrm>
                <a:off x="3239" y="2208"/>
                <a:ext cx="22" cy="122"/>
              </a:xfrm>
              <a:prstGeom prst="rect">
                <a:avLst/>
              </a:prstGeom>
              <a:solidFill>
                <a:srgbClr val="C1E8C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7" name="Rectangle 599"/>
              <p:cNvSpPr>
                <a:spLocks noChangeArrowheads="1"/>
              </p:cNvSpPr>
              <p:nvPr/>
            </p:nvSpPr>
            <p:spPr bwMode="auto">
              <a:xfrm>
                <a:off x="3251" y="2208"/>
                <a:ext cx="21" cy="122"/>
              </a:xfrm>
              <a:prstGeom prst="rect">
                <a:avLst/>
              </a:prstGeom>
              <a:solidFill>
                <a:srgbClr val="C6EA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8" name="Rectangle 600"/>
              <p:cNvSpPr>
                <a:spLocks noChangeArrowheads="1"/>
              </p:cNvSpPr>
              <p:nvPr/>
            </p:nvSpPr>
            <p:spPr bwMode="auto">
              <a:xfrm>
                <a:off x="3262" y="2208"/>
                <a:ext cx="22" cy="122"/>
              </a:xfrm>
              <a:prstGeom prst="rect">
                <a:avLst/>
              </a:prstGeom>
              <a:solidFill>
                <a:srgbClr val="CEEDD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9" name="Rectangle 601"/>
              <p:cNvSpPr>
                <a:spLocks noChangeArrowheads="1"/>
              </p:cNvSpPr>
              <p:nvPr/>
            </p:nvSpPr>
            <p:spPr bwMode="auto">
              <a:xfrm>
                <a:off x="3273" y="2208"/>
                <a:ext cx="22" cy="122"/>
              </a:xfrm>
              <a:prstGeom prst="rect">
                <a:avLst/>
              </a:prstGeom>
              <a:solidFill>
                <a:srgbClr val="D6EFDD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0" name="Rectangle 602"/>
              <p:cNvSpPr>
                <a:spLocks noChangeArrowheads="1"/>
              </p:cNvSpPr>
              <p:nvPr/>
            </p:nvSpPr>
            <p:spPr bwMode="auto">
              <a:xfrm>
                <a:off x="3286" y="2208"/>
                <a:ext cx="20" cy="122"/>
              </a:xfrm>
              <a:prstGeom prst="rect">
                <a:avLst/>
              </a:prstGeom>
              <a:solidFill>
                <a:srgbClr val="DDF2E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1" name="Rectangle 603"/>
              <p:cNvSpPr>
                <a:spLocks noChangeArrowheads="1"/>
              </p:cNvSpPr>
              <p:nvPr/>
            </p:nvSpPr>
            <p:spPr bwMode="auto">
              <a:xfrm>
                <a:off x="3297" y="2208"/>
                <a:ext cx="22" cy="122"/>
              </a:xfrm>
              <a:prstGeom prst="rect">
                <a:avLst/>
              </a:prstGeom>
              <a:solidFill>
                <a:srgbClr val="E5F4EA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2" name="Rectangle 604"/>
              <p:cNvSpPr>
                <a:spLocks noChangeArrowheads="1"/>
              </p:cNvSpPr>
              <p:nvPr/>
            </p:nvSpPr>
            <p:spPr bwMode="auto">
              <a:xfrm>
                <a:off x="3308" y="2208"/>
                <a:ext cx="22" cy="122"/>
              </a:xfrm>
              <a:prstGeom prst="rect">
                <a:avLst/>
              </a:prstGeom>
              <a:solidFill>
                <a:srgbClr val="EFF9F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3" name="Rectangle 605"/>
              <p:cNvSpPr>
                <a:spLocks noChangeArrowheads="1"/>
              </p:cNvSpPr>
              <p:nvPr/>
            </p:nvSpPr>
            <p:spPr bwMode="auto">
              <a:xfrm>
                <a:off x="3319" y="2208"/>
                <a:ext cx="22" cy="122"/>
              </a:xfrm>
              <a:prstGeom prst="rect">
                <a:avLst/>
              </a:prstGeom>
              <a:solidFill>
                <a:srgbClr val="F7FCF7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4" name="Rectangle 606"/>
              <p:cNvSpPr>
                <a:spLocks noChangeArrowheads="1"/>
              </p:cNvSpPr>
              <p:nvPr/>
            </p:nvSpPr>
            <p:spPr bwMode="auto">
              <a:xfrm>
                <a:off x="3042" y="2366"/>
                <a:ext cx="22" cy="233"/>
              </a:xfrm>
              <a:prstGeom prst="rect">
                <a:avLst/>
              </a:prstGeom>
              <a:solidFill>
                <a:srgbClr val="11A53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5" name="Rectangle 607"/>
              <p:cNvSpPr>
                <a:spLocks noChangeArrowheads="1"/>
              </p:cNvSpPr>
              <p:nvPr/>
            </p:nvSpPr>
            <p:spPr bwMode="auto">
              <a:xfrm>
                <a:off x="3052" y="2366"/>
                <a:ext cx="22" cy="233"/>
              </a:xfrm>
              <a:prstGeom prst="rect">
                <a:avLst/>
              </a:prstGeom>
              <a:solidFill>
                <a:srgbClr val="19A83D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6" name="Rectangle 608"/>
              <p:cNvSpPr>
                <a:spLocks noChangeArrowheads="1"/>
              </p:cNvSpPr>
              <p:nvPr/>
            </p:nvSpPr>
            <p:spPr bwMode="auto">
              <a:xfrm>
                <a:off x="3061" y="2366"/>
                <a:ext cx="22" cy="233"/>
              </a:xfrm>
              <a:prstGeom prst="rect">
                <a:avLst/>
              </a:prstGeom>
              <a:solidFill>
                <a:srgbClr val="21AA4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7" name="Rectangle 609"/>
              <p:cNvSpPr>
                <a:spLocks noChangeArrowheads="1"/>
              </p:cNvSpPr>
              <p:nvPr/>
            </p:nvSpPr>
            <p:spPr bwMode="auto">
              <a:xfrm>
                <a:off x="3070" y="2366"/>
                <a:ext cx="22" cy="233"/>
              </a:xfrm>
              <a:prstGeom prst="rect">
                <a:avLst/>
              </a:prstGeom>
              <a:solidFill>
                <a:srgbClr val="2BAF4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8" name="Rectangle 610"/>
              <p:cNvSpPr>
                <a:spLocks noChangeArrowheads="1"/>
              </p:cNvSpPr>
              <p:nvPr/>
            </p:nvSpPr>
            <p:spPr bwMode="auto">
              <a:xfrm>
                <a:off x="3080" y="2366"/>
                <a:ext cx="22" cy="233"/>
              </a:xfrm>
              <a:prstGeom prst="rect">
                <a:avLst/>
              </a:prstGeom>
              <a:solidFill>
                <a:srgbClr val="33B25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9" name="Rectangle 611"/>
              <p:cNvSpPr>
                <a:spLocks noChangeArrowheads="1"/>
              </p:cNvSpPr>
              <p:nvPr/>
            </p:nvSpPr>
            <p:spPr bwMode="auto">
              <a:xfrm>
                <a:off x="3089" y="2366"/>
                <a:ext cx="22" cy="233"/>
              </a:xfrm>
              <a:prstGeom prst="rect">
                <a:avLst/>
              </a:prstGeom>
              <a:solidFill>
                <a:srgbClr val="3AB55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0" name="Rectangle 612"/>
              <p:cNvSpPr>
                <a:spLocks noChangeArrowheads="1"/>
              </p:cNvSpPr>
              <p:nvPr/>
            </p:nvSpPr>
            <p:spPr bwMode="auto">
              <a:xfrm>
                <a:off x="3100" y="2366"/>
                <a:ext cx="21" cy="233"/>
              </a:xfrm>
              <a:prstGeom prst="rect">
                <a:avLst/>
              </a:prstGeom>
              <a:solidFill>
                <a:srgbClr val="42B75E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1" name="Rectangle 613"/>
              <p:cNvSpPr>
                <a:spLocks noChangeArrowheads="1"/>
              </p:cNvSpPr>
              <p:nvPr/>
            </p:nvSpPr>
            <p:spPr bwMode="auto">
              <a:xfrm>
                <a:off x="3110" y="2366"/>
                <a:ext cx="20" cy="233"/>
              </a:xfrm>
              <a:prstGeom prst="rect">
                <a:avLst/>
              </a:prstGeom>
              <a:solidFill>
                <a:srgbClr val="47BA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2" name="Rectangle 614"/>
              <p:cNvSpPr>
                <a:spLocks noChangeArrowheads="1"/>
              </p:cNvSpPr>
              <p:nvPr/>
            </p:nvSpPr>
            <p:spPr bwMode="auto">
              <a:xfrm>
                <a:off x="3119" y="2366"/>
                <a:ext cx="22" cy="233"/>
              </a:xfrm>
              <a:prstGeom prst="rect">
                <a:avLst/>
              </a:prstGeom>
              <a:solidFill>
                <a:srgbClr val="51BF6D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3" name="Rectangle 615"/>
              <p:cNvSpPr>
                <a:spLocks noChangeArrowheads="1"/>
              </p:cNvSpPr>
              <p:nvPr/>
            </p:nvSpPr>
            <p:spPr bwMode="auto">
              <a:xfrm>
                <a:off x="3129" y="2366"/>
                <a:ext cx="22" cy="233"/>
              </a:xfrm>
              <a:prstGeom prst="rect">
                <a:avLst/>
              </a:prstGeom>
              <a:solidFill>
                <a:srgbClr val="59C17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4" name="Rectangle 616"/>
              <p:cNvSpPr>
                <a:spLocks noChangeArrowheads="1"/>
              </p:cNvSpPr>
              <p:nvPr/>
            </p:nvSpPr>
            <p:spPr bwMode="auto">
              <a:xfrm>
                <a:off x="3138" y="2366"/>
                <a:ext cx="22" cy="233"/>
              </a:xfrm>
              <a:prstGeom prst="rect">
                <a:avLst/>
              </a:prstGeom>
              <a:solidFill>
                <a:srgbClr val="60C47A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5" name="Rectangle 617"/>
              <p:cNvSpPr>
                <a:spLocks noChangeArrowheads="1"/>
              </p:cNvSpPr>
              <p:nvPr/>
            </p:nvSpPr>
            <p:spPr bwMode="auto">
              <a:xfrm>
                <a:off x="3148" y="2366"/>
                <a:ext cx="22" cy="233"/>
              </a:xfrm>
              <a:prstGeom prst="rect">
                <a:avLst/>
              </a:prstGeom>
              <a:solidFill>
                <a:srgbClr val="68C68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6" name="Rectangle 618"/>
              <p:cNvSpPr>
                <a:spLocks noChangeArrowheads="1"/>
              </p:cNvSpPr>
              <p:nvPr/>
            </p:nvSpPr>
            <p:spPr bwMode="auto">
              <a:xfrm>
                <a:off x="3157" y="2366"/>
                <a:ext cx="22" cy="233"/>
              </a:xfrm>
              <a:prstGeom prst="rect">
                <a:avLst/>
              </a:prstGeom>
              <a:solidFill>
                <a:srgbClr val="70C987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7" name="Rectangle 619"/>
              <p:cNvSpPr>
                <a:spLocks noChangeArrowheads="1"/>
              </p:cNvSpPr>
              <p:nvPr/>
            </p:nvSpPr>
            <p:spPr bwMode="auto">
              <a:xfrm>
                <a:off x="3166" y="2366"/>
                <a:ext cx="22" cy="233"/>
              </a:xfrm>
              <a:prstGeom prst="rect">
                <a:avLst/>
              </a:prstGeom>
              <a:solidFill>
                <a:srgbClr val="77CC8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8" name="Rectangle 620"/>
              <p:cNvSpPr>
                <a:spLocks noChangeArrowheads="1"/>
              </p:cNvSpPr>
              <p:nvPr/>
            </p:nvSpPr>
            <p:spPr bwMode="auto">
              <a:xfrm>
                <a:off x="3177" y="2366"/>
                <a:ext cx="21" cy="233"/>
              </a:xfrm>
              <a:prstGeom prst="rect">
                <a:avLst/>
              </a:prstGeom>
              <a:solidFill>
                <a:srgbClr val="82D19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9" name="Rectangle 621"/>
              <p:cNvSpPr>
                <a:spLocks noChangeArrowheads="1"/>
              </p:cNvSpPr>
              <p:nvPr/>
            </p:nvSpPr>
            <p:spPr bwMode="auto">
              <a:xfrm>
                <a:off x="3187" y="2366"/>
                <a:ext cx="20" cy="233"/>
              </a:xfrm>
              <a:prstGeom prst="rect">
                <a:avLst/>
              </a:prstGeom>
              <a:solidFill>
                <a:srgbClr val="89D39B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0" name="Rectangle 622"/>
              <p:cNvSpPr>
                <a:spLocks noChangeArrowheads="1"/>
              </p:cNvSpPr>
              <p:nvPr/>
            </p:nvSpPr>
            <p:spPr bwMode="auto">
              <a:xfrm>
                <a:off x="3196" y="2366"/>
                <a:ext cx="22" cy="233"/>
              </a:xfrm>
              <a:prstGeom prst="rect">
                <a:avLst/>
              </a:prstGeom>
              <a:solidFill>
                <a:srgbClr val="91D6A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1" name="Rectangle 623"/>
              <p:cNvSpPr>
                <a:spLocks noChangeArrowheads="1"/>
              </p:cNvSpPr>
              <p:nvPr/>
            </p:nvSpPr>
            <p:spPr bwMode="auto">
              <a:xfrm>
                <a:off x="3206" y="2366"/>
                <a:ext cx="22" cy="233"/>
              </a:xfrm>
              <a:prstGeom prst="rect">
                <a:avLst/>
              </a:prstGeom>
              <a:solidFill>
                <a:srgbClr val="99D8A8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2" name="Rectangle 624"/>
              <p:cNvSpPr>
                <a:spLocks noChangeArrowheads="1"/>
              </p:cNvSpPr>
              <p:nvPr/>
            </p:nvSpPr>
            <p:spPr bwMode="auto">
              <a:xfrm>
                <a:off x="3215" y="2366"/>
                <a:ext cx="22" cy="233"/>
              </a:xfrm>
              <a:prstGeom prst="rect">
                <a:avLst/>
              </a:prstGeom>
              <a:solidFill>
                <a:srgbClr val="A0DBA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3" name="Rectangle 625"/>
              <p:cNvSpPr>
                <a:spLocks noChangeArrowheads="1"/>
              </p:cNvSpPr>
              <p:nvPr/>
            </p:nvSpPr>
            <p:spPr bwMode="auto">
              <a:xfrm>
                <a:off x="3225" y="2366"/>
                <a:ext cx="22" cy="233"/>
              </a:xfrm>
              <a:prstGeom prst="rect">
                <a:avLst/>
              </a:prstGeom>
              <a:solidFill>
                <a:srgbClr val="A8DDB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4" name="Rectangle 626"/>
              <p:cNvSpPr>
                <a:spLocks noChangeArrowheads="1"/>
              </p:cNvSpPr>
              <p:nvPr/>
            </p:nvSpPr>
            <p:spPr bwMode="auto">
              <a:xfrm>
                <a:off x="3234" y="2366"/>
                <a:ext cx="22" cy="233"/>
              </a:xfrm>
              <a:prstGeom prst="rect">
                <a:avLst/>
              </a:prstGeom>
              <a:solidFill>
                <a:srgbClr val="AFE0BA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5" name="Rectangle 627"/>
              <p:cNvSpPr>
                <a:spLocks noChangeArrowheads="1"/>
              </p:cNvSpPr>
              <p:nvPr/>
            </p:nvSpPr>
            <p:spPr bwMode="auto">
              <a:xfrm>
                <a:off x="3245" y="2366"/>
                <a:ext cx="21" cy="233"/>
              </a:xfrm>
              <a:prstGeom prst="rect">
                <a:avLst/>
              </a:prstGeom>
              <a:solidFill>
                <a:srgbClr val="B7E2C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6" name="Rectangle 628"/>
              <p:cNvSpPr>
                <a:spLocks noChangeArrowheads="1"/>
              </p:cNvSpPr>
              <p:nvPr/>
            </p:nvSpPr>
            <p:spPr bwMode="auto">
              <a:xfrm>
                <a:off x="3255" y="2366"/>
                <a:ext cx="20" cy="233"/>
              </a:xfrm>
              <a:prstGeom prst="rect">
                <a:avLst/>
              </a:prstGeom>
              <a:solidFill>
                <a:srgbClr val="C1E8C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7" name="Rectangle 629"/>
              <p:cNvSpPr>
                <a:spLocks noChangeArrowheads="1"/>
              </p:cNvSpPr>
              <p:nvPr/>
            </p:nvSpPr>
            <p:spPr bwMode="auto">
              <a:xfrm>
                <a:off x="3264" y="2366"/>
                <a:ext cx="20" cy="233"/>
              </a:xfrm>
              <a:prstGeom prst="rect">
                <a:avLst/>
              </a:prstGeom>
              <a:solidFill>
                <a:srgbClr val="C6EA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8" name="Rectangle 630"/>
              <p:cNvSpPr>
                <a:spLocks noChangeArrowheads="1"/>
              </p:cNvSpPr>
              <p:nvPr/>
            </p:nvSpPr>
            <p:spPr bwMode="auto">
              <a:xfrm>
                <a:off x="3273" y="2366"/>
                <a:ext cx="22" cy="233"/>
              </a:xfrm>
              <a:prstGeom prst="rect">
                <a:avLst/>
              </a:prstGeom>
              <a:solidFill>
                <a:srgbClr val="CEEDD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9" name="Rectangle 631"/>
              <p:cNvSpPr>
                <a:spLocks noChangeArrowheads="1"/>
              </p:cNvSpPr>
              <p:nvPr/>
            </p:nvSpPr>
            <p:spPr bwMode="auto">
              <a:xfrm>
                <a:off x="3283" y="2366"/>
                <a:ext cx="22" cy="233"/>
              </a:xfrm>
              <a:prstGeom prst="rect">
                <a:avLst/>
              </a:prstGeom>
              <a:solidFill>
                <a:srgbClr val="D6EFDD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0" name="Rectangle 632"/>
              <p:cNvSpPr>
                <a:spLocks noChangeArrowheads="1"/>
              </p:cNvSpPr>
              <p:nvPr/>
            </p:nvSpPr>
            <p:spPr bwMode="auto">
              <a:xfrm>
                <a:off x="3292" y="2366"/>
                <a:ext cx="22" cy="233"/>
              </a:xfrm>
              <a:prstGeom prst="rect">
                <a:avLst/>
              </a:prstGeom>
              <a:solidFill>
                <a:srgbClr val="DDF2E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1" name="Rectangle 633"/>
              <p:cNvSpPr>
                <a:spLocks noChangeArrowheads="1"/>
              </p:cNvSpPr>
              <p:nvPr/>
            </p:nvSpPr>
            <p:spPr bwMode="auto">
              <a:xfrm>
                <a:off x="3302" y="2366"/>
                <a:ext cx="22" cy="233"/>
              </a:xfrm>
              <a:prstGeom prst="rect">
                <a:avLst/>
              </a:prstGeom>
              <a:solidFill>
                <a:srgbClr val="E5F4EA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2" name="Rectangle 634"/>
              <p:cNvSpPr>
                <a:spLocks noChangeArrowheads="1"/>
              </p:cNvSpPr>
              <p:nvPr/>
            </p:nvSpPr>
            <p:spPr bwMode="auto">
              <a:xfrm>
                <a:off x="3311" y="2366"/>
                <a:ext cx="22" cy="233"/>
              </a:xfrm>
              <a:prstGeom prst="rect">
                <a:avLst/>
              </a:prstGeom>
              <a:solidFill>
                <a:srgbClr val="EFF9F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3" name="Rectangle 635"/>
              <p:cNvSpPr>
                <a:spLocks noChangeArrowheads="1"/>
              </p:cNvSpPr>
              <p:nvPr/>
            </p:nvSpPr>
            <p:spPr bwMode="auto">
              <a:xfrm>
                <a:off x="3322" y="2366"/>
                <a:ext cx="21" cy="233"/>
              </a:xfrm>
              <a:prstGeom prst="rect">
                <a:avLst/>
              </a:prstGeom>
              <a:solidFill>
                <a:srgbClr val="F7FCF7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4" name="Rectangle 636"/>
              <p:cNvSpPr>
                <a:spLocks noChangeArrowheads="1"/>
              </p:cNvSpPr>
              <p:nvPr/>
            </p:nvSpPr>
            <p:spPr bwMode="auto">
              <a:xfrm>
                <a:off x="3999" y="2208"/>
                <a:ext cx="22" cy="122"/>
              </a:xfrm>
              <a:prstGeom prst="rect">
                <a:avLst/>
              </a:prstGeom>
              <a:solidFill>
                <a:srgbClr val="11A53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5" name="Rectangle 637"/>
              <p:cNvSpPr>
                <a:spLocks noChangeArrowheads="1"/>
              </p:cNvSpPr>
              <p:nvPr/>
            </p:nvSpPr>
            <p:spPr bwMode="auto">
              <a:xfrm>
                <a:off x="3988" y="2208"/>
                <a:ext cx="20" cy="122"/>
              </a:xfrm>
              <a:prstGeom prst="rect">
                <a:avLst/>
              </a:prstGeom>
              <a:solidFill>
                <a:srgbClr val="19A83D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6" name="Rectangle 638"/>
              <p:cNvSpPr>
                <a:spLocks noChangeArrowheads="1"/>
              </p:cNvSpPr>
              <p:nvPr/>
            </p:nvSpPr>
            <p:spPr bwMode="auto">
              <a:xfrm>
                <a:off x="3975" y="2208"/>
                <a:ext cx="22" cy="122"/>
              </a:xfrm>
              <a:prstGeom prst="rect">
                <a:avLst/>
              </a:prstGeom>
              <a:solidFill>
                <a:srgbClr val="21AA4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7" name="Rectangle 639"/>
              <p:cNvSpPr>
                <a:spLocks noChangeArrowheads="1"/>
              </p:cNvSpPr>
              <p:nvPr/>
            </p:nvSpPr>
            <p:spPr bwMode="auto">
              <a:xfrm>
                <a:off x="3964" y="2208"/>
                <a:ext cx="22" cy="122"/>
              </a:xfrm>
              <a:prstGeom prst="rect">
                <a:avLst/>
              </a:prstGeom>
              <a:solidFill>
                <a:srgbClr val="2BAF4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8" name="Rectangle 640"/>
              <p:cNvSpPr>
                <a:spLocks noChangeArrowheads="1"/>
              </p:cNvSpPr>
              <p:nvPr/>
            </p:nvSpPr>
            <p:spPr bwMode="auto">
              <a:xfrm>
                <a:off x="3953" y="2208"/>
                <a:ext cx="21" cy="122"/>
              </a:xfrm>
              <a:prstGeom prst="rect">
                <a:avLst/>
              </a:prstGeom>
              <a:solidFill>
                <a:srgbClr val="33B25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9" name="Rectangle 641"/>
              <p:cNvSpPr>
                <a:spLocks noChangeArrowheads="1"/>
              </p:cNvSpPr>
              <p:nvPr/>
            </p:nvSpPr>
            <p:spPr bwMode="auto">
              <a:xfrm>
                <a:off x="3941" y="2208"/>
                <a:ext cx="22" cy="122"/>
              </a:xfrm>
              <a:prstGeom prst="rect">
                <a:avLst/>
              </a:prstGeom>
              <a:solidFill>
                <a:srgbClr val="3AB55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0" name="Rectangle 642"/>
              <p:cNvSpPr>
                <a:spLocks noChangeArrowheads="1"/>
              </p:cNvSpPr>
              <p:nvPr/>
            </p:nvSpPr>
            <p:spPr bwMode="auto">
              <a:xfrm>
                <a:off x="3930" y="2208"/>
                <a:ext cx="22" cy="122"/>
              </a:xfrm>
              <a:prstGeom prst="rect">
                <a:avLst/>
              </a:prstGeom>
              <a:solidFill>
                <a:srgbClr val="42B75E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1" name="Rectangle 643"/>
              <p:cNvSpPr>
                <a:spLocks noChangeArrowheads="1"/>
              </p:cNvSpPr>
              <p:nvPr/>
            </p:nvSpPr>
            <p:spPr bwMode="auto">
              <a:xfrm>
                <a:off x="3919" y="2208"/>
                <a:ext cx="22" cy="122"/>
              </a:xfrm>
              <a:prstGeom prst="rect">
                <a:avLst/>
              </a:prstGeom>
              <a:solidFill>
                <a:srgbClr val="47BA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2" name="Rectangle 644"/>
              <p:cNvSpPr>
                <a:spLocks noChangeArrowheads="1"/>
              </p:cNvSpPr>
              <p:nvPr/>
            </p:nvSpPr>
            <p:spPr bwMode="auto">
              <a:xfrm>
                <a:off x="3908" y="2208"/>
                <a:ext cx="20" cy="122"/>
              </a:xfrm>
              <a:prstGeom prst="rect">
                <a:avLst/>
              </a:prstGeom>
              <a:solidFill>
                <a:srgbClr val="51BF6D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3" name="Rectangle 645"/>
              <p:cNvSpPr>
                <a:spLocks noChangeArrowheads="1"/>
              </p:cNvSpPr>
              <p:nvPr/>
            </p:nvSpPr>
            <p:spPr bwMode="auto">
              <a:xfrm>
                <a:off x="3895" y="2208"/>
                <a:ext cx="22" cy="122"/>
              </a:xfrm>
              <a:prstGeom prst="rect">
                <a:avLst/>
              </a:prstGeom>
              <a:solidFill>
                <a:srgbClr val="59C17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4" name="Rectangle 646"/>
              <p:cNvSpPr>
                <a:spLocks noChangeArrowheads="1"/>
              </p:cNvSpPr>
              <p:nvPr/>
            </p:nvSpPr>
            <p:spPr bwMode="auto">
              <a:xfrm>
                <a:off x="3884" y="2208"/>
                <a:ext cx="22" cy="122"/>
              </a:xfrm>
              <a:prstGeom prst="rect">
                <a:avLst/>
              </a:prstGeom>
              <a:solidFill>
                <a:srgbClr val="60C47A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5" name="Rectangle 647"/>
              <p:cNvSpPr>
                <a:spLocks noChangeArrowheads="1"/>
              </p:cNvSpPr>
              <p:nvPr/>
            </p:nvSpPr>
            <p:spPr bwMode="auto">
              <a:xfrm>
                <a:off x="3873" y="2208"/>
                <a:ext cx="21" cy="122"/>
              </a:xfrm>
              <a:prstGeom prst="rect">
                <a:avLst/>
              </a:prstGeom>
              <a:solidFill>
                <a:srgbClr val="68C68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6" name="Rectangle 648"/>
              <p:cNvSpPr>
                <a:spLocks noChangeArrowheads="1"/>
              </p:cNvSpPr>
              <p:nvPr/>
            </p:nvSpPr>
            <p:spPr bwMode="auto">
              <a:xfrm>
                <a:off x="3860" y="2208"/>
                <a:ext cx="22" cy="122"/>
              </a:xfrm>
              <a:prstGeom prst="rect">
                <a:avLst/>
              </a:prstGeom>
              <a:solidFill>
                <a:srgbClr val="70C987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7" name="Rectangle 649"/>
              <p:cNvSpPr>
                <a:spLocks noChangeArrowheads="1"/>
              </p:cNvSpPr>
              <p:nvPr/>
            </p:nvSpPr>
            <p:spPr bwMode="auto">
              <a:xfrm>
                <a:off x="3849" y="2208"/>
                <a:ext cx="22" cy="122"/>
              </a:xfrm>
              <a:prstGeom prst="rect">
                <a:avLst/>
              </a:prstGeom>
              <a:solidFill>
                <a:srgbClr val="77CC8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8" name="Rectangle 650"/>
              <p:cNvSpPr>
                <a:spLocks noChangeArrowheads="1"/>
              </p:cNvSpPr>
              <p:nvPr/>
            </p:nvSpPr>
            <p:spPr bwMode="auto">
              <a:xfrm>
                <a:off x="3838" y="2208"/>
                <a:ext cx="22" cy="122"/>
              </a:xfrm>
              <a:prstGeom prst="rect">
                <a:avLst/>
              </a:prstGeom>
              <a:solidFill>
                <a:srgbClr val="82D19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9" name="Rectangle 651"/>
              <p:cNvSpPr>
                <a:spLocks noChangeArrowheads="1"/>
              </p:cNvSpPr>
              <p:nvPr/>
            </p:nvSpPr>
            <p:spPr bwMode="auto">
              <a:xfrm>
                <a:off x="3827" y="2208"/>
                <a:ext cx="21" cy="122"/>
              </a:xfrm>
              <a:prstGeom prst="rect">
                <a:avLst/>
              </a:prstGeom>
              <a:solidFill>
                <a:srgbClr val="89D39B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0" name="Rectangle 652"/>
              <p:cNvSpPr>
                <a:spLocks noChangeArrowheads="1"/>
              </p:cNvSpPr>
              <p:nvPr/>
            </p:nvSpPr>
            <p:spPr bwMode="auto">
              <a:xfrm>
                <a:off x="3815" y="2208"/>
                <a:ext cx="22" cy="122"/>
              </a:xfrm>
              <a:prstGeom prst="rect">
                <a:avLst/>
              </a:prstGeom>
              <a:solidFill>
                <a:srgbClr val="91D6A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1" name="Rectangle 653"/>
              <p:cNvSpPr>
                <a:spLocks noChangeArrowheads="1"/>
              </p:cNvSpPr>
              <p:nvPr/>
            </p:nvSpPr>
            <p:spPr bwMode="auto">
              <a:xfrm>
                <a:off x="3804" y="2208"/>
                <a:ext cx="22" cy="122"/>
              </a:xfrm>
              <a:prstGeom prst="rect">
                <a:avLst/>
              </a:prstGeom>
              <a:solidFill>
                <a:srgbClr val="99D8A8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2" name="Rectangle 654"/>
              <p:cNvSpPr>
                <a:spLocks noChangeArrowheads="1"/>
              </p:cNvSpPr>
              <p:nvPr/>
            </p:nvSpPr>
            <p:spPr bwMode="auto">
              <a:xfrm>
                <a:off x="3793" y="2208"/>
                <a:ext cx="20" cy="122"/>
              </a:xfrm>
              <a:prstGeom prst="rect">
                <a:avLst/>
              </a:prstGeom>
              <a:solidFill>
                <a:srgbClr val="A0DBA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3" name="Rectangle 655"/>
              <p:cNvSpPr>
                <a:spLocks noChangeArrowheads="1"/>
              </p:cNvSpPr>
              <p:nvPr/>
            </p:nvSpPr>
            <p:spPr bwMode="auto">
              <a:xfrm>
                <a:off x="3780" y="2208"/>
                <a:ext cx="22" cy="122"/>
              </a:xfrm>
              <a:prstGeom prst="rect">
                <a:avLst/>
              </a:prstGeom>
              <a:solidFill>
                <a:srgbClr val="A8DDB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4" name="Rectangle 656"/>
              <p:cNvSpPr>
                <a:spLocks noChangeArrowheads="1"/>
              </p:cNvSpPr>
              <p:nvPr/>
            </p:nvSpPr>
            <p:spPr bwMode="auto">
              <a:xfrm>
                <a:off x="3769" y="2208"/>
                <a:ext cx="22" cy="122"/>
              </a:xfrm>
              <a:prstGeom prst="rect">
                <a:avLst/>
              </a:prstGeom>
              <a:solidFill>
                <a:srgbClr val="AFE0BA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5" name="Rectangle 657"/>
              <p:cNvSpPr>
                <a:spLocks noChangeArrowheads="1"/>
              </p:cNvSpPr>
              <p:nvPr/>
            </p:nvSpPr>
            <p:spPr bwMode="auto">
              <a:xfrm>
                <a:off x="3758" y="2208"/>
                <a:ext cx="22" cy="122"/>
              </a:xfrm>
              <a:prstGeom prst="rect">
                <a:avLst/>
              </a:prstGeom>
              <a:solidFill>
                <a:srgbClr val="B7E2C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6" name="Rectangle 658"/>
              <p:cNvSpPr>
                <a:spLocks noChangeArrowheads="1"/>
              </p:cNvSpPr>
              <p:nvPr/>
            </p:nvSpPr>
            <p:spPr bwMode="auto">
              <a:xfrm>
                <a:off x="3747" y="2208"/>
                <a:ext cx="21" cy="122"/>
              </a:xfrm>
              <a:prstGeom prst="rect">
                <a:avLst/>
              </a:prstGeom>
              <a:solidFill>
                <a:srgbClr val="C1E8C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7" name="Rectangle 659"/>
              <p:cNvSpPr>
                <a:spLocks noChangeArrowheads="1"/>
              </p:cNvSpPr>
              <p:nvPr/>
            </p:nvSpPr>
            <p:spPr bwMode="auto">
              <a:xfrm>
                <a:off x="3735" y="2208"/>
                <a:ext cx="22" cy="122"/>
              </a:xfrm>
              <a:prstGeom prst="rect">
                <a:avLst/>
              </a:prstGeom>
              <a:solidFill>
                <a:srgbClr val="C6EA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8" name="Rectangle 660"/>
              <p:cNvSpPr>
                <a:spLocks noChangeArrowheads="1"/>
              </p:cNvSpPr>
              <p:nvPr/>
            </p:nvSpPr>
            <p:spPr bwMode="auto">
              <a:xfrm>
                <a:off x="3724" y="2208"/>
                <a:ext cx="22" cy="122"/>
              </a:xfrm>
              <a:prstGeom prst="rect">
                <a:avLst/>
              </a:prstGeom>
              <a:solidFill>
                <a:srgbClr val="CEEDD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9" name="Rectangle 661"/>
              <p:cNvSpPr>
                <a:spLocks noChangeArrowheads="1"/>
              </p:cNvSpPr>
              <p:nvPr/>
            </p:nvSpPr>
            <p:spPr bwMode="auto">
              <a:xfrm>
                <a:off x="3713" y="2208"/>
                <a:ext cx="20" cy="122"/>
              </a:xfrm>
              <a:prstGeom prst="rect">
                <a:avLst/>
              </a:prstGeom>
              <a:solidFill>
                <a:srgbClr val="D6EFDD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0" name="Rectangle 662"/>
              <p:cNvSpPr>
                <a:spLocks noChangeArrowheads="1"/>
              </p:cNvSpPr>
              <p:nvPr/>
            </p:nvSpPr>
            <p:spPr bwMode="auto">
              <a:xfrm>
                <a:off x="3700" y="2208"/>
                <a:ext cx="22" cy="122"/>
              </a:xfrm>
              <a:prstGeom prst="rect">
                <a:avLst/>
              </a:prstGeom>
              <a:solidFill>
                <a:srgbClr val="DDF2E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1" name="Rectangle 663"/>
              <p:cNvSpPr>
                <a:spLocks noChangeArrowheads="1"/>
              </p:cNvSpPr>
              <p:nvPr/>
            </p:nvSpPr>
            <p:spPr bwMode="auto">
              <a:xfrm>
                <a:off x="3689" y="2208"/>
                <a:ext cx="22" cy="122"/>
              </a:xfrm>
              <a:prstGeom prst="rect">
                <a:avLst/>
              </a:prstGeom>
              <a:solidFill>
                <a:srgbClr val="E5F4EA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2" name="Rectangle 664"/>
              <p:cNvSpPr>
                <a:spLocks noChangeArrowheads="1"/>
              </p:cNvSpPr>
              <p:nvPr/>
            </p:nvSpPr>
            <p:spPr bwMode="auto">
              <a:xfrm>
                <a:off x="3678" y="2208"/>
                <a:ext cx="22" cy="122"/>
              </a:xfrm>
              <a:prstGeom prst="rect">
                <a:avLst/>
              </a:prstGeom>
              <a:solidFill>
                <a:srgbClr val="EFF9F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3" name="Rectangle 665"/>
              <p:cNvSpPr>
                <a:spLocks noChangeArrowheads="1"/>
              </p:cNvSpPr>
              <p:nvPr/>
            </p:nvSpPr>
            <p:spPr bwMode="auto">
              <a:xfrm>
                <a:off x="3667" y="2208"/>
                <a:ext cx="20" cy="122"/>
              </a:xfrm>
              <a:prstGeom prst="rect">
                <a:avLst/>
              </a:prstGeom>
              <a:solidFill>
                <a:srgbClr val="F7FCF7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4" name="Rectangle 666"/>
              <p:cNvSpPr>
                <a:spLocks noChangeArrowheads="1"/>
              </p:cNvSpPr>
              <p:nvPr/>
            </p:nvSpPr>
            <p:spPr bwMode="auto">
              <a:xfrm>
                <a:off x="3944" y="2366"/>
                <a:ext cx="22" cy="233"/>
              </a:xfrm>
              <a:prstGeom prst="rect">
                <a:avLst/>
              </a:prstGeom>
              <a:solidFill>
                <a:srgbClr val="11A53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5" name="Rectangle 667"/>
              <p:cNvSpPr>
                <a:spLocks noChangeArrowheads="1"/>
              </p:cNvSpPr>
              <p:nvPr/>
            </p:nvSpPr>
            <p:spPr bwMode="auto">
              <a:xfrm>
                <a:off x="3934" y="2366"/>
                <a:ext cx="22" cy="233"/>
              </a:xfrm>
              <a:prstGeom prst="rect">
                <a:avLst/>
              </a:prstGeom>
              <a:solidFill>
                <a:srgbClr val="19A83D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6" name="Rectangle 668"/>
              <p:cNvSpPr>
                <a:spLocks noChangeArrowheads="1"/>
              </p:cNvSpPr>
              <p:nvPr/>
            </p:nvSpPr>
            <p:spPr bwMode="auto">
              <a:xfrm>
                <a:off x="3925" y="2366"/>
                <a:ext cx="22" cy="233"/>
              </a:xfrm>
              <a:prstGeom prst="rect">
                <a:avLst/>
              </a:prstGeom>
              <a:solidFill>
                <a:srgbClr val="21AA4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7" name="Rectangle 669"/>
              <p:cNvSpPr>
                <a:spLocks noChangeArrowheads="1"/>
              </p:cNvSpPr>
              <p:nvPr/>
            </p:nvSpPr>
            <p:spPr bwMode="auto">
              <a:xfrm>
                <a:off x="3916" y="2366"/>
                <a:ext cx="20" cy="233"/>
              </a:xfrm>
              <a:prstGeom prst="rect">
                <a:avLst/>
              </a:prstGeom>
              <a:solidFill>
                <a:srgbClr val="2BAF4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8" name="Rectangle 670"/>
              <p:cNvSpPr>
                <a:spLocks noChangeArrowheads="1"/>
              </p:cNvSpPr>
              <p:nvPr/>
            </p:nvSpPr>
            <p:spPr bwMode="auto">
              <a:xfrm>
                <a:off x="3906" y="2366"/>
                <a:ext cx="21" cy="233"/>
              </a:xfrm>
              <a:prstGeom prst="rect">
                <a:avLst/>
              </a:prstGeom>
              <a:solidFill>
                <a:srgbClr val="33B25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9" name="Rectangle 671"/>
              <p:cNvSpPr>
                <a:spLocks noChangeArrowheads="1"/>
              </p:cNvSpPr>
              <p:nvPr/>
            </p:nvSpPr>
            <p:spPr bwMode="auto">
              <a:xfrm>
                <a:off x="3895" y="2366"/>
                <a:ext cx="22" cy="233"/>
              </a:xfrm>
              <a:prstGeom prst="rect">
                <a:avLst/>
              </a:prstGeom>
              <a:solidFill>
                <a:srgbClr val="3AB55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0" name="Rectangle 672"/>
              <p:cNvSpPr>
                <a:spLocks noChangeArrowheads="1"/>
              </p:cNvSpPr>
              <p:nvPr/>
            </p:nvSpPr>
            <p:spPr bwMode="auto">
              <a:xfrm>
                <a:off x="3886" y="2366"/>
                <a:ext cx="22" cy="233"/>
              </a:xfrm>
              <a:prstGeom prst="rect">
                <a:avLst/>
              </a:prstGeom>
              <a:solidFill>
                <a:srgbClr val="42B75E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1" name="Rectangle 673"/>
              <p:cNvSpPr>
                <a:spLocks noChangeArrowheads="1"/>
              </p:cNvSpPr>
              <p:nvPr/>
            </p:nvSpPr>
            <p:spPr bwMode="auto">
              <a:xfrm>
                <a:off x="3876" y="2366"/>
                <a:ext cx="22" cy="233"/>
              </a:xfrm>
              <a:prstGeom prst="rect">
                <a:avLst/>
              </a:prstGeom>
              <a:solidFill>
                <a:srgbClr val="47BA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2" name="Rectangle 674"/>
              <p:cNvSpPr>
                <a:spLocks noChangeArrowheads="1"/>
              </p:cNvSpPr>
              <p:nvPr/>
            </p:nvSpPr>
            <p:spPr bwMode="auto">
              <a:xfrm>
                <a:off x="3867" y="2366"/>
                <a:ext cx="22" cy="233"/>
              </a:xfrm>
              <a:prstGeom prst="rect">
                <a:avLst/>
              </a:prstGeom>
              <a:solidFill>
                <a:srgbClr val="51BF6D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3" name="Rectangle 675"/>
              <p:cNvSpPr>
                <a:spLocks noChangeArrowheads="1"/>
              </p:cNvSpPr>
              <p:nvPr/>
            </p:nvSpPr>
            <p:spPr bwMode="auto">
              <a:xfrm>
                <a:off x="3857" y="2366"/>
                <a:ext cx="22" cy="233"/>
              </a:xfrm>
              <a:prstGeom prst="rect">
                <a:avLst/>
              </a:prstGeom>
              <a:solidFill>
                <a:srgbClr val="59C17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4" name="Rectangle 676"/>
              <p:cNvSpPr>
                <a:spLocks noChangeArrowheads="1"/>
              </p:cNvSpPr>
              <p:nvPr/>
            </p:nvSpPr>
            <p:spPr bwMode="auto">
              <a:xfrm>
                <a:off x="3848" y="2366"/>
                <a:ext cx="20" cy="233"/>
              </a:xfrm>
              <a:prstGeom prst="rect">
                <a:avLst/>
              </a:prstGeom>
              <a:solidFill>
                <a:srgbClr val="60C47A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5" name="Rectangle 677"/>
              <p:cNvSpPr>
                <a:spLocks noChangeArrowheads="1"/>
              </p:cNvSpPr>
              <p:nvPr/>
            </p:nvSpPr>
            <p:spPr bwMode="auto">
              <a:xfrm>
                <a:off x="3838" y="2366"/>
                <a:ext cx="21" cy="233"/>
              </a:xfrm>
              <a:prstGeom prst="rect">
                <a:avLst/>
              </a:prstGeom>
              <a:solidFill>
                <a:srgbClr val="68C68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6" name="Rectangle 678"/>
              <p:cNvSpPr>
                <a:spLocks noChangeArrowheads="1"/>
              </p:cNvSpPr>
              <p:nvPr/>
            </p:nvSpPr>
            <p:spPr bwMode="auto">
              <a:xfrm>
                <a:off x="3829" y="2366"/>
                <a:ext cx="20" cy="233"/>
              </a:xfrm>
              <a:prstGeom prst="rect">
                <a:avLst/>
              </a:prstGeom>
              <a:solidFill>
                <a:srgbClr val="70C987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7" name="Rectangle 679"/>
              <p:cNvSpPr>
                <a:spLocks noChangeArrowheads="1"/>
              </p:cNvSpPr>
              <p:nvPr/>
            </p:nvSpPr>
            <p:spPr bwMode="auto">
              <a:xfrm>
                <a:off x="3818" y="2366"/>
                <a:ext cx="22" cy="233"/>
              </a:xfrm>
              <a:prstGeom prst="rect">
                <a:avLst/>
              </a:prstGeom>
              <a:solidFill>
                <a:srgbClr val="77CC8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8" name="Rectangle 680"/>
              <p:cNvSpPr>
                <a:spLocks noChangeArrowheads="1"/>
              </p:cNvSpPr>
              <p:nvPr/>
            </p:nvSpPr>
            <p:spPr bwMode="auto">
              <a:xfrm>
                <a:off x="3809" y="2366"/>
                <a:ext cx="22" cy="233"/>
              </a:xfrm>
              <a:prstGeom prst="rect">
                <a:avLst/>
              </a:prstGeom>
              <a:solidFill>
                <a:srgbClr val="82D19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9" name="Rectangle 681"/>
              <p:cNvSpPr>
                <a:spLocks noChangeArrowheads="1"/>
              </p:cNvSpPr>
              <p:nvPr/>
            </p:nvSpPr>
            <p:spPr bwMode="auto">
              <a:xfrm>
                <a:off x="3799" y="2366"/>
                <a:ext cx="22" cy="233"/>
              </a:xfrm>
              <a:prstGeom prst="rect">
                <a:avLst/>
              </a:prstGeom>
              <a:solidFill>
                <a:srgbClr val="89D39B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0" name="Rectangle 682"/>
              <p:cNvSpPr>
                <a:spLocks noChangeArrowheads="1"/>
              </p:cNvSpPr>
              <p:nvPr/>
            </p:nvSpPr>
            <p:spPr bwMode="auto">
              <a:xfrm>
                <a:off x="3790" y="2366"/>
                <a:ext cx="22" cy="233"/>
              </a:xfrm>
              <a:prstGeom prst="rect">
                <a:avLst/>
              </a:prstGeom>
              <a:solidFill>
                <a:srgbClr val="91D6A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1" name="Rectangle 683"/>
              <p:cNvSpPr>
                <a:spLocks noChangeArrowheads="1"/>
              </p:cNvSpPr>
              <p:nvPr/>
            </p:nvSpPr>
            <p:spPr bwMode="auto">
              <a:xfrm>
                <a:off x="3780" y="2366"/>
                <a:ext cx="22" cy="233"/>
              </a:xfrm>
              <a:prstGeom prst="rect">
                <a:avLst/>
              </a:prstGeom>
              <a:solidFill>
                <a:srgbClr val="99D8A8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2" name="Rectangle 684"/>
              <p:cNvSpPr>
                <a:spLocks noChangeArrowheads="1"/>
              </p:cNvSpPr>
              <p:nvPr/>
            </p:nvSpPr>
            <p:spPr bwMode="auto">
              <a:xfrm>
                <a:off x="3771" y="2366"/>
                <a:ext cx="20" cy="233"/>
              </a:xfrm>
              <a:prstGeom prst="rect">
                <a:avLst/>
              </a:prstGeom>
              <a:solidFill>
                <a:srgbClr val="A0DBA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3" name="Rectangle 685"/>
              <p:cNvSpPr>
                <a:spLocks noChangeArrowheads="1"/>
              </p:cNvSpPr>
              <p:nvPr/>
            </p:nvSpPr>
            <p:spPr bwMode="auto">
              <a:xfrm>
                <a:off x="3761" y="2366"/>
                <a:ext cx="21" cy="233"/>
              </a:xfrm>
              <a:prstGeom prst="rect">
                <a:avLst/>
              </a:prstGeom>
              <a:solidFill>
                <a:srgbClr val="A8DDB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4" name="Rectangle 686"/>
              <p:cNvSpPr>
                <a:spLocks noChangeArrowheads="1"/>
              </p:cNvSpPr>
              <p:nvPr/>
            </p:nvSpPr>
            <p:spPr bwMode="auto">
              <a:xfrm>
                <a:off x="3752" y="2366"/>
                <a:ext cx="20" cy="233"/>
              </a:xfrm>
              <a:prstGeom prst="rect">
                <a:avLst/>
              </a:prstGeom>
              <a:solidFill>
                <a:srgbClr val="AFE0BA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5" name="Rectangle 687"/>
              <p:cNvSpPr>
                <a:spLocks noChangeArrowheads="1"/>
              </p:cNvSpPr>
              <p:nvPr/>
            </p:nvSpPr>
            <p:spPr bwMode="auto">
              <a:xfrm>
                <a:off x="3741" y="2366"/>
                <a:ext cx="22" cy="233"/>
              </a:xfrm>
              <a:prstGeom prst="rect">
                <a:avLst/>
              </a:prstGeom>
              <a:solidFill>
                <a:srgbClr val="B7E2C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6" name="Rectangle 688"/>
              <p:cNvSpPr>
                <a:spLocks noChangeArrowheads="1"/>
              </p:cNvSpPr>
              <p:nvPr/>
            </p:nvSpPr>
            <p:spPr bwMode="auto">
              <a:xfrm>
                <a:off x="3731" y="2366"/>
                <a:ext cx="22" cy="233"/>
              </a:xfrm>
              <a:prstGeom prst="rect">
                <a:avLst/>
              </a:prstGeom>
              <a:solidFill>
                <a:srgbClr val="C1E8C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7" name="Rectangle 689"/>
              <p:cNvSpPr>
                <a:spLocks noChangeArrowheads="1"/>
              </p:cNvSpPr>
              <p:nvPr/>
            </p:nvSpPr>
            <p:spPr bwMode="auto">
              <a:xfrm>
                <a:off x="3722" y="2366"/>
                <a:ext cx="22" cy="233"/>
              </a:xfrm>
              <a:prstGeom prst="rect">
                <a:avLst/>
              </a:prstGeom>
              <a:solidFill>
                <a:srgbClr val="C6EA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8" name="Rectangle 690"/>
              <p:cNvSpPr>
                <a:spLocks noChangeArrowheads="1"/>
              </p:cNvSpPr>
              <p:nvPr/>
            </p:nvSpPr>
            <p:spPr bwMode="auto">
              <a:xfrm>
                <a:off x="3713" y="2366"/>
                <a:ext cx="22" cy="233"/>
              </a:xfrm>
              <a:prstGeom prst="rect">
                <a:avLst/>
              </a:prstGeom>
              <a:solidFill>
                <a:srgbClr val="CEEDD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9" name="Rectangle 691"/>
              <p:cNvSpPr>
                <a:spLocks noChangeArrowheads="1"/>
              </p:cNvSpPr>
              <p:nvPr/>
            </p:nvSpPr>
            <p:spPr bwMode="auto">
              <a:xfrm>
                <a:off x="3703" y="2366"/>
                <a:ext cx="22" cy="233"/>
              </a:xfrm>
              <a:prstGeom prst="rect">
                <a:avLst/>
              </a:prstGeom>
              <a:solidFill>
                <a:srgbClr val="D6EFDD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0" name="Rectangle 692"/>
              <p:cNvSpPr>
                <a:spLocks noChangeArrowheads="1"/>
              </p:cNvSpPr>
              <p:nvPr/>
            </p:nvSpPr>
            <p:spPr bwMode="auto">
              <a:xfrm>
                <a:off x="3694" y="2366"/>
                <a:ext cx="20" cy="233"/>
              </a:xfrm>
              <a:prstGeom prst="rect">
                <a:avLst/>
              </a:prstGeom>
              <a:solidFill>
                <a:srgbClr val="DDF2E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1" name="Rectangle 693"/>
              <p:cNvSpPr>
                <a:spLocks noChangeArrowheads="1"/>
              </p:cNvSpPr>
              <p:nvPr/>
            </p:nvSpPr>
            <p:spPr bwMode="auto">
              <a:xfrm>
                <a:off x="3684" y="2366"/>
                <a:ext cx="21" cy="233"/>
              </a:xfrm>
              <a:prstGeom prst="rect">
                <a:avLst/>
              </a:prstGeom>
              <a:solidFill>
                <a:srgbClr val="E5F4EA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2" name="Rectangle 694"/>
              <p:cNvSpPr>
                <a:spLocks noChangeArrowheads="1"/>
              </p:cNvSpPr>
              <p:nvPr/>
            </p:nvSpPr>
            <p:spPr bwMode="auto">
              <a:xfrm>
                <a:off x="3673" y="2366"/>
                <a:ext cx="22" cy="233"/>
              </a:xfrm>
              <a:prstGeom prst="rect">
                <a:avLst/>
              </a:prstGeom>
              <a:solidFill>
                <a:srgbClr val="EFF9F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3" name="Rectangle 695"/>
              <p:cNvSpPr>
                <a:spLocks noChangeArrowheads="1"/>
              </p:cNvSpPr>
              <p:nvPr/>
            </p:nvSpPr>
            <p:spPr bwMode="auto">
              <a:xfrm>
                <a:off x="3664" y="2366"/>
                <a:ext cx="22" cy="233"/>
              </a:xfrm>
              <a:prstGeom prst="rect">
                <a:avLst/>
              </a:prstGeom>
              <a:solidFill>
                <a:srgbClr val="F7FCF7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4" name="Rectangle 696"/>
              <p:cNvSpPr>
                <a:spLocks noChangeArrowheads="1"/>
              </p:cNvSpPr>
              <p:nvPr/>
            </p:nvSpPr>
            <p:spPr bwMode="auto">
              <a:xfrm>
                <a:off x="3352" y="2208"/>
                <a:ext cx="302" cy="12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5" name="Rectangle 697"/>
              <p:cNvSpPr>
                <a:spLocks noChangeArrowheads="1"/>
              </p:cNvSpPr>
              <p:nvPr/>
            </p:nvSpPr>
            <p:spPr bwMode="auto">
              <a:xfrm>
                <a:off x="3352" y="2366"/>
                <a:ext cx="302" cy="23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6" name="Rectangle 698"/>
              <p:cNvSpPr>
                <a:spLocks noChangeArrowheads="1"/>
              </p:cNvSpPr>
              <p:nvPr/>
            </p:nvSpPr>
            <p:spPr bwMode="auto">
              <a:xfrm>
                <a:off x="3332" y="2366"/>
                <a:ext cx="20" cy="23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7" name="Rectangle 699"/>
              <p:cNvSpPr>
                <a:spLocks noChangeArrowheads="1"/>
              </p:cNvSpPr>
              <p:nvPr/>
            </p:nvSpPr>
            <p:spPr bwMode="auto">
              <a:xfrm>
                <a:off x="3654" y="2366"/>
                <a:ext cx="22" cy="23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8" name="Rectangle 700"/>
              <p:cNvSpPr>
                <a:spLocks noChangeArrowheads="1"/>
              </p:cNvSpPr>
              <p:nvPr/>
            </p:nvSpPr>
            <p:spPr bwMode="auto">
              <a:xfrm>
                <a:off x="3332" y="2208"/>
                <a:ext cx="20" cy="12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9" name="Rectangle 701"/>
              <p:cNvSpPr>
                <a:spLocks noChangeArrowheads="1"/>
              </p:cNvSpPr>
              <p:nvPr/>
            </p:nvSpPr>
            <p:spPr bwMode="auto">
              <a:xfrm>
                <a:off x="3654" y="2208"/>
                <a:ext cx="22" cy="12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0" name="Freeform 702"/>
              <p:cNvSpPr>
                <a:spLocks/>
              </p:cNvSpPr>
              <p:nvPr/>
            </p:nvSpPr>
            <p:spPr bwMode="auto">
              <a:xfrm>
                <a:off x="2976" y="2330"/>
                <a:ext cx="1057" cy="37"/>
              </a:xfrm>
              <a:custGeom>
                <a:avLst/>
                <a:gdLst/>
                <a:ahLst/>
                <a:cxnLst>
                  <a:cxn ang="0">
                    <a:pos x="1056" y="0"/>
                  </a:cxn>
                  <a:cxn ang="0">
                    <a:pos x="999" y="36"/>
                  </a:cxn>
                  <a:cxn ang="0">
                    <a:pos x="57" y="36"/>
                  </a:cxn>
                  <a:cxn ang="0">
                    <a:pos x="0" y="0"/>
                  </a:cxn>
                  <a:cxn ang="0">
                    <a:pos x="1056" y="0"/>
                  </a:cxn>
                </a:cxnLst>
                <a:rect l="0" t="0" r="r" b="b"/>
                <a:pathLst>
                  <a:path w="1057" h="37">
                    <a:moveTo>
                      <a:pt x="1056" y="0"/>
                    </a:moveTo>
                    <a:lnTo>
                      <a:pt x="999" y="36"/>
                    </a:lnTo>
                    <a:lnTo>
                      <a:pt x="57" y="36"/>
                    </a:lnTo>
                    <a:lnTo>
                      <a:pt x="0" y="0"/>
                    </a:lnTo>
                    <a:lnTo>
                      <a:pt x="1056" y="0"/>
                    </a:lnTo>
                  </a:path>
                </a:pathLst>
              </a:custGeom>
              <a:solidFill>
                <a:srgbClr val="0084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1" name="Freeform 703"/>
              <p:cNvSpPr>
                <a:spLocks/>
              </p:cNvSpPr>
              <p:nvPr/>
            </p:nvSpPr>
            <p:spPr bwMode="auto">
              <a:xfrm>
                <a:off x="3033" y="2599"/>
                <a:ext cx="943" cy="38"/>
              </a:xfrm>
              <a:custGeom>
                <a:avLst/>
                <a:gdLst/>
                <a:ahLst/>
                <a:cxnLst>
                  <a:cxn ang="0">
                    <a:pos x="942" y="0"/>
                  </a:cxn>
                  <a:cxn ang="0">
                    <a:pos x="881" y="37"/>
                  </a:cxn>
                  <a:cxn ang="0">
                    <a:pos x="61" y="37"/>
                  </a:cxn>
                  <a:cxn ang="0">
                    <a:pos x="0" y="0"/>
                  </a:cxn>
                  <a:cxn ang="0">
                    <a:pos x="942" y="0"/>
                  </a:cxn>
                </a:cxnLst>
                <a:rect l="0" t="0" r="r" b="b"/>
                <a:pathLst>
                  <a:path w="943" h="38">
                    <a:moveTo>
                      <a:pt x="942" y="0"/>
                    </a:moveTo>
                    <a:lnTo>
                      <a:pt x="881" y="37"/>
                    </a:lnTo>
                    <a:lnTo>
                      <a:pt x="61" y="37"/>
                    </a:lnTo>
                    <a:lnTo>
                      <a:pt x="0" y="0"/>
                    </a:lnTo>
                    <a:lnTo>
                      <a:pt x="942" y="0"/>
                    </a:lnTo>
                  </a:path>
                </a:pathLst>
              </a:custGeom>
              <a:solidFill>
                <a:srgbClr val="0084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492" name="Group 704"/>
              <p:cNvGrpSpPr>
                <a:grpSpLocks/>
              </p:cNvGrpSpPr>
              <p:nvPr/>
            </p:nvGrpSpPr>
            <p:grpSpPr bwMode="auto">
              <a:xfrm>
                <a:off x="3094" y="2637"/>
                <a:ext cx="820" cy="843"/>
                <a:chOff x="3094" y="2637"/>
                <a:chExt cx="820" cy="843"/>
              </a:xfrm>
            </p:grpSpPr>
            <p:sp>
              <p:nvSpPr>
                <p:cNvPr id="493" name="Rectangle 705"/>
                <p:cNvSpPr>
                  <a:spLocks noChangeArrowheads="1"/>
                </p:cNvSpPr>
                <p:nvPr/>
              </p:nvSpPr>
              <p:spPr bwMode="auto">
                <a:xfrm>
                  <a:off x="3094" y="2637"/>
                  <a:ext cx="20" cy="842"/>
                </a:xfrm>
                <a:prstGeom prst="rect">
                  <a:avLst/>
                </a:prstGeom>
                <a:solidFill>
                  <a:srgbClr val="33B25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4" name="Rectangle 706"/>
                <p:cNvSpPr>
                  <a:spLocks noChangeArrowheads="1"/>
                </p:cNvSpPr>
                <p:nvPr/>
              </p:nvSpPr>
              <p:spPr bwMode="auto">
                <a:xfrm>
                  <a:off x="3892" y="2637"/>
                  <a:ext cx="22" cy="842"/>
                </a:xfrm>
                <a:prstGeom prst="rect">
                  <a:avLst/>
                </a:prstGeom>
                <a:solidFill>
                  <a:srgbClr val="33B25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5" name="Rectangle 707"/>
                <p:cNvSpPr>
                  <a:spLocks noChangeArrowheads="1"/>
                </p:cNvSpPr>
                <p:nvPr/>
              </p:nvSpPr>
              <p:spPr bwMode="auto">
                <a:xfrm>
                  <a:off x="3103" y="2637"/>
                  <a:ext cx="23" cy="842"/>
                </a:xfrm>
                <a:prstGeom prst="rect">
                  <a:avLst/>
                </a:prstGeom>
                <a:solidFill>
                  <a:srgbClr val="3AB55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6" name="Rectangle 708"/>
                <p:cNvSpPr>
                  <a:spLocks noChangeArrowheads="1"/>
                </p:cNvSpPr>
                <p:nvPr/>
              </p:nvSpPr>
              <p:spPr bwMode="auto">
                <a:xfrm>
                  <a:off x="3113" y="2637"/>
                  <a:ext cx="22" cy="842"/>
                </a:xfrm>
                <a:prstGeom prst="rect">
                  <a:avLst/>
                </a:prstGeom>
                <a:solidFill>
                  <a:srgbClr val="3FB75E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7" name="Rectangle 709"/>
                <p:cNvSpPr>
                  <a:spLocks noChangeArrowheads="1"/>
                </p:cNvSpPr>
                <p:nvPr/>
              </p:nvSpPr>
              <p:spPr bwMode="auto">
                <a:xfrm>
                  <a:off x="3124" y="2637"/>
                  <a:ext cx="20" cy="842"/>
                </a:xfrm>
                <a:prstGeom prst="rect">
                  <a:avLst/>
                </a:prstGeom>
                <a:solidFill>
                  <a:srgbClr val="47BA63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8" name="Rectangle 710"/>
                <p:cNvSpPr>
                  <a:spLocks noChangeArrowheads="1"/>
                </p:cNvSpPr>
                <p:nvPr/>
              </p:nvSpPr>
              <p:spPr bwMode="auto">
                <a:xfrm>
                  <a:off x="3133" y="2637"/>
                  <a:ext cx="22" cy="842"/>
                </a:xfrm>
                <a:prstGeom prst="rect">
                  <a:avLst/>
                </a:prstGeom>
                <a:solidFill>
                  <a:srgbClr val="4CBC68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9" name="Rectangle 711"/>
                <p:cNvSpPr>
                  <a:spLocks noChangeArrowheads="1"/>
                </p:cNvSpPr>
                <p:nvPr/>
              </p:nvSpPr>
              <p:spPr bwMode="auto">
                <a:xfrm>
                  <a:off x="3143" y="2637"/>
                  <a:ext cx="22" cy="842"/>
                </a:xfrm>
                <a:prstGeom prst="rect">
                  <a:avLst/>
                </a:prstGeom>
                <a:solidFill>
                  <a:srgbClr val="54BF7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0" name="Rectangle 712"/>
                <p:cNvSpPr>
                  <a:spLocks noChangeArrowheads="1"/>
                </p:cNvSpPr>
                <p:nvPr/>
              </p:nvSpPr>
              <p:spPr bwMode="auto">
                <a:xfrm>
                  <a:off x="3154" y="2637"/>
                  <a:ext cx="20" cy="842"/>
                </a:xfrm>
                <a:prstGeom prst="rect">
                  <a:avLst/>
                </a:prstGeom>
                <a:solidFill>
                  <a:srgbClr val="5BC175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1" name="Rectangle 713"/>
                <p:cNvSpPr>
                  <a:spLocks noChangeArrowheads="1"/>
                </p:cNvSpPr>
                <p:nvPr/>
              </p:nvSpPr>
              <p:spPr bwMode="auto">
                <a:xfrm>
                  <a:off x="3163" y="2637"/>
                  <a:ext cx="22" cy="842"/>
                </a:xfrm>
                <a:prstGeom prst="rect">
                  <a:avLst/>
                </a:prstGeom>
                <a:solidFill>
                  <a:srgbClr val="60C47A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2" name="Rectangle 714"/>
                <p:cNvSpPr>
                  <a:spLocks noChangeArrowheads="1"/>
                </p:cNvSpPr>
                <p:nvPr/>
              </p:nvSpPr>
              <p:spPr bwMode="auto">
                <a:xfrm>
                  <a:off x="3173" y="2637"/>
                  <a:ext cx="22" cy="842"/>
                </a:xfrm>
                <a:prstGeom prst="rect">
                  <a:avLst/>
                </a:prstGeom>
                <a:solidFill>
                  <a:srgbClr val="68C67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3" name="Rectangle 715"/>
                <p:cNvSpPr>
                  <a:spLocks noChangeArrowheads="1"/>
                </p:cNvSpPr>
                <p:nvPr/>
              </p:nvSpPr>
              <p:spPr bwMode="auto">
                <a:xfrm>
                  <a:off x="3182" y="2637"/>
                  <a:ext cx="22" cy="842"/>
                </a:xfrm>
                <a:prstGeom prst="rect">
                  <a:avLst/>
                </a:prstGeom>
                <a:solidFill>
                  <a:srgbClr val="70C984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4" name="Rectangle 716"/>
                <p:cNvSpPr>
                  <a:spLocks noChangeArrowheads="1"/>
                </p:cNvSpPr>
                <p:nvPr/>
              </p:nvSpPr>
              <p:spPr bwMode="auto">
                <a:xfrm>
                  <a:off x="3193" y="2637"/>
                  <a:ext cx="21" cy="842"/>
                </a:xfrm>
                <a:prstGeom prst="rect">
                  <a:avLst/>
                </a:prstGeom>
                <a:solidFill>
                  <a:srgbClr val="75CC8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5" name="Rectangle 717"/>
                <p:cNvSpPr>
                  <a:spLocks noChangeArrowheads="1"/>
                </p:cNvSpPr>
                <p:nvPr/>
              </p:nvSpPr>
              <p:spPr bwMode="auto">
                <a:xfrm>
                  <a:off x="3203" y="2637"/>
                  <a:ext cx="22" cy="842"/>
                </a:xfrm>
                <a:prstGeom prst="rect">
                  <a:avLst/>
                </a:prstGeom>
                <a:solidFill>
                  <a:srgbClr val="7CCE9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6" name="Rectangle 718"/>
                <p:cNvSpPr>
                  <a:spLocks noChangeArrowheads="1"/>
                </p:cNvSpPr>
                <p:nvPr/>
              </p:nvSpPr>
              <p:spPr bwMode="auto">
                <a:xfrm>
                  <a:off x="3212" y="2637"/>
                  <a:ext cx="22" cy="842"/>
                </a:xfrm>
                <a:prstGeom prst="rect">
                  <a:avLst/>
                </a:prstGeom>
                <a:solidFill>
                  <a:srgbClr val="82D19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7" name="Rectangle 719"/>
                <p:cNvSpPr>
                  <a:spLocks noChangeArrowheads="1"/>
                </p:cNvSpPr>
                <p:nvPr/>
              </p:nvSpPr>
              <p:spPr bwMode="auto">
                <a:xfrm>
                  <a:off x="3223" y="2637"/>
                  <a:ext cx="21" cy="842"/>
                </a:xfrm>
                <a:prstGeom prst="rect">
                  <a:avLst/>
                </a:prstGeom>
                <a:solidFill>
                  <a:srgbClr val="89D39B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8" name="Rectangle 720"/>
                <p:cNvSpPr>
                  <a:spLocks noChangeArrowheads="1"/>
                </p:cNvSpPr>
                <p:nvPr/>
              </p:nvSpPr>
              <p:spPr bwMode="auto">
                <a:xfrm>
                  <a:off x="3233" y="2637"/>
                  <a:ext cx="22" cy="842"/>
                </a:xfrm>
                <a:prstGeom prst="rect">
                  <a:avLst/>
                </a:prstGeom>
                <a:solidFill>
                  <a:srgbClr val="91D6A3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9" name="Rectangle 721"/>
                <p:cNvSpPr>
                  <a:spLocks noChangeArrowheads="1"/>
                </p:cNvSpPr>
                <p:nvPr/>
              </p:nvSpPr>
              <p:spPr bwMode="auto">
                <a:xfrm>
                  <a:off x="3242" y="2637"/>
                  <a:ext cx="22" cy="842"/>
                </a:xfrm>
                <a:prstGeom prst="rect">
                  <a:avLst/>
                </a:prstGeom>
                <a:solidFill>
                  <a:srgbClr val="96D8A8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0" name="Rectangle 722"/>
                <p:cNvSpPr>
                  <a:spLocks noChangeArrowheads="1"/>
                </p:cNvSpPr>
                <p:nvPr/>
              </p:nvSpPr>
              <p:spPr bwMode="auto">
                <a:xfrm>
                  <a:off x="3253" y="2637"/>
                  <a:ext cx="20" cy="842"/>
                </a:xfrm>
                <a:prstGeom prst="rect">
                  <a:avLst/>
                </a:prstGeom>
                <a:solidFill>
                  <a:srgbClr val="9BD8AA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1" name="Rectangle 723"/>
                <p:cNvSpPr>
                  <a:spLocks noChangeArrowheads="1"/>
                </p:cNvSpPr>
                <p:nvPr/>
              </p:nvSpPr>
              <p:spPr bwMode="auto">
                <a:xfrm>
                  <a:off x="3262" y="2637"/>
                  <a:ext cx="22" cy="842"/>
                </a:xfrm>
                <a:prstGeom prst="rect">
                  <a:avLst/>
                </a:prstGeom>
                <a:solidFill>
                  <a:srgbClr val="A0DBA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2" name="Rectangle 724"/>
                <p:cNvSpPr>
                  <a:spLocks noChangeArrowheads="1"/>
                </p:cNvSpPr>
                <p:nvPr/>
              </p:nvSpPr>
              <p:spPr bwMode="auto">
                <a:xfrm>
                  <a:off x="3272" y="2637"/>
                  <a:ext cx="22" cy="842"/>
                </a:xfrm>
                <a:prstGeom prst="rect">
                  <a:avLst/>
                </a:prstGeom>
                <a:solidFill>
                  <a:srgbClr val="A8DDB5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3" name="Rectangle 725"/>
                <p:cNvSpPr>
                  <a:spLocks noChangeArrowheads="1"/>
                </p:cNvSpPr>
                <p:nvPr/>
              </p:nvSpPr>
              <p:spPr bwMode="auto">
                <a:xfrm>
                  <a:off x="3283" y="2637"/>
                  <a:ext cx="20" cy="842"/>
                </a:xfrm>
                <a:prstGeom prst="rect">
                  <a:avLst/>
                </a:prstGeom>
                <a:solidFill>
                  <a:srgbClr val="AFE0BA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4" name="Rectangle 726"/>
                <p:cNvSpPr>
                  <a:spLocks noChangeArrowheads="1"/>
                </p:cNvSpPr>
                <p:nvPr/>
              </p:nvSpPr>
              <p:spPr bwMode="auto">
                <a:xfrm>
                  <a:off x="3292" y="2637"/>
                  <a:ext cx="22" cy="842"/>
                </a:xfrm>
                <a:prstGeom prst="rect">
                  <a:avLst/>
                </a:prstGeom>
                <a:solidFill>
                  <a:srgbClr val="B5E2C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5" name="Rectangle 727"/>
                <p:cNvSpPr>
                  <a:spLocks noChangeArrowheads="1"/>
                </p:cNvSpPr>
                <p:nvPr/>
              </p:nvSpPr>
              <p:spPr bwMode="auto">
                <a:xfrm>
                  <a:off x="3302" y="2637"/>
                  <a:ext cx="22" cy="842"/>
                </a:xfrm>
                <a:prstGeom prst="rect">
                  <a:avLst/>
                </a:prstGeom>
                <a:solidFill>
                  <a:srgbClr val="BCE5C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6" name="Rectangle 728"/>
                <p:cNvSpPr>
                  <a:spLocks noChangeArrowheads="1"/>
                </p:cNvSpPr>
                <p:nvPr/>
              </p:nvSpPr>
              <p:spPr bwMode="auto">
                <a:xfrm>
                  <a:off x="3313" y="2637"/>
                  <a:ext cx="20" cy="842"/>
                </a:xfrm>
                <a:prstGeom prst="rect">
                  <a:avLst/>
                </a:prstGeom>
                <a:solidFill>
                  <a:srgbClr val="C1E8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7" name="Rectangle 729"/>
                <p:cNvSpPr>
                  <a:spLocks noChangeArrowheads="1"/>
                </p:cNvSpPr>
                <p:nvPr/>
              </p:nvSpPr>
              <p:spPr bwMode="auto">
                <a:xfrm>
                  <a:off x="3322" y="2637"/>
                  <a:ext cx="22" cy="842"/>
                </a:xfrm>
                <a:prstGeom prst="rect">
                  <a:avLst/>
                </a:prstGeom>
                <a:solidFill>
                  <a:srgbClr val="C9EAD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8" name="Rectangle 730"/>
                <p:cNvSpPr>
                  <a:spLocks noChangeArrowheads="1"/>
                </p:cNvSpPr>
                <p:nvPr/>
              </p:nvSpPr>
              <p:spPr bwMode="auto">
                <a:xfrm>
                  <a:off x="3332" y="2637"/>
                  <a:ext cx="22" cy="842"/>
                </a:xfrm>
                <a:prstGeom prst="rect">
                  <a:avLst/>
                </a:prstGeom>
                <a:solidFill>
                  <a:srgbClr val="D1EDD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9" name="Rectangle 731"/>
                <p:cNvSpPr>
                  <a:spLocks noChangeArrowheads="1"/>
                </p:cNvSpPr>
                <p:nvPr/>
              </p:nvSpPr>
              <p:spPr bwMode="auto">
                <a:xfrm>
                  <a:off x="3343" y="2637"/>
                  <a:ext cx="20" cy="842"/>
                </a:xfrm>
                <a:prstGeom prst="rect">
                  <a:avLst/>
                </a:prstGeom>
                <a:solidFill>
                  <a:srgbClr val="D6EFDD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0" name="Rectangle 732"/>
                <p:cNvSpPr>
                  <a:spLocks noChangeArrowheads="1"/>
                </p:cNvSpPr>
                <p:nvPr/>
              </p:nvSpPr>
              <p:spPr bwMode="auto">
                <a:xfrm>
                  <a:off x="3352" y="2637"/>
                  <a:ext cx="22" cy="842"/>
                </a:xfrm>
                <a:prstGeom prst="rect">
                  <a:avLst/>
                </a:prstGeom>
                <a:solidFill>
                  <a:srgbClr val="DDF2E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1" name="Rectangle 733"/>
                <p:cNvSpPr>
                  <a:spLocks noChangeArrowheads="1"/>
                </p:cNvSpPr>
                <p:nvPr/>
              </p:nvSpPr>
              <p:spPr bwMode="auto">
                <a:xfrm>
                  <a:off x="3362" y="2637"/>
                  <a:ext cx="22" cy="842"/>
                </a:xfrm>
                <a:prstGeom prst="rect">
                  <a:avLst/>
                </a:prstGeom>
                <a:solidFill>
                  <a:srgbClr val="E5F4E8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2" name="Rectangle 734"/>
                <p:cNvSpPr>
                  <a:spLocks noChangeArrowheads="1"/>
                </p:cNvSpPr>
                <p:nvPr/>
              </p:nvSpPr>
              <p:spPr bwMode="auto">
                <a:xfrm>
                  <a:off x="3371" y="2637"/>
                  <a:ext cx="22" cy="842"/>
                </a:xfrm>
                <a:prstGeom prst="rect">
                  <a:avLst/>
                </a:prstGeom>
                <a:solidFill>
                  <a:srgbClr val="EAF7ED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3" name="Rectangle 735"/>
                <p:cNvSpPr>
                  <a:spLocks noChangeArrowheads="1"/>
                </p:cNvSpPr>
                <p:nvPr/>
              </p:nvSpPr>
              <p:spPr bwMode="auto">
                <a:xfrm>
                  <a:off x="3382" y="2637"/>
                  <a:ext cx="20" cy="842"/>
                </a:xfrm>
                <a:prstGeom prst="rect">
                  <a:avLst/>
                </a:prstGeom>
                <a:solidFill>
                  <a:srgbClr val="F2F9F4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4" name="Rectangle 736"/>
                <p:cNvSpPr>
                  <a:spLocks noChangeArrowheads="1"/>
                </p:cNvSpPr>
                <p:nvPr/>
              </p:nvSpPr>
              <p:spPr bwMode="auto">
                <a:xfrm>
                  <a:off x="3391" y="2637"/>
                  <a:ext cx="23" cy="842"/>
                </a:xfrm>
                <a:prstGeom prst="rect">
                  <a:avLst/>
                </a:prstGeom>
                <a:solidFill>
                  <a:srgbClr val="F7FCF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5" name="Rectangle 737"/>
                <p:cNvSpPr>
                  <a:spLocks noChangeArrowheads="1"/>
                </p:cNvSpPr>
                <p:nvPr/>
              </p:nvSpPr>
              <p:spPr bwMode="auto">
                <a:xfrm>
                  <a:off x="3401" y="2637"/>
                  <a:ext cx="22" cy="84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6" name="Rectangle 738"/>
                <p:cNvSpPr>
                  <a:spLocks noChangeArrowheads="1"/>
                </p:cNvSpPr>
                <p:nvPr/>
              </p:nvSpPr>
              <p:spPr bwMode="auto">
                <a:xfrm>
                  <a:off x="3882" y="2637"/>
                  <a:ext cx="23" cy="842"/>
                </a:xfrm>
                <a:prstGeom prst="rect">
                  <a:avLst/>
                </a:prstGeom>
                <a:solidFill>
                  <a:srgbClr val="3AB55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7" name="Rectangle 739"/>
                <p:cNvSpPr>
                  <a:spLocks noChangeArrowheads="1"/>
                </p:cNvSpPr>
                <p:nvPr/>
              </p:nvSpPr>
              <p:spPr bwMode="auto">
                <a:xfrm>
                  <a:off x="3873" y="2637"/>
                  <a:ext cx="22" cy="842"/>
                </a:xfrm>
                <a:prstGeom prst="rect">
                  <a:avLst/>
                </a:prstGeom>
                <a:solidFill>
                  <a:srgbClr val="3FB75E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8" name="Rectangle 740"/>
                <p:cNvSpPr>
                  <a:spLocks noChangeArrowheads="1"/>
                </p:cNvSpPr>
                <p:nvPr/>
              </p:nvSpPr>
              <p:spPr bwMode="auto">
                <a:xfrm>
                  <a:off x="3864" y="2637"/>
                  <a:ext cx="20" cy="842"/>
                </a:xfrm>
                <a:prstGeom prst="rect">
                  <a:avLst/>
                </a:prstGeom>
                <a:solidFill>
                  <a:srgbClr val="47BA63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9" name="Rectangle 741"/>
                <p:cNvSpPr>
                  <a:spLocks noChangeArrowheads="1"/>
                </p:cNvSpPr>
                <p:nvPr/>
              </p:nvSpPr>
              <p:spPr bwMode="auto">
                <a:xfrm>
                  <a:off x="3853" y="2637"/>
                  <a:ext cx="22" cy="842"/>
                </a:xfrm>
                <a:prstGeom prst="rect">
                  <a:avLst/>
                </a:prstGeom>
                <a:solidFill>
                  <a:srgbClr val="4CBC68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0" name="Rectangle 742"/>
                <p:cNvSpPr>
                  <a:spLocks noChangeArrowheads="1"/>
                </p:cNvSpPr>
                <p:nvPr/>
              </p:nvSpPr>
              <p:spPr bwMode="auto">
                <a:xfrm>
                  <a:off x="3843" y="2637"/>
                  <a:ext cx="22" cy="842"/>
                </a:xfrm>
                <a:prstGeom prst="rect">
                  <a:avLst/>
                </a:prstGeom>
                <a:solidFill>
                  <a:srgbClr val="54BF7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1" name="Rectangle 743"/>
                <p:cNvSpPr>
                  <a:spLocks noChangeArrowheads="1"/>
                </p:cNvSpPr>
                <p:nvPr/>
              </p:nvSpPr>
              <p:spPr bwMode="auto">
                <a:xfrm>
                  <a:off x="3834" y="2637"/>
                  <a:ext cx="20" cy="842"/>
                </a:xfrm>
                <a:prstGeom prst="rect">
                  <a:avLst/>
                </a:prstGeom>
                <a:solidFill>
                  <a:srgbClr val="5BC175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2" name="Rectangle 744"/>
                <p:cNvSpPr>
                  <a:spLocks noChangeArrowheads="1"/>
                </p:cNvSpPr>
                <p:nvPr/>
              </p:nvSpPr>
              <p:spPr bwMode="auto">
                <a:xfrm>
                  <a:off x="3823" y="2637"/>
                  <a:ext cx="22" cy="842"/>
                </a:xfrm>
                <a:prstGeom prst="rect">
                  <a:avLst/>
                </a:prstGeom>
                <a:solidFill>
                  <a:srgbClr val="60C47A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3" name="Rectangle 745"/>
                <p:cNvSpPr>
                  <a:spLocks noChangeArrowheads="1"/>
                </p:cNvSpPr>
                <p:nvPr/>
              </p:nvSpPr>
              <p:spPr bwMode="auto">
                <a:xfrm>
                  <a:off x="3813" y="2637"/>
                  <a:ext cx="22" cy="842"/>
                </a:xfrm>
                <a:prstGeom prst="rect">
                  <a:avLst/>
                </a:prstGeom>
                <a:solidFill>
                  <a:srgbClr val="68C67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4" name="Rectangle 746"/>
                <p:cNvSpPr>
                  <a:spLocks noChangeArrowheads="1"/>
                </p:cNvSpPr>
                <p:nvPr/>
              </p:nvSpPr>
              <p:spPr bwMode="auto">
                <a:xfrm>
                  <a:off x="3804" y="2637"/>
                  <a:ext cx="22" cy="842"/>
                </a:xfrm>
                <a:prstGeom prst="rect">
                  <a:avLst/>
                </a:prstGeom>
                <a:solidFill>
                  <a:srgbClr val="70C984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5" name="Rectangle 747"/>
                <p:cNvSpPr>
                  <a:spLocks noChangeArrowheads="1"/>
                </p:cNvSpPr>
                <p:nvPr/>
              </p:nvSpPr>
              <p:spPr bwMode="auto">
                <a:xfrm>
                  <a:off x="3794" y="2637"/>
                  <a:ext cx="21" cy="842"/>
                </a:xfrm>
                <a:prstGeom prst="rect">
                  <a:avLst/>
                </a:prstGeom>
                <a:solidFill>
                  <a:srgbClr val="75CC8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6" name="Rectangle 748"/>
                <p:cNvSpPr>
                  <a:spLocks noChangeArrowheads="1"/>
                </p:cNvSpPr>
                <p:nvPr/>
              </p:nvSpPr>
              <p:spPr bwMode="auto">
                <a:xfrm>
                  <a:off x="3783" y="2637"/>
                  <a:ext cx="22" cy="842"/>
                </a:xfrm>
                <a:prstGeom prst="rect">
                  <a:avLst/>
                </a:prstGeom>
                <a:solidFill>
                  <a:srgbClr val="7CCE9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7" name="Rectangle 749"/>
                <p:cNvSpPr>
                  <a:spLocks noChangeArrowheads="1"/>
                </p:cNvSpPr>
                <p:nvPr/>
              </p:nvSpPr>
              <p:spPr bwMode="auto">
                <a:xfrm>
                  <a:off x="3774" y="2637"/>
                  <a:ext cx="22" cy="842"/>
                </a:xfrm>
                <a:prstGeom prst="rect">
                  <a:avLst/>
                </a:prstGeom>
                <a:solidFill>
                  <a:srgbClr val="82D19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8" name="Rectangle 750"/>
                <p:cNvSpPr>
                  <a:spLocks noChangeArrowheads="1"/>
                </p:cNvSpPr>
                <p:nvPr/>
              </p:nvSpPr>
              <p:spPr bwMode="auto">
                <a:xfrm>
                  <a:off x="3764" y="2637"/>
                  <a:ext cx="22" cy="842"/>
                </a:xfrm>
                <a:prstGeom prst="rect">
                  <a:avLst/>
                </a:prstGeom>
                <a:solidFill>
                  <a:srgbClr val="89D39B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9" name="Rectangle 751"/>
                <p:cNvSpPr>
                  <a:spLocks noChangeArrowheads="1"/>
                </p:cNvSpPr>
                <p:nvPr/>
              </p:nvSpPr>
              <p:spPr bwMode="auto">
                <a:xfrm>
                  <a:off x="3755" y="2637"/>
                  <a:ext cx="20" cy="842"/>
                </a:xfrm>
                <a:prstGeom prst="rect">
                  <a:avLst/>
                </a:prstGeom>
                <a:solidFill>
                  <a:srgbClr val="91D6A3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0" name="Rectangle 752"/>
                <p:cNvSpPr>
                  <a:spLocks noChangeArrowheads="1"/>
                </p:cNvSpPr>
                <p:nvPr/>
              </p:nvSpPr>
              <p:spPr bwMode="auto">
                <a:xfrm>
                  <a:off x="3744" y="2637"/>
                  <a:ext cx="22" cy="842"/>
                </a:xfrm>
                <a:prstGeom prst="rect">
                  <a:avLst/>
                </a:prstGeom>
                <a:solidFill>
                  <a:srgbClr val="96D8A8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1" name="Rectangle 753"/>
                <p:cNvSpPr>
                  <a:spLocks noChangeArrowheads="1"/>
                </p:cNvSpPr>
                <p:nvPr/>
              </p:nvSpPr>
              <p:spPr bwMode="auto">
                <a:xfrm>
                  <a:off x="3735" y="2637"/>
                  <a:ext cx="22" cy="842"/>
                </a:xfrm>
                <a:prstGeom prst="rect">
                  <a:avLst/>
                </a:prstGeom>
                <a:solidFill>
                  <a:srgbClr val="9BD8AA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2" name="Rectangle 754"/>
                <p:cNvSpPr>
                  <a:spLocks noChangeArrowheads="1"/>
                </p:cNvSpPr>
                <p:nvPr/>
              </p:nvSpPr>
              <p:spPr bwMode="auto">
                <a:xfrm>
                  <a:off x="3725" y="2637"/>
                  <a:ext cx="21" cy="842"/>
                </a:xfrm>
                <a:prstGeom prst="rect">
                  <a:avLst/>
                </a:prstGeom>
                <a:solidFill>
                  <a:srgbClr val="A0DBA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3" name="Rectangle 755"/>
                <p:cNvSpPr>
                  <a:spLocks noChangeArrowheads="1"/>
                </p:cNvSpPr>
                <p:nvPr/>
              </p:nvSpPr>
              <p:spPr bwMode="auto">
                <a:xfrm>
                  <a:off x="3714" y="2637"/>
                  <a:ext cx="22" cy="842"/>
                </a:xfrm>
                <a:prstGeom prst="rect">
                  <a:avLst/>
                </a:prstGeom>
                <a:solidFill>
                  <a:srgbClr val="A8DDB5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4" name="Rectangle 756"/>
                <p:cNvSpPr>
                  <a:spLocks noChangeArrowheads="1"/>
                </p:cNvSpPr>
                <p:nvPr/>
              </p:nvSpPr>
              <p:spPr bwMode="auto">
                <a:xfrm>
                  <a:off x="3705" y="2637"/>
                  <a:ext cx="22" cy="842"/>
                </a:xfrm>
                <a:prstGeom prst="rect">
                  <a:avLst/>
                </a:prstGeom>
                <a:solidFill>
                  <a:srgbClr val="AFE0BA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5" name="Rectangle 757"/>
                <p:cNvSpPr>
                  <a:spLocks noChangeArrowheads="1"/>
                </p:cNvSpPr>
                <p:nvPr/>
              </p:nvSpPr>
              <p:spPr bwMode="auto">
                <a:xfrm>
                  <a:off x="3695" y="2637"/>
                  <a:ext cx="22" cy="842"/>
                </a:xfrm>
                <a:prstGeom prst="rect">
                  <a:avLst/>
                </a:prstGeom>
                <a:solidFill>
                  <a:srgbClr val="B5E2C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6" name="Rectangle 758"/>
                <p:cNvSpPr>
                  <a:spLocks noChangeArrowheads="1"/>
                </p:cNvSpPr>
                <p:nvPr/>
              </p:nvSpPr>
              <p:spPr bwMode="auto">
                <a:xfrm>
                  <a:off x="3686" y="2637"/>
                  <a:ext cx="20" cy="842"/>
                </a:xfrm>
                <a:prstGeom prst="rect">
                  <a:avLst/>
                </a:prstGeom>
                <a:solidFill>
                  <a:srgbClr val="BCE5C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7" name="Rectangle 759"/>
                <p:cNvSpPr>
                  <a:spLocks noChangeArrowheads="1"/>
                </p:cNvSpPr>
                <p:nvPr/>
              </p:nvSpPr>
              <p:spPr bwMode="auto">
                <a:xfrm>
                  <a:off x="3675" y="2637"/>
                  <a:ext cx="22" cy="842"/>
                </a:xfrm>
                <a:prstGeom prst="rect">
                  <a:avLst/>
                </a:prstGeom>
                <a:solidFill>
                  <a:srgbClr val="C1E8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8" name="Rectangle 760"/>
                <p:cNvSpPr>
                  <a:spLocks noChangeArrowheads="1"/>
                </p:cNvSpPr>
                <p:nvPr/>
              </p:nvSpPr>
              <p:spPr bwMode="auto">
                <a:xfrm>
                  <a:off x="3665" y="2637"/>
                  <a:ext cx="22" cy="842"/>
                </a:xfrm>
                <a:prstGeom prst="rect">
                  <a:avLst/>
                </a:prstGeom>
                <a:solidFill>
                  <a:srgbClr val="C9EAD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9" name="Rectangle 761"/>
                <p:cNvSpPr>
                  <a:spLocks noChangeArrowheads="1"/>
                </p:cNvSpPr>
                <p:nvPr/>
              </p:nvSpPr>
              <p:spPr bwMode="auto">
                <a:xfrm>
                  <a:off x="3656" y="2637"/>
                  <a:ext cx="20" cy="842"/>
                </a:xfrm>
                <a:prstGeom prst="rect">
                  <a:avLst/>
                </a:prstGeom>
                <a:solidFill>
                  <a:srgbClr val="D1EDD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0" name="Rectangle 762"/>
                <p:cNvSpPr>
                  <a:spLocks noChangeArrowheads="1"/>
                </p:cNvSpPr>
                <p:nvPr/>
              </p:nvSpPr>
              <p:spPr bwMode="auto">
                <a:xfrm>
                  <a:off x="3645" y="2637"/>
                  <a:ext cx="22" cy="842"/>
                </a:xfrm>
                <a:prstGeom prst="rect">
                  <a:avLst/>
                </a:prstGeom>
                <a:solidFill>
                  <a:srgbClr val="D6EFDD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1" name="Rectangle 763"/>
                <p:cNvSpPr>
                  <a:spLocks noChangeArrowheads="1"/>
                </p:cNvSpPr>
                <p:nvPr/>
              </p:nvSpPr>
              <p:spPr bwMode="auto">
                <a:xfrm>
                  <a:off x="3635" y="2637"/>
                  <a:ext cx="22" cy="842"/>
                </a:xfrm>
                <a:prstGeom prst="rect">
                  <a:avLst/>
                </a:prstGeom>
                <a:solidFill>
                  <a:srgbClr val="DDF2E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2" name="Rectangle 764"/>
                <p:cNvSpPr>
                  <a:spLocks noChangeArrowheads="1"/>
                </p:cNvSpPr>
                <p:nvPr/>
              </p:nvSpPr>
              <p:spPr bwMode="auto">
                <a:xfrm>
                  <a:off x="3626" y="2637"/>
                  <a:ext cx="22" cy="842"/>
                </a:xfrm>
                <a:prstGeom prst="rect">
                  <a:avLst/>
                </a:prstGeom>
                <a:solidFill>
                  <a:srgbClr val="E5F4E8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3" name="Rectangle 765"/>
                <p:cNvSpPr>
                  <a:spLocks noChangeArrowheads="1"/>
                </p:cNvSpPr>
                <p:nvPr/>
              </p:nvSpPr>
              <p:spPr bwMode="auto">
                <a:xfrm>
                  <a:off x="3617" y="2637"/>
                  <a:ext cx="20" cy="842"/>
                </a:xfrm>
                <a:prstGeom prst="rect">
                  <a:avLst/>
                </a:prstGeom>
                <a:solidFill>
                  <a:srgbClr val="EAF7ED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4" name="Rectangle 766"/>
                <p:cNvSpPr>
                  <a:spLocks noChangeArrowheads="1"/>
                </p:cNvSpPr>
                <p:nvPr/>
              </p:nvSpPr>
              <p:spPr bwMode="auto">
                <a:xfrm>
                  <a:off x="3606" y="2637"/>
                  <a:ext cx="22" cy="842"/>
                </a:xfrm>
                <a:prstGeom prst="rect">
                  <a:avLst/>
                </a:prstGeom>
                <a:solidFill>
                  <a:srgbClr val="F2F9F4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5" name="Rectangle 767"/>
                <p:cNvSpPr>
                  <a:spLocks noChangeArrowheads="1"/>
                </p:cNvSpPr>
                <p:nvPr/>
              </p:nvSpPr>
              <p:spPr bwMode="auto">
                <a:xfrm>
                  <a:off x="3596" y="2637"/>
                  <a:ext cx="22" cy="842"/>
                </a:xfrm>
                <a:prstGeom prst="rect">
                  <a:avLst/>
                </a:prstGeom>
                <a:solidFill>
                  <a:srgbClr val="F7FCF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6" name="Rectangle 768"/>
                <p:cNvSpPr>
                  <a:spLocks noChangeArrowheads="1"/>
                </p:cNvSpPr>
                <p:nvPr/>
              </p:nvSpPr>
              <p:spPr bwMode="auto">
                <a:xfrm>
                  <a:off x="3587" y="2637"/>
                  <a:ext cx="20" cy="84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7" name="Rectangle 769"/>
                <p:cNvSpPr>
                  <a:spLocks noChangeArrowheads="1"/>
                </p:cNvSpPr>
                <p:nvPr/>
              </p:nvSpPr>
              <p:spPr bwMode="auto">
                <a:xfrm>
                  <a:off x="3425" y="2637"/>
                  <a:ext cx="160" cy="84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8" name="Freeform 770"/>
                <p:cNvSpPr>
                  <a:spLocks/>
                </p:cNvSpPr>
                <p:nvPr/>
              </p:nvSpPr>
              <p:spPr bwMode="auto">
                <a:xfrm>
                  <a:off x="3456" y="2867"/>
                  <a:ext cx="97" cy="613"/>
                </a:xfrm>
                <a:custGeom>
                  <a:avLst/>
                  <a:gdLst/>
                  <a:ahLst/>
                  <a:cxnLst>
                    <a:cxn ang="0">
                      <a:pos x="0" y="612"/>
                    </a:cxn>
                    <a:cxn ang="0">
                      <a:pos x="0" y="75"/>
                    </a:cxn>
                    <a:cxn ang="0">
                      <a:pos x="3" y="49"/>
                    </a:cxn>
                    <a:cxn ang="0">
                      <a:pos x="9" y="29"/>
                    </a:cxn>
                    <a:cxn ang="0">
                      <a:pos x="19" y="14"/>
                    </a:cxn>
                    <a:cxn ang="0">
                      <a:pos x="31" y="3"/>
                    </a:cxn>
                    <a:cxn ang="0">
                      <a:pos x="44" y="0"/>
                    </a:cxn>
                    <a:cxn ang="0">
                      <a:pos x="58" y="2"/>
                    </a:cxn>
                    <a:cxn ang="0">
                      <a:pos x="71" y="9"/>
                    </a:cxn>
                    <a:cxn ang="0">
                      <a:pos x="82" y="21"/>
                    </a:cxn>
                    <a:cxn ang="0">
                      <a:pos x="88" y="31"/>
                    </a:cxn>
                    <a:cxn ang="0">
                      <a:pos x="93" y="44"/>
                    </a:cxn>
                    <a:cxn ang="0">
                      <a:pos x="94" y="58"/>
                    </a:cxn>
                    <a:cxn ang="0">
                      <a:pos x="96" y="75"/>
                    </a:cxn>
                    <a:cxn ang="0">
                      <a:pos x="96" y="612"/>
                    </a:cxn>
                    <a:cxn ang="0">
                      <a:pos x="0" y="612"/>
                    </a:cxn>
                  </a:cxnLst>
                  <a:rect l="0" t="0" r="r" b="b"/>
                  <a:pathLst>
                    <a:path w="97" h="613">
                      <a:moveTo>
                        <a:pt x="0" y="612"/>
                      </a:moveTo>
                      <a:lnTo>
                        <a:pt x="0" y="75"/>
                      </a:lnTo>
                      <a:lnTo>
                        <a:pt x="3" y="49"/>
                      </a:lnTo>
                      <a:lnTo>
                        <a:pt x="9" y="29"/>
                      </a:lnTo>
                      <a:lnTo>
                        <a:pt x="19" y="14"/>
                      </a:lnTo>
                      <a:lnTo>
                        <a:pt x="31" y="3"/>
                      </a:lnTo>
                      <a:lnTo>
                        <a:pt x="44" y="0"/>
                      </a:lnTo>
                      <a:lnTo>
                        <a:pt x="58" y="2"/>
                      </a:lnTo>
                      <a:lnTo>
                        <a:pt x="71" y="9"/>
                      </a:lnTo>
                      <a:lnTo>
                        <a:pt x="82" y="21"/>
                      </a:lnTo>
                      <a:lnTo>
                        <a:pt x="88" y="31"/>
                      </a:lnTo>
                      <a:lnTo>
                        <a:pt x="93" y="44"/>
                      </a:lnTo>
                      <a:lnTo>
                        <a:pt x="94" y="58"/>
                      </a:lnTo>
                      <a:lnTo>
                        <a:pt x="96" y="75"/>
                      </a:lnTo>
                      <a:lnTo>
                        <a:pt x="96" y="612"/>
                      </a:lnTo>
                      <a:lnTo>
                        <a:pt x="0" y="612"/>
                      </a:lnTo>
                    </a:path>
                  </a:pathLst>
                </a:custGeom>
                <a:solidFill>
                  <a:srgbClr val="84D199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9" name="Freeform 771"/>
                <p:cNvSpPr>
                  <a:spLocks/>
                </p:cNvSpPr>
                <p:nvPr/>
              </p:nvSpPr>
              <p:spPr bwMode="auto">
                <a:xfrm>
                  <a:off x="3113" y="2867"/>
                  <a:ext cx="56" cy="613"/>
                </a:xfrm>
                <a:custGeom>
                  <a:avLst/>
                  <a:gdLst/>
                  <a:ahLst/>
                  <a:cxnLst>
                    <a:cxn ang="0">
                      <a:pos x="0" y="612"/>
                    </a:cxn>
                    <a:cxn ang="0">
                      <a:pos x="0" y="75"/>
                    </a:cxn>
                    <a:cxn ang="0">
                      <a:pos x="1" y="47"/>
                    </a:cxn>
                    <a:cxn ang="0">
                      <a:pos x="6" y="25"/>
                    </a:cxn>
                    <a:cxn ang="0">
                      <a:pos x="13" y="12"/>
                    </a:cxn>
                    <a:cxn ang="0">
                      <a:pos x="20" y="2"/>
                    </a:cxn>
                    <a:cxn ang="0">
                      <a:pos x="28" y="0"/>
                    </a:cxn>
                    <a:cxn ang="0">
                      <a:pos x="38" y="6"/>
                    </a:cxn>
                    <a:cxn ang="0">
                      <a:pos x="44" y="15"/>
                    </a:cxn>
                    <a:cxn ang="0">
                      <a:pos x="50" y="32"/>
                    </a:cxn>
                    <a:cxn ang="0">
                      <a:pos x="52" y="41"/>
                    </a:cxn>
                    <a:cxn ang="0">
                      <a:pos x="53" y="52"/>
                    </a:cxn>
                    <a:cxn ang="0">
                      <a:pos x="53" y="63"/>
                    </a:cxn>
                    <a:cxn ang="0">
                      <a:pos x="55" y="75"/>
                    </a:cxn>
                    <a:cxn ang="0">
                      <a:pos x="55" y="612"/>
                    </a:cxn>
                    <a:cxn ang="0">
                      <a:pos x="0" y="612"/>
                    </a:cxn>
                  </a:cxnLst>
                  <a:rect l="0" t="0" r="r" b="b"/>
                  <a:pathLst>
                    <a:path w="56" h="613">
                      <a:moveTo>
                        <a:pt x="0" y="612"/>
                      </a:moveTo>
                      <a:lnTo>
                        <a:pt x="0" y="75"/>
                      </a:lnTo>
                      <a:lnTo>
                        <a:pt x="1" y="47"/>
                      </a:lnTo>
                      <a:lnTo>
                        <a:pt x="6" y="25"/>
                      </a:lnTo>
                      <a:lnTo>
                        <a:pt x="13" y="12"/>
                      </a:lnTo>
                      <a:lnTo>
                        <a:pt x="20" y="2"/>
                      </a:lnTo>
                      <a:lnTo>
                        <a:pt x="28" y="0"/>
                      </a:lnTo>
                      <a:lnTo>
                        <a:pt x="38" y="6"/>
                      </a:lnTo>
                      <a:lnTo>
                        <a:pt x="44" y="15"/>
                      </a:lnTo>
                      <a:lnTo>
                        <a:pt x="50" y="32"/>
                      </a:lnTo>
                      <a:lnTo>
                        <a:pt x="52" y="41"/>
                      </a:lnTo>
                      <a:lnTo>
                        <a:pt x="53" y="52"/>
                      </a:lnTo>
                      <a:lnTo>
                        <a:pt x="53" y="63"/>
                      </a:lnTo>
                      <a:lnTo>
                        <a:pt x="55" y="75"/>
                      </a:lnTo>
                      <a:lnTo>
                        <a:pt x="55" y="612"/>
                      </a:lnTo>
                      <a:lnTo>
                        <a:pt x="0" y="612"/>
                      </a:lnTo>
                    </a:path>
                  </a:pathLst>
                </a:custGeom>
                <a:solidFill>
                  <a:srgbClr val="0AA330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0" name="Freeform 772"/>
                <p:cNvSpPr>
                  <a:spLocks/>
                </p:cNvSpPr>
                <p:nvPr/>
              </p:nvSpPr>
              <p:spPr bwMode="auto">
                <a:xfrm>
                  <a:off x="3838" y="2867"/>
                  <a:ext cx="57" cy="613"/>
                </a:xfrm>
                <a:custGeom>
                  <a:avLst/>
                  <a:gdLst/>
                  <a:ahLst/>
                  <a:cxnLst>
                    <a:cxn ang="0">
                      <a:pos x="56" y="612"/>
                    </a:cxn>
                    <a:cxn ang="0">
                      <a:pos x="56" y="75"/>
                    </a:cxn>
                    <a:cxn ang="0">
                      <a:pos x="54" y="47"/>
                    </a:cxn>
                    <a:cxn ang="0">
                      <a:pos x="49" y="25"/>
                    </a:cxn>
                    <a:cxn ang="0">
                      <a:pos x="43" y="12"/>
                    </a:cxn>
                    <a:cxn ang="0">
                      <a:pos x="35" y="2"/>
                    </a:cxn>
                    <a:cxn ang="0">
                      <a:pos x="27" y="0"/>
                    </a:cxn>
                    <a:cxn ang="0">
                      <a:pos x="18" y="6"/>
                    </a:cxn>
                    <a:cxn ang="0">
                      <a:pos x="11" y="15"/>
                    </a:cxn>
                    <a:cxn ang="0">
                      <a:pos x="5" y="32"/>
                    </a:cxn>
                    <a:cxn ang="0">
                      <a:pos x="4" y="41"/>
                    </a:cxn>
                    <a:cxn ang="0">
                      <a:pos x="2" y="52"/>
                    </a:cxn>
                    <a:cxn ang="0">
                      <a:pos x="0" y="63"/>
                    </a:cxn>
                    <a:cxn ang="0">
                      <a:pos x="0" y="75"/>
                    </a:cxn>
                    <a:cxn ang="0">
                      <a:pos x="0" y="612"/>
                    </a:cxn>
                    <a:cxn ang="0">
                      <a:pos x="56" y="612"/>
                    </a:cxn>
                  </a:cxnLst>
                  <a:rect l="0" t="0" r="r" b="b"/>
                  <a:pathLst>
                    <a:path w="57" h="613">
                      <a:moveTo>
                        <a:pt x="56" y="612"/>
                      </a:moveTo>
                      <a:lnTo>
                        <a:pt x="56" y="75"/>
                      </a:lnTo>
                      <a:lnTo>
                        <a:pt x="54" y="47"/>
                      </a:lnTo>
                      <a:lnTo>
                        <a:pt x="49" y="25"/>
                      </a:lnTo>
                      <a:lnTo>
                        <a:pt x="43" y="12"/>
                      </a:lnTo>
                      <a:lnTo>
                        <a:pt x="35" y="2"/>
                      </a:lnTo>
                      <a:lnTo>
                        <a:pt x="27" y="0"/>
                      </a:lnTo>
                      <a:lnTo>
                        <a:pt x="18" y="6"/>
                      </a:lnTo>
                      <a:lnTo>
                        <a:pt x="11" y="15"/>
                      </a:lnTo>
                      <a:lnTo>
                        <a:pt x="5" y="32"/>
                      </a:lnTo>
                      <a:lnTo>
                        <a:pt x="4" y="41"/>
                      </a:lnTo>
                      <a:lnTo>
                        <a:pt x="2" y="52"/>
                      </a:lnTo>
                      <a:lnTo>
                        <a:pt x="0" y="63"/>
                      </a:lnTo>
                      <a:lnTo>
                        <a:pt x="0" y="75"/>
                      </a:lnTo>
                      <a:lnTo>
                        <a:pt x="0" y="612"/>
                      </a:lnTo>
                      <a:lnTo>
                        <a:pt x="56" y="612"/>
                      </a:lnTo>
                    </a:path>
                  </a:pathLst>
                </a:custGeom>
                <a:solidFill>
                  <a:srgbClr val="0AA330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1" name="Freeform 773"/>
                <p:cNvSpPr>
                  <a:spLocks/>
                </p:cNvSpPr>
                <p:nvPr/>
              </p:nvSpPr>
              <p:spPr bwMode="auto">
                <a:xfrm>
                  <a:off x="3207" y="2867"/>
                  <a:ext cx="71" cy="613"/>
                </a:xfrm>
                <a:custGeom>
                  <a:avLst/>
                  <a:gdLst/>
                  <a:ahLst/>
                  <a:cxnLst>
                    <a:cxn ang="0">
                      <a:pos x="0" y="612"/>
                    </a:cxn>
                    <a:cxn ang="0">
                      <a:pos x="0" y="78"/>
                    </a:cxn>
                    <a:cxn ang="0">
                      <a:pos x="0" y="75"/>
                    </a:cxn>
                    <a:cxn ang="0">
                      <a:pos x="0" y="72"/>
                    </a:cxn>
                    <a:cxn ang="0">
                      <a:pos x="3" y="46"/>
                    </a:cxn>
                    <a:cxn ang="0">
                      <a:pos x="8" y="26"/>
                    </a:cxn>
                    <a:cxn ang="0">
                      <a:pos x="16" y="12"/>
                    </a:cxn>
                    <a:cxn ang="0">
                      <a:pos x="26" y="3"/>
                    </a:cxn>
                    <a:cxn ang="0">
                      <a:pos x="35" y="0"/>
                    </a:cxn>
                    <a:cxn ang="0">
                      <a:pos x="44" y="3"/>
                    </a:cxn>
                    <a:cxn ang="0">
                      <a:pos x="54" y="14"/>
                    </a:cxn>
                    <a:cxn ang="0">
                      <a:pos x="62" y="29"/>
                    </a:cxn>
                    <a:cxn ang="0">
                      <a:pos x="65" y="38"/>
                    </a:cxn>
                    <a:cxn ang="0">
                      <a:pos x="66" y="47"/>
                    </a:cxn>
                    <a:cxn ang="0">
                      <a:pos x="68" y="59"/>
                    </a:cxn>
                    <a:cxn ang="0">
                      <a:pos x="70" y="70"/>
                    </a:cxn>
                    <a:cxn ang="0">
                      <a:pos x="70" y="72"/>
                    </a:cxn>
                    <a:cxn ang="0">
                      <a:pos x="70" y="75"/>
                    </a:cxn>
                    <a:cxn ang="0">
                      <a:pos x="70" y="606"/>
                    </a:cxn>
                    <a:cxn ang="0">
                      <a:pos x="68" y="612"/>
                    </a:cxn>
                    <a:cxn ang="0">
                      <a:pos x="0" y="612"/>
                    </a:cxn>
                  </a:cxnLst>
                  <a:rect l="0" t="0" r="r" b="b"/>
                  <a:pathLst>
                    <a:path w="71" h="613">
                      <a:moveTo>
                        <a:pt x="0" y="612"/>
                      </a:moveTo>
                      <a:lnTo>
                        <a:pt x="0" y="78"/>
                      </a:lnTo>
                      <a:lnTo>
                        <a:pt x="0" y="75"/>
                      </a:lnTo>
                      <a:lnTo>
                        <a:pt x="0" y="72"/>
                      </a:lnTo>
                      <a:lnTo>
                        <a:pt x="3" y="46"/>
                      </a:lnTo>
                      <a:lnTo>
                        <a:pt x="8" y="26"/>
                      </a:lnTo>
                      <a:lnTo>
                        <a:pt x="16" y="12"/>
                      </a:lnTo>
                      <a:lnTo>
                        <a:pt x="26" y="3"/>
                      </a:lnTo>
                      <a:lnTo>
                        <a:pt x="35" y="0"/>
                      </a:lnTo>
                      <a:lnTo>
                        <a:pt x="44" y="3"/>
                      </a:lnTo>
                      <a:lnTo>
                        <a:pt x="54" y="14"/>
                      </a:lnTo>
                      <a:lnTo>
                        <a:pt x="62" y="29"/>
                      </a:lnTo>
                      <a:lnTo>
                        <a:pt x="65" y="38"/>
                      </a:lnTo>
                      <a:lnTo>
                        <a:pt x="66" y="47"/>
                      </a:lnTo>
                      <a:lnTo>
                        <a:pt x="68" y="59"/>
                      </a:lnTo>
                      <a:lnTo>
                        <a:pt x="70" y="70"/>
                      </a:lnTo>
                      <a:lnTo>
                        <a:pt x="70" y="72"/>
                      </a:lnTo>
                      <a:lnTo>
                        <a:pt x="70" y="75"/>
                      </a:lnTo>
                      <a:lnTo>
                        <a:pt x="70" y="606"/>
                      </a:lnTo>
                      <a:lnTo>
                        <a:pt x="68" y="612"/>
                      </a:lnTo>
                      <a:lnTo>
                        <a:pt x="0" y="612"/>
                      </a:lnTo>
                    </a:path>
                  </a:pathLst>
                </a:custGeom>
                <a:solidFill>
                  <a:srgbClr val="33B251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2" name="Freeform 774"/>
                <p:cNvSpPr>
                  <a:spLocks/>
                </p:cNvSpPr>
                <p:nvPr/>
              </p:nvSpPr>
              <p:spPr bwMode="auto">
                <a:xfrm>
                  <a:off x="3730" y="2867"/>
                  <a:ext cx="70" cy="613"/>
                </a:xfrm>
                <a:custGeom>
                  <a:avLst/>
                  <a:gdLst/>
                  <a:ahLst/>
                  <a:cxnLst>
                    <a:cxn ang="0">
                      <a:pos x="69" y="612"/>
                    </a:cxn>
                    <a:cxn ang="0">
                      <a:pos x="69" y="78"/>
                    </a:cxn>
                    <a:cxn ang="0">
                      <a:pos x="69" y="75"/>
                    </a:cxn>
                    <a:cxn ang="0">
                      <a:pos x="69" y="72"/>
                    </a:cxn>
                    <a:cxn ang="0">
                      <a:pos x="66" y="46"/>
                    </a:cxn>
                    <a:cxn ang="0">
                      <a:pos x="61" y="26"/>
                    </a:cxn>
                    <a:cxn ang="0">
                      <a:pos x="53" y="12"/>
                    </a:cxn>
                    <a:cxn ang="0">
                      <a:pos x="44" y="3"/>
                    </a:cxn>
                    <a:cxn ang="0">
                      <a:pos x="34" y="0"/>
                    </a:cxn>
                    <a:cxn ang="0">
                      <a:pos x="25" y="3"/>
                    </a:cxn>
                    <a:cxn ang="0">
                      <a:pos x="16" y="14"/>
                    </a:cxn>
                    <a:cxn ang="0">
                      <a:pos x="8" y="29"/>
                    </a:cxn>
                    <a:cxn ang="0">
                      <a:pos x="5" y="38"/>
                    </a:cxn>
                    <a:cxn ang="0">
                      <a:pos x="3" y="47"/>
                    </a:cxn>
                    <a:cxn ang="0">
                      <a:pos x="1" y="59"/>
                    </a:cxn>
                    <a:cxn ang="0">
                      <a:pos x="0" y="70"/>
                    </a:cxn>
                    <a:cxn ang="0">
                      <a:pos x="0" y="72"/>
                    </a:cxn>
                    <a:cxn ang="0">
                      <a:pos x="0" y="75"/>
                    </a:cxn>
                    <a:cxn ang="0">
                      <a:pos x="0" y="606"/>
                    </a:cxn>
                    <a:cxn ang="0">
                      <a:pos x="1" y="612"/>
                    </a:cxn>
                    <a:cxn ang="0">
                      <a:pos x="69" y="612"/>
                    </a:cxn>
                  </a:cxnLst>
                  <a:rect l="0" t="0" r="r" b="b"/>
                  <a:pathLst>
                    <a:path w="70" h="613">
                      <a:moveTo>
                        <a:pt x="69" y="612"/>
                      </a:moveTo>
                      <a:lnTo>
                        <a:pt x="69" y="78"/>
                      </a:lnTo>
                      <a:lnTo>
                        <a:pt x="69" y="75"/>
                      </a:lnTo>
                      <a:lnTo>
                        <a:pt x="69" y="72"/>
                      </a:lnTo>
                      <a:lnTo>
                        <a:pt x="66" y="46"/>
                      </a:lnTo>
                      <a:lnTo>
                        <a:pt x="61" y="26"/>
                      </a:lnTo>
                      <a:lnTo>
                        <a:pt x="53" y="12"/>
                      </a:lnTo>
                      <a:lnTo>
                        <a:pt x="44" y="3"/>
                      </a:lnTo>
                      <a:lnTo>
                        <a:pt x="34" y="0"/>
                      </a:lnTo>
                      <a:lnTo>
                        <a:pt x="25" y="3"/>
                      </a:lnTo>
                      <a:lnTo>
                        <a:pt x="16" y="14"/>
                      </a:lnTo>
                      <a:lnTo>
                        <a:pt x="8" y="29"/>
                      </a:lnTo>
                      <a:lnTo>
                        <a:pt x="5" y="38"/>
                      </a:lnTo>
                      <a:lnTo>
                        <a:pt x="3" y="47"/>
                      </a:lnTo>
                      <a:lnTo>
                        <a:pt x="1" y="59"/>
                      </a:lnTo>
                      <a:lnTo>
                        <a:pt x="0" y="70"/>
                      </a:lnTo>
                      <a:lnTo>
                        <a:pt x="0" y="72"/>
                      </a:lnTo>
                      <a:lnTo>
                        <a:pt x="0" y="75"/>
                      </a:lnTo>
                      <a:lnTo>
                        <a:pt x="0" y="606"/>
                      </a:lnTo>
                      <a:lnTo>
                        <a:pt x="1" y="612"/>
                      </a:lnTo>
                      <a:lnTo>
                        <a:pt x="69" y="612"/>
                      </a:lnTo>
                    </a:path>
                  </a:pathLst>
                </a:custGeom>
                <a:solidFill>
                  <a:srgbClr val="33B251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3" name="Freeform 775"/>
                <p:cNvSpPr>
                  <a:spLocks/>
                </p:cNvSpPr>
                <p:nvPr/>
              </p:nvSpPr>
              <p:spPr bwMode="auto">
                <a:xfrm>
                  <a:off x="3322" y="2867"/>
                  <a:ext cx="83" cy="613"/>
                </a:xfrm>
                <a:custGeom>
                  <a:avLst/>
                  <a:gdLst/>
                  <a:ahLst/>
                  <a:cxnLst>
                    <a:cxn ang="0">
                      <a:pos x="0" y="612"/>
                    </a:cxn>
                    <a:cxn ang="0">
                      <a:pos x="0" y="76"/>
                    </a:cxn>
                    <a:cxn ang="0">
                      <a:pos x="0" y="75"/>
                    </a:cxn>
                    <a:cxn ang="0">
                      <a:pos x="0" y="72"/>
                    </a:cxn>
                    <a:cxn ang="0">
                      <a:pos x="0" y="70"/>
                    </a:cxn>
                    <a:cxn ang="0">
                      <a:pos x="0" y="69"/>
                    </a:cxn>
                    <a:cxn ang="0">
                      <a:pos x="3" y="44"/>
                    </a:cxn>
                    <a:cxn ang="0">
                      <a:pos x="10" y="25"/>
                    </a:cxn>
                    <a:cxn ang="0">
                      <a:pos x="18" y="12"/>
                    </a:cxn>
                    <a:cxn ang="0">
                      <a:pos x="29" y="3"/>
                    </a:cxn>
                    <a:cxn ang="0">
                      <a:pos x="40" y="0"/>
                    </a:cxn>
                    <a:cxn ang="0">
                      <a:pos x="52" y="3"/>
                    </a:cxn>
                    <a:cxn ang="0">
                      <a:pos x="62" y="12"/>
                    </a:cxn>
                    <a:cxn ang="0">
                      <a:pos x="71" y="25"/>
                    </a:cxn>
                    <a:cxn ang="0">
                      <a:pos x="76" y="32"/>
                    </a:cxn>
                    <a:cxn ang="0">
                      <a:pos x="79" y="41"/>
                    </a:cxn>
                    <a:cxn ang="0">
                      <a:pos x="80" y="53"/>
                    </a:cxn>
                    <a:cxn ang="0">
                      <a:pos x="82" y="67"/>
                    </a:cxn>
                    <a:cxn ang="0">
                      <a:pos x="82" y="69"/>
                    </a:cxn>
                    <a:cxn ang="0">
                      <a:pos x="82" y="70"/>
                    </a:cxn>
                    <a:cxn ang="0">
                      <a:pos x="82" y="72"/>
                    </a:cxn>
                    <a:cxn ang="0">
                      <a:pos x="82" y="75"/>
                    </a:cxn>
                    <a:cxn ang="0">
                      <a:pos x="82" y="610"/>
                    </a:cxn>
                    <a:cxn ang="0">
                      <a:pos x="79" y="612"/>
                    </a:cxn>
                    <a:cxn ang="0">
                      <a:pos x="0" y="612"/>
                    </a:cxn>
                  </a:cxnLst>
                  <a:rect l="0" t="0" r="r" b="b"/>
                  <a:pathLst>
                    <a:path w="83" h="613">
                      <a:moveTo>
                        <a:pt x="0" y="612"/>
                      </a:moveTo>
                      <a:lnTo>
                        <a:pt x="0" y="76"/>
                      </a:lnTo>
                      <a:lnTo>
                        <a:pt x="0" y="75"/>
                      </a:lnTo>
                      <a:lnTo>
                        <a:pt x="0" y="72"/>
                      </a:lnTo>
                      <a:lnTo>
                        <a:pt x="0" y="70"/>
                      </a:lnTo>
                      <a:lnTo>
                        <a:pt x="0" y="69"/>
                      </a:lnTo>
                      <a:lnTo>
                        <a:pt x="3" y="44"/>
                      </a:lnTo>
                      <a:lnTo>
                        <a:pt x="10" y="25"/>
                      </a:lnTo>
                      <a:lnTo>
                        <a:pt x="18" y="12"/>
                      </a:lnTo>
                      <a:lnTo>
                        <a:pt x="29" y="3"/>
                      </a:lnTo>
                      <a:lnTo>
                        <a:pt x="40" y="0"/>
                      </a:lnTo>
                      <a:lnTo>
                        <a:pt x="52" y="3"/>
                      </a:lnTo>
                      <a:lnTo>
                        <a:pt x="62" y="12"/>
                      </a:lnTo>
                      <a:lnTo>
                        <a:pt x="71" y="25"/>
                      </a:lnTo>
                      <a:lnTo>
                        <a:pt x="76" y="32"/>
                      </a:lnTo>
                      <a:lnTo>
                        <a:pt x="79" y="41"/>
                      </a:lnTo>
                      <a:lnTo>
                        <a:pt x="80" y="53"/>
                      </a:lnTo>
                      <a:lnTo>
                        <a:pt x="82" y="67"/>
                      </a:lnTo>
                      <a:lnTo>
                        <a:pt x="82" y="69"/>
                      </a:lnTo>
                      <a:lnTo>
                        <a:pt x="82" y="70"/>
                      </a:lnTo>
                      <a:lnTo>
                        <a:pt x="82" y="72"/>
                      </a:lnTo>
                      <a:lnTo>
                        <a:pt x="82" y="75"/>
                      </a:lnTo>
                      <a:lnTo>
                        <a:pt x="82" y="610"/>
                      </a:lnTo>
                      <a:lnTo>
                        <a:pt x="79" y="612"/>
                      </a:lnTo>
                      <a:lnTo>
                        <a:pt x="0" y="612"/>
                      </a:lnTo>
                    </a:path>
                  </a:pathLst>
                </a:custGeom>
                <a:solidFill>
                  <a:srgbClr val="5BC175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4" name="Freeform 776"/>
                <p:cNvSpPr>
                  <a:spLocks/>
                </p:cNvSpPr>
                <p:nvPr/>
              </p:nvSpPr>
              <p:spPr bwMode="auto">
                <a:xfrm>
                  <a:off x="3601" y="2867"/>
                  <a:ext cx="84" cy="613"/>
                </a:xfrm>
                <a:custGeom>
                  <a:avLst/>
                  <a:gdLst/>
                  <a:ahLst/>
                  <a:cxnLst>
                    <a:cxn ang="0">
                      <a:pos x="83" y="612"/>
                    </a:cxn>
                    <a:cxn ang="0">
                      <a:pos x="83" y="76"/>
                    </a:cxn>
                    <a:cxn ang="0">
                      <a:pos x="83" y="75"/>
                    </a:cxn>
                    <a:cxn ang="0">
                      <a:pos x="83" y="72"/>
                    </a:cxn>
                    <a:cxn ang="0">
                      <a:pos x="83" y="70"/>
                    </a:cxn>
                    <a:cxn ang="0">
                      <a:pos x="83" y="69"/>
                    </a:cxn>
                    <a:cxn ang="0">
                      <a:pos x="80" y="44"/>
                    </a:cxn>
                    <a:cxn ang="0">
                      <a:pos x="74" y="25"/>
                    </a:cxn>
                    <a:cxn ang="0">
                      <a:pos x="66" y="12"/>
                    </a:cxn>
                    <a:cxn ang="0">
                      <a:pos x="55" y="3"/>
                    </a:cxn>
                    <a:cxn ang="0">
                      <a:pos x="42" y="0"/>
                    </a:cxn>
                    <a:cxn ang="0">
                      <a:pos x="31" y="3"/>
                    </a:cxn>
                    <a:cxn ang="0">
                      <a:pos x="20" y="12"/>
                    </a:cxn>
                    <a:cxn ang="0">
                      <a:pos x="11" y="25"/>
                    </a:cxn>
                    <a:cxn ang="0">
                      <a:pos x="8" y="32"/>
                    </a:cxn>
                    <a:cxn ang="0">
                      <a:pos x="5" y="41"/>
                    </a:cxn>
                    <a:cxn ang="0">
                      <a:pos x="3" y="53"/>
                    </a:cxn>
                    <a:cxn ang="0">
                      <a:pos x="1" y="67"/>
                    </a:cxn>
                    <a:cxn ang="0">
                      <a:pos x="1" y="69"/>
                    </a:cxn>
                    <a:cxn ang="0">
                      <a:pos x="1" y="70"/>
                    </a:cxn>
                    <a:cxn ang="0">
                      <a:pos x="0" y="72"/>
                    </a:cxn>
                    <a:cxn ang="0">
                      <a:pos x="0" y="75"/>
                    </a:cxn>
                    <a:cxn ang="0">
                      <a:pos x="0" y="610"/>
                    </a:cxn>
                    <a:cxn ang="0">
                      <a:pos x="3" y="612"/>
                    </a:cxn>
                    <a:cxn ang="0">
                      <a:pos x="83" y="612"/>
                    </a:cxn>
                  </a:cxnLst>
                  <a:rect l="0" t="0" r="r" b="b"/>
                  <a:pathLst>
                    <a:path w="84" h="613">
                      <a:moveTo>
                        <a:pt x="83" y="612"/>
                      </a:moveTo>
                      <a:lnTo>
                        <a:pt x="83" y="76"/>
                      </a:lnTo>
                      <a:lnTo>
                        <a:pt x="83" y="75"/>
                      </a:lnTo>
                      <a:lnTo>
                        <a:pt x="83" y="72"/>
                      </a:lnTo>
                      <a:lnTo>
                        <a:pt x="83" y="70"/>
                      </a:lnTo>
                      <a:lnTo>
                        <a:pt x="83" y="69"/>
                      </a:lnTo>
                      <a:lnTo>
                        <a:pt x="80" y="44"/>
                      </a:lnTo>
                      <a:lnTo>
                        <a:pt x="74" y="25"/>
                      </a:lnTo>
                      <a:lnTo>
                        <a:pt x="66" y="12"/>
                      </a:lnTo>
                      <a:lnTo>
                        <a:pt x="55" y="3"/>
                      </a:lnTo>
                      <a:lnTo>
                        <a:pt x="42" y="0"/>
                      </a:lnTo>
                      <a:lnTo>
                        <a:pt x="31" y="3"/>
                      </a:lnTo>
                      <a:lnTo>
                        <a:pt x="20" y="12"/>
                      </a:lnTo>
                      <a:lnTo>
                        <a:pt x="11" y="25"/>
                      </a:lnTo>
                      <a:lnTo>
                        <a:pt x="8" y="32"/>
                      </a:lnTo>
                      <a:lnTo>
                        <a:pt x="5" y="41"/>
                      </a:lnTo>
                      <a:lnTo>
                        <a:pt x="3" y="53"/>
                      </a:lnTo>
                      <a:lnTo>
                        <a:pt x="1" y="67"/>
                      </a:lnTo>
                      <a:lnTo>
                        <a:pt x="1" y="69"/>
                      </a:lnTo>
                      <a:lnTo>
                        <a:pt x="1" y="70"/>
                      </a:lnTo>
                      <a:lnTo>
                        <a:pt x="0" y="72"/>
                      </a:lnTo>
                      <a:lnTo>
                        <a:pt x="0" y="75"/>
                      </a:lnTo>
                      <a:lnTo>
                        <a:pt x="0" y="610"/>
                      </a:lnTo>
                      <a:lnTo>
                        <a:pt x="3" y="612"/>
                      </a:lnTo>
                      <a:lnTo>
                        <a:pt x="83" y="612"/>
                      </a:lnTo>
                    </a:path>
                  </a:pathLst>
                </a:custGeom>
                <a:solidFill>
                  <a:srgbClr val="5BC175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287" name="Group 777"/>
            <p:cNvGrpSpPr>
              <a:grpSpLocks/>
            </p:cNvGrpSpPr>
            <p:nvPr/>
          </p:nvGrpSpPr>
          <p:grpSpPr bwMode="auto">
            <a:xfrm>
              <a:off x="3093" y="3477"/>
              <a:ext cx="820" cy="842"/>
              <a:chOff x="3093" y="3477"/>
              <a:chExt cx="820" cy="842"/>
            </a:xfrm>
          </p:grpSpPr>
          <p:sp>
            <p:nvSpPr>
              <p:cNvPr id="288" name="Rectangle 778"/>
              <p:cNvSpPr>
                <a:spLocks noChangeArrowheads="1"/>
              </p:cNvSpPr>
              <p:nvPr/>
            </p:nvSpPr>
            <p:spPr bwMode="auto">
              <a:xfrm>
                <a:off x="3893" y="3477"/>
                <a:ext cx="20" cy="842"/>
              </a:xfrm>
              <a:prstGeom prst="rect">
                <a:avLst/>
              </a:prstGeom>
              <a:solidFill>
                <a:srgbClr val="33B25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9" name="Rectangle 779"/>
              <p:cNvSpPr>
                <a:spLocks noChangeArrowheads="1"/>
              </p:cNvSpPr>
              <p:nvPr/>
            </p:nvSpPr>
            <p:spPr bwMode="auto">
              <a:xfrm>
                <a:off x="3093" y="3477"/>
                <a:ext cx="22" cy="842"/>
              </a:xfrm>
              <a:prstGeom prst="rect">
                <a:avLst/>
              </a:prstGeom>
              <a:solidFill>
                <a:srgbClr val="33B25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0" name="Rectangle 780"/>
              <p:cNvSpPr>
                <a:spLocks noChangeArrowheads="1"/>
              </p:cNvSpPr>
              <p:nvPr/>
            </p:nvSpPr>
            <p:spPr bwMode="auto">
              <a:xfrm>
                <a:off x="3880" y="3477"/>
                <a:ext cx="23" cy="842"/>
              </a:xfrm>
              <a:prstGeom prst="rect">
                <a:avLst/>
              </a:prstGeom>
              <a:solidFill>
                <a:srgbClr val="3AB55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1" name="Rectangle 781"/>
              <p:cNvSpPr>
                <a:spLocks noChangeArrowheads="1"/>
              </p:cNvSpPr>
              <p:nvPr/>
            </p:nvSpPr>
            <p:spPr bwMode="auto">
              <a:xfrm>
                <a:off x="3872" y="3477"/>
                <a:ext cx="22" cy="842"/>
              </a:xfrm>
              <a:prstGeom prst="rect">
                <a:avLst/>
              </a:prstGeom>
              <a:solidFill>
                <a:srgbClr val="3FB75E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2" name="Rectangle 782"/>
              <p:cNvSpPr>
                <a:spLocks noChangeArrowheads="1"/>
              </p:cNvSpPr>
              <p:nvPr/>
            </p:nvSpPr>
            <p:spPr bwMode="auto">
              <a:xfrm>
                <a:off x="3863" y="3477"/>
                <a:ext cx="20" cy="842"/>
              </a:xfrm>
              <a:prstGeom prst="rect">
                <a:avLst/>
              </a:prstGeom>
              <a:solidFill>
                <a:srgbClr val="47BA6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3" name="Rectangle 783"/>
              <p:cNvSpPr>
                <a:spLocks noChangeArrowheads="1"/>
              </p:cNvSpPr>
              <p:nvPr/>
            </p:nvSpPr>
            <p:spPr bwMode="auto">
              <a:xfrm>
                <a:off x="3852" y="3477"/>
                <a:ext cx="22" cy="842"/>
              </a:xfrm>
              <a:prstGeom prst="rect">
                <a:avLst/>
              </a:prstGeom>
              <a:solidFill>
                <a:srgbClr val="4CBC68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4" name="Rectangle 784"/>
              <p:cNvSpPr>
                <a:spLocks noChangeArrowheads="1"/>
              </p:cNvSpPr>
              <p:nvPr/>
            </p:nvSpPr>
            <p:spPr bwMode="auto">
              <a:xfrm>
                <a:off x="3842" y="3477"/>
                <a:ext cx="22" cy="842"/>
              </a:xfrm>
              <a:prstGeom prst="rect">
                <a:avLst/>
              </a:prstGeom>
              <a:solidFill>
                <a:srgbClr val="54BF7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5" name="Rectangle 785"/>
              <p:cNvSpPr>
                <a:spLocks noChangeArrowheads="1"/>
              </p:cNvSpPr>
              <p:nvPr/>
            </p:nvSpPr>
            <p:spPr bwMode="auto">
              <a:xfrm>
                <a:off x="3833" y="3477"/>
                <a:ext cx="20" cy="842"/>
              </a:xfrm>
              <a:prstGeom prst="rect">
                <a:avLst/>
              </a:prstGeom>
              <a:solidFill>
                <a:srgbClr val="5BC17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6" name="Rectangle 786"/>
              <p:cNvSpPr>
                <a:spLocks noChangeArrowheads="1"/>
              </p:cNvSpPr>
              <p:nvPr/>
            </p:nvSpPr>
            <p:spPr bwMode="auto">
              <a:xfrm>
                <a:off x="3822" y="3477"/>
                <a:ext cx="22" cy="842"/>
              </a:xfrm>
              <a:prstGeom prst="rect">
                <a:avLst/>
              </a:prstGeom>
              <a:solidFill>
                <a:srgbClr val="60C47A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7" name="Rectangle 787"/>
              <p:cNvSpPr>
                <a:spLocks noChangeArrowheads="1"/>
              </p:cNvSpPr>
              <p:nvPr/>
            </p:nvSpPr>
            <p:spPr bwMode="auto">
              <a:xfrm>
                <a:off x="3812" y="3477"/>
                <a:ext cx="22" cy="842"/>
              </a:xfrm>
              <a:prstGeom prst="rect">
                <a:avLst/>
              </a:prstGeom>
              <a:solidFill>
                <a:srgbClr val="68C67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8" name="Rectangle 788"/>
              <p:cNvSpPr>
                <a:spLocks noChangeArrowheads="1"/>
              </p:cNvSpPr>
              <p:nvPr/>
            </p:nvSpPr>
            <p:spPr bwMode="auto">
              <a:xfrm>
                <a:off x="3803" y="3477"/>
                <a:ext cx="22" cy="842"/>
              </a:xfrm>
              <a:prstGeom prst="rect">
                <a:avLst/>
              </a:prstGeom>
              <a:solidFill>
                <a:srgbClr val="70C984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9" name="Rectangle 789"/>
              <p:cNvSpPr>
                <a:spLocks noChangeArrowheads="1"/>
              </p:cNvSpPr>
              <p:nvPr/>
            </p:nvSpPr>
            <p:spPr bwMode="auto">
              <a:xfrm>
                <a:off x="3792" y="3477"/>
                <a:ext cx="21" cy="842"/>
              </a:xfrm>
              <a:prstGeom prst="rect">
                <a:avLst/>
              </a:prstGeom>
              <a:solidFill>
                <a:srgbClr val="75CC8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0" name="Rectangle 790"/>
              <p:cNvSpPr>
                <a:spLocks noChangeArrowheads="1"/>
              </p:cNvSpPr>
              <p:nvPr/>
            </p:nvSpPr>
            <p:spPr bwMode="auto">
              <a:xfrm>
                <a:off x="3782" y="3477"/>
                <a:ext cx="22" cy="842"/>
              </a:xfrm>
              <a:prstGeom prst="rect">
                <a:avLst/>
              </a:prstGeom>
              <a:solidFill>
                <a:srgbClr val="7CCE9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1" name="Rectangle 791"/>
              <p:cNvSpPr>
                <a:spLocks noChangeArrowheads="1"/>
              </p:cNvSpPr>
              <p:nvPr/>
            </p:nvSpPr>
            <p:spPr bwMode="auto">
              <a:xfrm>
                <a:off x="3773" y="3477"/>
                <a:ext cx="22" cy="842"/>
              </a:xfrm>
              <a:prstGeom prst="rect">
                <a:avLst/>
              </a:prstGeom>
              <a:solidFill>
                <a:srgbClr val="82D19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2" name="Rectangle 792"/>
              <p:cNvSpPr>
                <a:spLocks noChangeArrowheads="1"/>
              </p:cNvSpPr>
              <p:nvPr/>
            </p:nvSpPr>
            <p:spPr bwMode="auto">
              <a:xfrm>
                <a:off x="3762" y="3477"/>
                <a:ext cx="21" cy="842"/>
              </a:xfrm>
              <a:prstGeom prst="rect">
                <a:avLst/>
              </a:prstGeom>
              <a:solidFill>
                <a:srgbClr val="89D39B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3" name="Rectangle 793"/>
              <p:cNvSpPr>
                <a:spLocks noChangeArrowheads="1"/>
              </p:cNvSpPr>
              <p:nvPr/>
            </p:nvSpPr>
            <p:spPr bwMode="auto">
              <a:xfrm>
                <a:off x="3752" y="3477"/>
                <a:ext cx="22" cy="842"/>
              </a:xfrm>
              <a:prstGeom prst="rect">
                <a:avLst/>
              </a:prstGeom>
              <a:solidFill>
                <a:srgbClr val="91D6A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4" name="Rectangle 794"/>
              <p:cNvSpPr>
                <a:spLocks noChangeArrowheads="1"/>
              </p:cNvSpPr>
              <p:nvPr/>
            </p:nvSpPr>
            <p:spPr bwMode="auto">
              <a:xfrm>
                <a:off x="3743" y="3477"/>
                <a:ext cx="22" cy="842"/>
              </a:xfrm>
              <a:prstGeom prst="rect">
                <a:avLst/>
              </a:prstGeom>
              <a:solidFill>
                <a:srgbClr val="96D8A8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5" name="Rectangle 795"/>
              <p:cNvSpPr>
                <a:spLocks noChangeArrowheads="1"/>
              </p:cNvSpPr>
              <p:nvPr/>
            </p:nvSpPr>
            <p:spPr bwMode="auto">
              <a:xfrm>
                <a:off x="3734" y="3477"/>
                <a:ext cx="20" cy="842"/>
              </a:xfrm>
              <a:prstGeom prst="rect">
                <a:avLst/>
              </a:prstGeom>
              <a:solidFill>
                <a:srgbClr val="9BD8AA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6" name="Rectangle 796"/>
              <p:cNvSpPr>
                <a:spLocks noChangeArrowheads="1"/>
              </p:cNvSpPr>
              <p:nvPr/>
            </p:nvSpPr>
            <p:spPr bwMode="auto">
              <a:xfrm>
                <a:off x="3723" y="3477"/>
                <a:ext cx="22" cy="842"/>
              </a:xfrm>
              <a:prstGeom prst="rect">
                <a:avLst/>
              </a:prstGeom>
              <a:solidFill>
                <a:srgbClr val="A0DBA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7" name="Rectangle 797"/>
              <p:cNvSpPr>
                <a:spLocks noChangeArrowheads="1"/>
              </p:cNvSpPr>
              <p:nvPr/>
            </p:nvSpPr>
            <p:spPr bwMode="auto">
              <a:xfrm>
                <a:off x="3713" y="3477"/>
                <a:ext cx="22" cy="842"/>
              </a:xfrm>
              <a:prstGeom prst="rect">
                <a:avLst/>
              </a:prstGeom>
              <a:solidFill>
                <a:srgbClr val="A8DDB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8" name="Rectangle 798"/>
              <p:cNvSpPr>
                <a:spLocks noChangeArrowheads="1"/>
              </p:cNvSpPr>
              <p:nvPr/>
            </p:nvSpPr>
            <p:spPr bwMode="auto">
              <a:xfrm>
                <a:off x="3704" y="3477"/>
                <a:ext cx="20" cy="842"/>
              </a:xfrm>
              <a:prstGeom prst="rect">
                <a:avLst/>
              </a:prstGeom>
              <a:solidFill>
                <a:srgbClr val="AFE0BA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9" name="Rectangle 799"/>
              <p:cNvSpPr>
                <a:spLocks noChangeArrowheads="1"/>
              </p:cNvSpPr>
              <p:nvPr/>
            </p:nvSpPr>
            <p:spPr bwMode="auto">
              <a:xfrm>
                <a:off x="3693" y="3477"/>
                <a:ext cx="22" cy="842"/>
              </a:xfrm>
              <a:prstGeom prst="rect">
                <a:avLst/>
              </a:prstGeom>
              <a:solidFill>
                <a:srgbClr val="B5E2C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0" name="Rectangle 800"/>
              <p:cNvSpPr>
                <a:spLocks noChangeArrowheads="1"/>
              </p:cNvSpPr>
              <p:nvPr/>
            </p:nvSpPr>
            <p:spPr bwMode="auto">
              <a:xfrm>
                <a:off x="3683" y="3477"/>
                <a:ext cx="22" cy="842"/>
              </a:xfrm>
              <a:prstGeom prst="rect">
                <a:avLst/>
              </a:prstGeom>
              <a:solidFill>
                <a:srgbClr val="BCE5C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1" name="Rectangle 801"/>
              <p:cNvSpPr>
                <a:spLocks noChangeArrowheads="1"/>
              </p:cNvSpPr>
              <p:nvPr/>
            </p:nvSpPr>
            <p:spPr bwMode="auto">
              <a:xfrm>
                <a:off x="3674" y="3477"/>
                <a:ext cx="20" cy="842"/>
              </a:xfrm>
              <a:prstGeom prst="rect">
                <a:avLst/>
              </a:prstGeom>
              <a:solidFill>
                <a:srgbClr val="C1E8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2" name="Rectangle 802"/>
              <p:cNvSpPr>
                <a:spLocks noChangeArrowheads="1"/>
              </p:cNvSpPr>
              <p:nvPr/>
            </p:nvSpPr>
            <p:spPr bwMode="auto">
              <a:xfrm>
                <a:off x="3663" y="3477"/>
                <a:ext cx="22" cy="842"/>
              </a:xfrm>
              <a:prstGeom prst="rect">
                <a:avLst/>
              </a:prstGeom>
              <a:solidFill>
                <a:srgbClr val="C9EA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3" name="Rectangle 803"/>
              <p:cNvSpPr>
                <a:spLocks noChangeArrowheads="1"/>
              </p:cNvSpPr>
              <p:nvPr/>
            </p:nvSpPr>
            <p:spPr bwMode="auto">
              <a:xfrm>
                <a:off x="3653" y="3477"/>
                <a:ext cx="22" cy="842"/>
              </a:xfrm>
              <a:prstGeom prst="rect">
                <a:avLst/>
              </a:prstGeom>
              <a:solidFill>
                <a:srgbClr val="D1EDD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4" name="Rectangle 804"/>
              <p:cNvSpPr>
                <a:spLocks noChangeArrowheads="1"/>
              </p:cNvSpPr>
              <p:nvPr/>
            </p:nvSpPr>
            <p:spPr bwMode="auto">
              <a:xfrm>
                <a:off x="3644" y="3477"/>
                <a:ext cx="20" cy="842"/>
              </a:xfrm>
              <a:prstGeom prst="rect">
                <a:avLst/>
              </a:prstGeom>
              <a:solidFill>
                <a:srgbClr val="D6EFDD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5" name="Rectangle 805"/>
              <p:cNvSpPr>
                <a:spLocks noChangeArrowheads="1"/>
              </p:cNvSpPr>
              <p:nvPr/>
            </p:nvSpPr>
            <p:spPr bwMode="auto">
              <a:xfrm>
                <a:off x="3633" y="3477"/>
                <a:ext cx="22" cy="842"/>
              </a:xfrm>
              <a:prstGeom prst="rect">
                <a:avLst/>
              </a:prstGeom>
              <a:solidFill>
                <a:srgbClr val="DDF2E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6" name="Rectangle 806"/>
              <p:cNvSpPr>
                <a:spLocks noChangeArrowheads="1"/>
              </p:cNvSpPr>
              <p:nvPr/>
            </p:nvSpPr>
            <p:spPr bwMode="auto">
              <a:xfrm>
                <a:off x="3623" y="3477"/>
                <a:ext cx="22" cy="842"/>
              </a:xfrm>
              <a:prstGeom prst="rect">
                <a:avLst/>
              </a:prstGeom>
              <a:solidFill>
                <a:srgbClr val="E5F4E8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7" name="Rectangle 807"/>
              <p:cNvSpPr>
                <a:spLocks noChangeArrowheads="1"/>
              </p:cNvSpPr>
              <p:nvPr/>
            </p:nvSpPr>
            <p:spPr bwMode="auto">
              <a:xfrm>
                <a:off x="3614" y="3477"/>
                <a:ext cx="22" cy="842"/>
              </a:xfrm>
              <a:prstGeom prst="rect">
                <a:avLst/>
              </a:prstGeom>
              <a:solidFill>
                <a:srgbClr val="EAF7ED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8" name="Rectangle 808"/>
              <p:cNvSpPr>
                <a:spLocks noChangeArrowheads="1"/>
              </p:cNvSpPr>
              <p:nvPr/>
            </p:nvSpPr>
            <p:spPr bwMode="auto">
              <a:xfrm>
                <a:off x="3605" y="3477"/>
                <a:ext cx="20" cy="842"/>
              </a:xfrm>
              <a:prstGeom prst="rect">
                <a:avLst/>
              </a:prstGeom>
              <a:solidFill>
                <a:srgbClr val="F2F9F4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9" name="Rectangle 809"/>
              <p:cNvSpPr>
                <a:spLocks noChangeArrowheads="1"/>
              </p:cNvSpPr>
              <p:nvPr/>
            </p:nvSpPr>
            <p:spPr bwMode="auto">
              <a:xfrm>
                <a:off x="3592" y="3477"/>
                <a:ext cx="23" cy="842"/>
              </a:xfrm>
              <a:prstGeom prst="rect">
                <a:avLst/>
              </a:prstGeom>
              <a:solidFill>
                <a:srgbClr val="F7FCF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0" name="Rectangle 810"/>
              <p:cNvSpPr>
                <a:spLocks noChangeArrowheads="1"/>
              </p:cNvSpPr>
              <p:nvPr/>
            </p:nvSpPr>
            <p:spPr bwMode="auto">
              <a:xfrm>
                <a:off x="3584" y="3477"/>
                <a:ext cx="22" cy="8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1" name="Rectangle 811"/>
              <p:cNvSpPr>
                <a:spLocks noChangeArrowheads="1"/>
              </p:cNvSpPr>
              <p:nvPr/>
            </p:nvSpPr>
            <p:spPr bwMode="auto">
              <a:xfrm>
                <a:off x="3101" y="3477"/>
                <a:ext cx="23" cy="842"/>
              </a:xfrm>
              <a:prstGeom prst="rect">
                <a:avLst/>
              </a:prstGeom>
              <a:solidFill>
                <a:srgbClr val="3AB55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2" name="Rectangle 812"/>
              <p:cNvSpPr>
                <a:spLocks noChangeArrowheads="1"/>
              </p:cNvSpPr>
              <p:nvPr/>
            </p:nvSpPr>
            <p:spPr bwMode="auto">
              <a:xfrm>
                <a:off x="3112" y="3477"/>
                <a:ext cx="22" cy="842"/>
              </a:xfrm>
              <a:prstGeom prst="rect">
                <a:avLst/>
              </a:prstGeom>
              <a:solidFill>
                <a:srgbClr val="3FB75E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3" name="Rectangle 813"/>
              <p:cNvSpPr>
                <a:spLocks noChangeArrowheads="1"/>
              </p:cNvSpPr>
              <p:nvPr/>
            </p:nvSpPr>
            <p:spPr bwMode="auto">
              <a:xfrm>
                <a:off x="3123" y="3477"/>
                <a:ext cx="20" cy="842"/>
              </a:xfrm>
              <a:prstGeom prst="rect">
                <a:avLst/>
              </a:prstGeom>
              <a:solidFill>
                <a:srgbClr val="47BA6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4" name="Rectangle 814"/>
              <p:cNvSpPr>
                <a:spLocks noChangeArrowheads="1"/>
              </p:cNvSpPr>
              <p:nvPr/>
            </p:nvSpPr>
            <p:spPr bwMode="auto">
              <a:xfrm>
                <a:off x="3132" y="3477"/>
                <a:ext cx="22" cy="842"/>
              </a:xfrm>
              <a:prstGeom prst="rect">
                <a:avLst/>
              </a:prstGeom>
              <a:solidFill>
                <a:srgbClr val="4CBC68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5" name="Rectangle 815"/>
              <p:cNvSpPr>
                <a:spLocks noChangeArrowheads="1"/>
              </p:cNvSpPr>
              <p:nvPr/>
            </p:nvSpPr>
            <p:spPr bwMode="auto">
              <a:xfrm>
                <a:off x="3142" y="3477"/>
                <a:ext cx="22" cy="842"/>
              </a:xfrm>
              <a:prstGeom prst="rect">
                <a:avLst/>
              </a:prstGeom>
              <a:solidFill>
                <a:srgbClr val="54BF7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6" name="Rectangle 816"/>
              <p:cNvSpPr>
                <a:spLocks noChangeArrowheads="1"/>
              </p:cNvSpPr>
              <p:nvPr/>
            </p:nvSpPr>
            <p:spPr bwMode="auto">
              <a:xfrm>
                <a:off x="3153" y="3477"/>
                <a:ext cx="20" cy="842"/>
              </a:xfrm>
              <a:prstGeom prst="rect">
                <a:avLst/>
              </a:prstGeom>
              <a:solidFill>
                <a:srgbClr val="5BC17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7" name="Rectangle 817"/>
              <p:cNvSpPr>
                <a:spLocks noChangeArrowheads="1"/>
              </p:cNvSpPr>
              <p:nvPr/>
            </p:nvSpPr>
            <p:spPr bwMode="auto">
              <a:xfrm>
                <a:off x="3162" y="3477"/>
                <a:ext cx="22" cy="842"/>
              </a:xfrm>
              <a:prstGeom prst="rect">
                <a:avLst/>
              </a:prstGeom>
              <a:solidFill>
                <a:srgbClr val="60C47A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8" name="Rectangle 818"/>
              <p:cNvSpPr>
                <a:spLocks noChangeArrowheads="1"/>
              </p:cNvSpPr>
              <p:nvPr/>
            </p:nvSpPr>
            <p:spPr bwMode="auto">
              <a:xfrm>
                <a:off x="3172" y="3477"/>
                <a:ext cx="22" cy="842"/>
              </a:xfrm>
              <a:prstGeom prst="rect">
                <a:avLst/>
              </a:prstGeom>
              <a:solidFill>
                <a:srgbClr val="68C67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9" name="Rectangle 819"/>
              <p:cNvSpPr>
                <a:spLocks noChangeArrowheads="1"/>
              </p:cNvSpPr>
              <p:nvPr/>
            </p:nvSpPr>
            <p:spPr bwMode="auto">
              <a:xfrm>
                <a:off x="3181" y="3477"/>
                <a:ext cx="22" cy="842"/>
              </a:xfrm>
              <a:prstGeom prst="rect">
                <a:avLst/>
              </a:prstGeom>
              <a:solidFill>
                <a:srgbClr val="70C984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0" name="Rectangle 820"/>
              <p:cNvSpPr>
                <a:spLocks noChangeArrowheads="1"/>
              </p:cNvSpPr>
              <p:nvPr/>
            </p:nvSpPr>
            <p:spPr bwMode="auto">
              <a:xfrm>
                <a:off x="3191" y="3477"/>
                <a:ext cx="21" cy="842"/>
              </a:xfrm>
              <a:prstGeom prst="rect">
                <a:avLst/>
              </a:prstGeom>
              <a:solidFill>
                <a:srgbClr val="75CC8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1" name="Rectangle 821"/>
              <p:cNvSpPr>
                <a:spLocks noChangeArrowheads="1"/>
              </p:cNvSpPr>
              <p:nvPr/>
            </p:nvSpPr>
            <p:spPr bwMode="auto">
              <a:xfrm>
                <a:off x="3202" y="3477"/>
                <a:ext cx="22" cy="842"/>
              </a:xfrm>
              <a:prstGeom prst="rect">
                <a:avLst/>
              </a:prstGeom>
              <a:solidFill>
                <a:srgbClr val="7CCE9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2" name="Rectangle 822"/>
              <p:cNvSpPr>
                <a:spLocks noChangeArrowheads="1"/>
              </p:cNvSpPr>
              <p:nvPr/>
            </p:nvSpPr>
            <p:spPr bwMode="auto">
              <a:xfrm>
                <a:off x="3211" y="3477"/>
                <a:ext cx="22" cy="842"/>
              </a:xfrm>
              <a:prstGeom prst="rect">
                <a:avLst/>
              </a:prstGeom>
              <a:solidFill>
                <a:srgbClr val="82D19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3" name="Rectangle 823"/>
              <p:cNvSpPr>
                <a:spLocks noChangeArrowheads="1"/>
              </p:cNvSpPr>
              <p:nvPr/>
            </p:nvSpPr>
            <p:spPr bwMode="auto">
              <a:xfrm>
                <a:off x="3221" y="3477"/>
                <a:ext cx="22" cy="842"/>
              </a:xfrm>
              <a:prstGeom prst="rect">
                <a:avLst/>
              </a:prstGeom>
              <a:solidFill>
                <a:srgbClr val="89D39B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4" name="Rectangle 824"/>
              <p:cNvSpPr>
                <a:spLocks noChangeArrowheads="1"/>
              </p:cNvSpPr>
              <p:nvPr/>
            </p:nvSpPr>
            <p:spPr bwMode="auto">
              <a:xfrm>
                <a:off x="3232" y="3477"/>
                <a:ext cx="20" cy="842"/>
              </a:xfrm>
              <a:prstGeom prst="rect">
                <a:avLst/>
              </a:prstGeom>
              <a:solidFill>
                <a:srgbClr val="91D6A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5" name="Rectangle 825"/>
              <p:cNvSpPr>
                <a:spLocks noChangeArrowheads="1"/>
              </p:cNvSpPr>
              <p:nvPr/>
            </p:nvSpPr>
            <p:spPr bwMode="auto">
              <a:xfrm>
                <a:off x="3241" y="3477"/>
                <a:ext cx="22" cy="842"/>
              </a:xfrm>
              <a:prstGeom prst="rect">
                <a:avLst/>
              </a:prstGeom>
              <a:solidFill>
                <a:srgbClr val="96D8A8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6" name="Rectangle 826"/>
              <p:cNvSpPr>
                <a:spLocks noChangeArrowheads="1"/>
              </p:cNvSpPr>
              <p:nvPr/>
            </p:nvSpPr>
            <p:spPr bwMode="auto">
              <a:xfrm>
                <a:off x="3250" y="3477"/>
                <a:ext cx="22" cy="842"/>
              </a:xfrm>
              <a:prstGeom prst="rect">
                <a:avLst/>
              </a:prstGeom>
              <a:solidFill>
                <a:srgbClr val="9BD8AA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7" name="Rectangle 827"/>
              <p:cNvSpPr>
                <a:spLocks noChangeArrowheads="1"/>
              </p:cNvSpPr>
              <p:nvPr/>
            </p:nvSpPr>
            <p:spPr bwMode="auto">
              <a:xfrm>
                <a:off x="3260" y="3477"/>
                <a:ext cx="21" cy="842"/>
              </a:xfrm>
              <a:prstGeom prst="rect">
                <a:avLst/>
              </a:prstGeom>
              <a:solidFill>
                <a:srgbClr val="A0DBA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8" name="Rectangle 828"/>
              <p:cNvSpPr>
                <a:spLocks noChangeArrowheads="1"/>
              </p:cNvSpPr>
              <p:nvPr/>
            </p:nvSpPr>
            <p:spPr bwMode="auto">
              <a:xfrm>
                <a:off x="3271" y="3477"/>
                <a:ext cx="22" cy="842"/>
              </a:xfrm>
              <a:prstGeom prst="rect">
                <a:avLst/>
              </a:prstGeom>
              <a:solidFill>
                <a:srgbClr val="A8DDB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9" name="Rectangle 829"/>
              <p:cNvSpPr>
                <a:spLocks noChangeArrowheads="1"/>
              </p:cNvSpPr>
              <p:nvPr/>
            </p:nvSpPr>
            <p:spPr bwMode="auto">
              <a:xfrm>
                <a:off x="3280" y="3477"/>
                <a:ext cx="22" cy="842"/>
              </a:xfrm>
              <a:prstGeom prst="rect">
                <a:avLst/>
              </a:prstGeom>
              <a:solidFill>
                <a:srgbClr val="AFE0BA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0" name="Rectangle 830"/>
              <p:cNvSpPr>
                <a:spLocks noChangeArrowheads="1"/>
              </p:cNvSpPr>
              <p:nvPr/>
            </p:nvSpPr>
            <p:spPr bwMode="auto">
              <a:xfrm>
                <a:off x="3290" y="3477"/>
                <a:ext cx="22" cy="842"/>
              </a:xfrm>
              <a:prstGeom prst="rect">
                <a:avLst/>
              </a:prstGeom>
              <a:solidFill>
                <a:srgbClr val="B5E2C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1" name="Rectangle 831"/>
              <p:cNvSpPr>
                <a:spLocks noChangeArrowheads="1"/>
              </p:cNvSpPr>
              <p:nvPr/>
            </p:nvSpPr>
            <p:spPr bwMode="auto">
              <a:xfrm>
                <a:off x="3301" y="3477"/>
                <a:ext cx="20" cy="842"/>
              </a:xfrm>
              <a:prstGeom prst="rect">
                <a:avLst/>
              </a:prstGeom>
              <a:solidFill>
                <a:srgbClr val="BCE5C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2" name="Rectangle 832"/>
              <p:cNvSpPr>
                <a:spLocks noChangeArrowheads="1"/>
              </p:cNvSpPr>
              <p:nvPr/>
            </p:nvSpPr>
            <p:spPr bwMode="auto">
              <a:xfrm>
                <a:off x="3310" y="3477"/>
                <a:ext cx="22" cy="842"/>
              </a:xfrm>
              <a:prstGeom prst="rect">
                <a:avLst/>
              </a:prstGeom>
              <a:solidFill>
                <a:srgbClr val="C1E8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3" name="Rectangle 833"/>
              <p:cNvSpPr>
                <a:spLocks noChangeArrowheads="1"/>
              </p:cNvSpPr>
              <p:nvPr/>
            </p:nvSpPr>
            <p:spPr bwMode="auto">
              <a:xfrm>
                <a:off x="3320" y="3477"/>
                <a:ext cx="22" cy="842"/>
              </a:xfrm>
              <a:prstGeom prst="rect">
                <a:avLst/>
              </a:prstGeom>
              <a:solidFill>
                <a:srgbClr val="C9EA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4" name="Rectangle 834"/>
              <p:cNvSpPr>
                <a:spLocks noChangeArrowheads="1"/>
              </p:cNvSpPr>
              <p:nvPr/>
            </p:nvSpPr>
            <p:spPr bwMode="auto">
              <a:xfrm>
                <a:off x="3331" y="3477"/>
                <a:ext cx="20" cy="842"/>
              </a:xfrm>
              <a:prstGeom prst="rect">
                <a:avLst/>
              </a:prstGeom>
              <a:solidFill>
                <a:srgbClr val="D1EDD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5" name="Rectangle 835"/>
              <p:cNvSpPr>
                <a:spLocks noChangeArrowheads="1"/>
              </p:cNvSpPr>
              <p:nvPr/>
            </p:nvSpPr>
            <p:spPr bwMode="auto">
              <a:xfrm>
                <a:off x="3340" y="3477"/>
                <a:ext cx="22" cy="842"/>
              </a:xfrm>
              <a:prstGeom prst="rect">
                <a:avLst/>
              </a:prstGeom>
              <a:solidFill>
                <a:srgbClr val="D6EFDD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6" name="Rectangle 836"/>
              <p:cNvSpPr>
                <a:spLocks noChangeArrowheads="1"/>
              </p:cNvSpPr>
              <p:nvPr/>
            </p:nvSpPr>
            <p:spPr bwMode="auto">
              <a:xfrm>
                <a:off x="3350" y="3477"/>
                <a:ext cx="22" cy="842"/>
              </a:xfrm>
              <a:prstGeom prst="rect">
                <a:avLst/>
              </a:prstGeom>
              <a:solidFill>
                <a:srgbClr val="DDF2E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7" name="Rectangle 837"/>
              <p:cNvSpPr>
                <a:spLocks noChangeArrowheads="1"/>
              </p:cNvSpPr>
              <p:nvPr/>
            </p:nvSpPr>
            <p:spPr bwMode="auto">
              <a:xfrm>
                <a:off x="3359" y="3477"/>
                <a:ext cx="22" cy="842"/>
              </a:xfrm>
              <a:prstGeom prst="rect">
                <a:avLst/>
              </a:prstGeom>
              <a:solidFill>
                <a:srgbClr val="E5F4E8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8" name="Rectangle 838"/>
              <p:cNvSpPr>
                <a:spLocks noChangeArrowheads="1"/>
              </p:cNvSpPr>
              <p:nvPr/>
            </p:nvSpPr>
            <p:spPr bwMode="auto">
              <a:xfrm>
                <a:off x="3370" y="3477"/>
                <a:ext cx="20" cy="842"/>
              </a:xfrm>
              <a:prstGeom prst="rect">
                <a:avLst/>
              </a:prstGeom>
              <a:solidFill>
                <a:srgbClr val="EAF7ED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9" name="Rectangle 839"/>
              <p:cNvSpPr>
                <a:spLocks noChangeArrowheads="1"/>
              </p:cNvSpPr>
              <p:nvPr/>
            </p:nvSpPr>
            <p:spPr bwMode="auto">
              <a:xfrm>
                <a:off x="3379" y="3477"/>
                <a:ext cx="22" cy="842"/>
              </a:xfrm>
              <a:prstGeom prst="rect">
                <a:avLst/>
              </a:prstGeom>
              <a:solidFill>
                <a:srgbClr val="F2F9F4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0" name="Rectangle 840"/>
              <p:cNvSpPr>
                <a:spLocks noChangeArrowheads="1"/>
              </p:cNvSpPr>
              <p:nvPr/>
            </p:nvSpPr>
            <p:spPr bwMode="auto">
              <a:xfrm>
                <a:off x="3389" y="3477"/>
                <a:ext cx="22" cy="842"/>
              </a:xfrm>
              <a:prstGeom prst="rect">
                <a:avLst/>
              </a:prstGeom>
              <a:solidFill>
                <a:srgbClr val="F7FCF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1" name="Rectangle 841"/>
              <p:cNvSpPr>
                <a:spLocks noChangeArrowheads="1"/>
              </p:cNvSpPr>
              <p:nvPr/>
            </p:nvSpPr>
            <p:spPr bwMode="auto">
              <a:xfrm>
                <a:off x="3400" y="3477"/>
                <a:ext cx="20" cy="8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2" name="Rectangle 842"/>
              <p:cNvSpPr>
                <a:spLocks noChangeArrowheads="1"/>
              </p:cNvSpPr>
              <p:nvPr/>
            </p:nvSpPr>
            <p:spPr bwMode="auto">
              <a:xfrm>
                <a:off x="3422" y="3477"/>
                <a:ext cx="160" cy="8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3" name="Freeform 843"/>
              <p:cNvSpPr>
                <a:spLocks/>
              </p:cNvSpPr>
              <p:nvPr/>
            </p:nvSpPr>
            <p:spPr bwMode="auto">
              <a:xfrm>
                <a:off x="3455" y="3477"/>
                <a:ext cx="97" cy="613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96" y="537"/>
                  </a:cxn>
                  <a:cxn ang="0">
                    <a:pos x="93" y="563"/>
                  </a:cxn>
                  <a:cxn ang="0">
                    <a:pos x="87" y="583"/>
                  </a:cxn>
                  <a:cxn ang="0">
                    <a:pos x="77" y="598"/>
                  </a:cxn>
                  <a:cxn ang="0">
                    <a:pos x="65" y="609"/>
                  </a:cxn>
                  <a:cxn ang="0">
                    <a:pos x="52" y="612"/>
                  </a:cxn>
                  <a:cxn ang="0">
                    <a:pos x="38" y="610"/>
                  </a:cxn>
                  <a:cxn ang="0">
                    <a:pos x="25" y="603"/>
                  </a:cxn>
                  <a:cxn ang="0">
                    <a:pos x="14" y="591"/>
                  </a:cxn>
                  <a:cxn ang="0">
                    <a:pos x="8" y="581"/>
                  </a:cxn>
                  <a:cxn ang="0">
                    <a:pos x="3" y="568"/>
                  </a:cxn>
                  <a:cxn ang="0">
                    <a:pos x="2" y="554"/>
                  </a:cxn>
                  <a:cxn ang="0">
                    <a:pos x="0" y="537"/>
                  </a:cxn>
                  <a:cxn ang="0">
                    <a:pos x="0" y="0"/>
                  </a:cxn>
                  <a:cxn ang="0">
                    <a:pos x="96" y="0"/>
                  </a:cxn>
                </a:cxnLst>
                <a:rect l="0" t="0" r="r" b="b"/>
                <a:pathLst>
                  <a:path w="97" h="613">
                    <a:moveTo>
                      <a:pt x="96" y="0"/>
                    </a:moveTo>
                    <a:lnTo>
                      <a:pt x="96" y="537"/>
                    </a:lnTo>
                    <a:lnTo>
                      <a:pt x="93" y="563"/>
                    </a:lnTo>
                    <a:lnTo>
                      <a:pt x="87" y="583"/>
                    </a:lnTo>
                    <a:lnTo>
                      <a:pt x="77" y="598"/>
                    </a:lnTo>
                    <a:lnTo>
                      <a:pt x="65" y="609"/>
                    </a:lnTo>
                    <a:lnTo>
                      <a:pt x="52" y="612"/>
                    </a:lnTo>
                    <a:lnTo>
                      <a:pt x="38" y="610"/>
                    </a:lnTo>
                    <a:lnTo>
                      <a:pt x="25" y="603"/>
                    </a:lnTo>
                    <a:lnTo>
                      <a:pt x="14" y="591"/>
                    </a:lnTo>
                    <a:lnTo>
                      <a:pt x="8" y="581"/>
                    </a:lnTo>
                    <a:lnTo>
                      <a:pt x="3" y="568"/>
                    </a:lnTo>
                    <a:lnTo>
                      <a:pt x="2" y="554"/>
                    </a:lnTo>
                    <a:lnTo>
                      <a:pt x="0" y="537"/>
                    </a:lnTo>
                    <a:lnTo>
                      <a:pt x="0" y="0"/>
                    </a:lnTo>
                    <a:lnTo>
                      <a:pt x="96" y="0"/>
                    </a:lnTo>
                  </a:path>
                </a:pathLst>
              </a:custGeom>
              <a:solidFill>
                <a:srgbClr val="84D199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4" name="Freeform 844"/>
              <p:cNvSpPr>
                <a:spLocks/>
              </p:cNvSpPr>
              <p:nvPr/>
            </p:nvSpPr>
            <p:spPr bwMode="auto">
              <a:xfrm>
                <a:off x="3838" y="3477"/>
                <a:ext cx="56" cy="613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55" y="537"/>
                  </a:cxn>
                  <a:cxn ang="0">
                    <a:pos x="54" y="565"/>
                  </a:cxn>
                  <a:cxn ang="0">
                    <a:pos x="49" y="587"/>
                  </a:cxn>
                  <a:cxn ang="0">
                    <a:pos x="42" y="600"/>
                  </a:cxn>
                  <a:cxn ang="0">
                    <a:pos x="35" y="610"/>
                  </a:cxn>
                  <a:cxn ang="0">
                    <a:pos x="27" y="612"/>
                  </a:cxn>
                  <a:cxn ang="0">
                    <a:pos x="17" y="606"/>
                  </a:cxn>
                  <a:cxn ang="0">
                    <a:pos x="11" y="597"/>
                  </a:cxn>
                  <a:cxn ang="0">
                    <a:pos x="5" y="580"/>
                  </a:cxn>
                  <a:cxn ang="0">
                    <a:pos x="3" y="571"/>
                  </a:cxn>
                  <a:cxn ang="0">
                    <a:pos x="2" y="560"/>
                  </a:cxn>
                  <a:cxn ang="0">
                    <a:pos x="2" y="549"/>
                  </a:cxn>
                  <a:cxn ang="0">
                    <a:pos x="0" y="537"/>
                  </a:cxn>
                  <a:cxn ang="0">
                    <a:pos x="0" y="0"/>
                  </a:cxn>
                  <a:cxn ang="0">
                    <a:pos x="55" y="0"/>
                  </a:cxn>
                </a:cxnLst>
                <a:rect l="0" t="0" r="r" b="b"/>
                <a:pathLst>
                  <a:path w="56" h="613">
                    <a:moveTo>
                      <a:pt x="55" y="0"/>
                    </a:moveTo>
                    <a:lnTo>
                      <a:pt x="55" y="537"/>
                    </a:lnTo>
                    <a:lnTo>
                      <a:pt x="54" y="565"/>
                    </a:lnTo>
                    <a:lnTo>
                      <a:pt x="49" y="587"/>
                    </a:lnTo>
                    <a:lnTo>
                      <a:pt x="42" y="600"/>
                    </a:lnTo>
                    <a:lnTo>
                      <a:pt x="35" y="610"/>
                    </a:lnTo>
                    <a:lnTo>
                      <a:pt x="27" y="612"/>
                    </a:lnTo>
                    <a:lnTo>
                      <a:pt x="17" y="606"/>
                    </a:lnTo>
                    <a:lnTo>
                      <a:pt x="11" y="597"/>
                    </a:lnTo>
                    <a:lnTo>
                      <a:pt x="5" y="580"/>
                    </a:lnTo>
                    <a:lnTo>
                      <a:pt x="3" y="571"/>
                    </a:lnTo>
                    <a:lnTo>
                      <a:pt x="2" y="560"/>
                    </a:lnTo>
                    <a:lnTo>
                      <a:pt x="2" y="549"/>
                    </a:lnTo>
                    <a:lnTo>
                      <a:pt x="0" y="537"/>
                    </a:lnTo>
                    <a:lnTo>
                      <a:pt x="0" y="0"/>
                    </a:lnTo>
                    <a:lnTo>
                      <a:pt x="55" y="0"/>
                    </a:lnTo>
                  </a:path>
                </a:pathLst>
              </a:custGeom>
              <a:solidFill>
                <a:srgbClr val="0AA33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5" name="Freeform 845"/>
              <p:cNvSpPr>
                <a:spLocks/>
              </p:cNvSpPr>
              <p:nvPr/>
            </p:nvSpPr>
            <p:spPr bwMode="auto">
              <a:xfrm>
                <a:off x="3113" y="3477"/>
                <a:ext cx="57" cy="6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37"/>
                  </a:cxn>
                  <a:cxn ang="0">
                    <a:pos x="2" y="565"/>
                  </a:cxn>
                  <a:cxn ang="0">
                    <a:pos x="7" y="587"/>
                  </a:cxn>
                  <a:cxn ang="0">
                    <a:pos x="13" y="600"/>
                  </a:cxn>
                  <a:cxn ang="0">
                    <a:pos x="21" y="610"/>
                  </a:cxn>
                  <a:cxn ang="0">
                    <a:pos x="29" y="612"/>
                  </a:cxn>
                  <a:cxn ang="0">
                    <a:pos x="38" y="606"/>
                  </a:cxn>
                  <a:cxn ang="0">
                    <a:pos x="45" y="597"/>
                  </a:cxn>
                  <a:cxn ang="0">
                    <a:pos x="51" y="580"/>
                  </a:cxn>
                  <a:cxn ang="0">
                    <a:pos x="52" y="571"/>
                  </a:cxn>
                  <a:cxn ang="0">
                    <a:pos x="54" y="560"/>
                  </a:cxn>
                  <a:cxn ang="0">
                    <a:pos x="56" y="549"/>
                  </a:cxn>
                  <a:cxn ang="0">
                    <a:pos x="56" y="537"/>
                  </a:cxn>
                  <a:cxn ang="0">
                    <a:pos x="56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613">
                    <a:moveTo>
                      <a:pt x="0" y="0"/>
                    </a:moveTo>
                    <a:lnTo>
                      <a:pt x="0" y="537"/>
                    </a:lnTo>
                    <a:lnTo>
                      <a:pt x="2" y="565"/>
                    </a:lnTo>
                    <a:lnTo>
                      <a:pt x="7" y="587"/>
                    </a:lnTo>
                    <a:lnTo>
                      <a:pt x="13" y="600"/>
                    </a:lnTo>
                    <a:lnTo>
                      <a:pt x="21" y="610"/>
                    </a:lnTo>
                    <a:lnTo>
                      <a:pt x="29" y="612"/>
                    </a:lnTo>
                    <a:lnTo>
                      <a:pt x="38" y="606"/>
                    </a:lnTo>
                    <a:lnTo>
                      <a:pt x="45" y="597"/>
                    </a:lnTo>
                    <a:lnTo>
                      <a:pt x="51" y="580"/>
                    </a:lnTo>
                    <a:lnTo>
                      <a:pt x="52" y="571"/>
                    </a:lnTo>
                    <a:lnTo>
                      <a:pt x="54" y="560"/>
                    </a:lnTo>
                    <a:lnTo>
                      <a:pt x="56" y="549"/>
                    </a:lnTo>
                    <a:lnTo>
                      <a:pt x="56" y="537"/>
                    </a:lnTo>
                    <a:lnTo>
                      <a:pt x="5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AA33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6" name="Freeform 846"/>
              <p:cNvSpPr>
                <a:spLocks/>
              </p:cNvSpPr>
              <p:nvPr/>
            </p:nvSpPr>
            <p:spPr bwMode="auto">
              <a:xfrm>
                <a:off x="3730" y="3477"/>
                <a:ext cx="71" cy="613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534"/>
                  </a:cxn>
                  <a:cxn ang="0">
                    <a:pos x="70" y="537"/>
                  </a:cxn>
                  <a:cxn ang="0">
                    <a:pos x="70" y="540"/>
                  </a:cxn>
                  <a:cxn ang="0">
                    <a:pos x="67" y="566"/>
                  </a:cxn>
                  <a:cxn ang="0">
                    <a:pos x="62" y="586"/>
                  </a:cxn>
                  <a:cxn ang="0">
                    <a:pos x="54" y="600"/>
                  </a:cxn>
                  <a:cxn ang="0">
                    <a:pos x="44" y="609"/>
                  </a:cxn>
                  <a:cxn ang="0">
                    <a:pos x="35" y="612"/>
                  </a:cxn>
                  <a:cxn ang="0">
                    <a:pos x="26" y="609"/>
                  </a:cxn>
                  <a:cxn ang="0">
                    <a:pos x="16" y="598"/>
                  </a:cxn>
                  <a:cxn ang="0">
                    <a:pos x="8" y="583"/>
                  </a:cxn>
                  <a:cxn ang="0">
                    <a:pos x="5" y="574"/>
                  </a:cxn>
                  <a:cxn ang="0">
                    <a:pos x="4" y="565"/>
                  </a:cxn>
                  <a:cxn ang="0">
                    <a:pos x="2" y="553"/>
                  </a:cxn>
                  <a:cxn ang="0">
                    <a:pos x="0" y="542"/>
                  </a:cxn>
                  <a:cxn ang="0">
                    <a:pos x="0" y="540"/>
                  </a:cxn>
                  <a:cxn ang="0">
                    <a:pos x="0" y="537"/>
                  </a:cxn>
                  <a:cxn ang="0">
                    <a:pos x="0" y="6"/>
                  </a:cxn>
                  <a:cxn ang="0">
                    <a:pos x="2" y="0"/>
                  </a:cxn>
                  <a:cxn ang="0">
                    <a:pos x="70" y="0"/>
                  </a:cxn>
                </a:cxnLst>
                <a:rect l="0" t="0" r="r" b="b"/>
                <a:pathLst>
                  <a:path w="71" h="613">
                    <a:moveTo>
                      <a:pt x="70" y="0"/>
                    </a:moveTo>
                    <a:lnTo>
                      <a:pt x="70" y="534"/>
                    </a:lnTo>
                    <a:lnTo>
                      <a:pt x="70" y="537"/>
                    </a:lnTo>
                    <a:lnTo>
                      <a:pt x="70" y="540"/>
                    </a:lnTo>
                    <a:lnTo>
                      <a:pt x="67" y="566"/>
                    </a:lnTo>
                    <a:lnTo>
                      <a:pt x="62" y="586"/>
                    </a:lnTo>
                    <a:lnTo>
                      <a:pt x="54" y="600"/>
                    </a:lnTo>
                    <a:lnTo>
                      <a:pt x="44" y="609"/>
                    </a:lnTo>
                    <a:lnTo>
                      <a:pt x="35" y="612"/>
                    </a:lnTo>
                    <a:lnTo>
                      <a:pt x="26" y="609"/>
                    </a:lnTo>
                    <a:lnTo>
                      <a:pt x="16" y="598"/>
                    </a:lnTo>
                    <a:lnTo>
                      <a:pt x="8" y="583"/>
                    </a:lnTo>
                    <a:lnTo>
                      <a:pt x="5" y="574"/>
                    </a:lnTo>
                    <a:lnTo>
                      <a:pt x="4" y="565"/>
                    </a:lnTo>
                    <a:lnTo>
                      <a:pt x="2" y="553"/>
                    </a:lnTo>
                    <a:lnTo>
                      <a:pt x="0" y="542"/>
                    </a:lnTo>
                    <a:lnTo>
                      <a:pt x="0" y="540"/>
                    </a:lnTo>
                    <a:lnTo>
                      <a:pt x="0" y="537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70" y="0"/>
                    </a:lnTo>
                  </a:path>
                </a:pathLst>
              </a:custGeom>
              <a:solidFill>
                <a:srgbClr val="33B251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7" name="Freeform 847"/>
              <p:cNvSpPr>
                <a:spLocks/>
              </p:cNvSpPr>
              <p:nvPr/>
            </p:nvSpPr>
            <p:spPr bwMode="auto">
              <a:xfrm>
                <a:off x="3207" y="3477"/>
                <a:ext cx="70" cy="6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34"/>
                  </a:cxn>
                  <a:cxn ang="0">
                    <a:pos x="0" y="537"/>
                  </a:cxn>
                  <a:cxn ang="0">
                    <a:pos x="0" y="540"/>
                  </a:cxn>
                  <a:cxn ang="0">
                    <a:pos x="3" y="566"/>
                  </a:cxn>
                  <a:cxn ang="0">
                    <a:pos x="8" y="586"/>
                  </a:cxn>
                  <a:cxn ang="0">
                    <a:pos x="16" y="600"/>
                  </a:cxn>
                  <a:cxn ang="0">
                    <a:pos x="25" y="609"/>
                  </a:cxn>
                  <a:cxn ang="0">
                    <a:pos x="35" y="612"/>
                  </a:cxn>
                  <a:cxn ang="0">
                    <a:pos x="44" y="609"/>
                  </a:cxn>
                  <a:cxn ang="0">
                    <a:pos x="53" y="598"/>
                  </a:cxn>
                  <a:cxn ang="0">
                    <a:pos x="61" y="583"/>
                  </a:cxn>
                  <a:cxn ang="0">
                    <a:pos x="64" y="574"/>
                  </a:cxn>
                  <a:cxn ang="0">
                    <a:pos x="66" y="565"/>
                  </a:cxn>
                  <a:cxn ang="0">
                    <a:pos x="68" y="553"/>
                  </a:cxn>
                  <a:cxn ang="0">
                    <a:pos x="69" y="542"/>
                  </a:cxn>
                  <a:cxn ang="0">
                    <a:pos x="69" y="540"/>
                  </a:cxn>
                  <a:cxn ang="0">
                    <a:pos x="69" y="537"/>
                  </a:cxn>
                  <a:cxn ang="0">
                    <a:pos x="69" y="6"/>
                  </a:cxn>
                  <a:cxn ang="0">
                    <a:pos x="68" y="0"/>
                  </a:cxn>
                  <a:cxn ang="0">
                    <a:pos x="0" y="0"/>
                  </a:cxn>
                </a:cxnLst>
                <a:rect l="0" t="0" r="r" b="b"/>
                <a:pathLst>
                  <a:path w="70" h="613">
                    <a:moveTo>
                      <a:pt x="0" y="0"/>
                    </a:moveTo>
                    <a:lnTo>
                      <a:pt x="0" y="534"/>
                    </a:lnTo>
                    <a:lnTo>
                      <a:pt x="0" y="537"/>
                    </a:lnTo>
                    <a:lnTo>
                      <a:pt x="0" y="540"/>
                    </a:lnTo>
                    <a:lnTo>
                      <a:pt x="3" y="566"/>
                    </a:lnTo>
                    <a:lnTo>
                      <a:pt x="8" y="586"/>
                    </a:lnTo>
                    <a:lnTo>
                      <a:pt x="16" y="600"/>
                    </a:lnTo>
                    <a:lnTo>
                      <a:pt x="25" y="609"/>
                    </a:lnTo>
                    <a:lnTo>
                      <a:pt x="35" y="612"/>
                    </a:lnTo>
                    <a:lnTo>
                      <a:pt x="44" y="609"/>
                    </a:lnTo>
                    <a:lnTo>
                      <a:pt x="53" y="598"/>
                    </a:lnTo>
                    <a:lnTo>
                      <a:pt x="61" y="583"/>
                    </a:lnTo>
                    <a:lnTo>
                      <a:pt x="64" y="574"/>
                    </a:lnTo>
                    <a:lnTo>
                      <a:pt x="66" y="565"/>
                    </a:lnTo>
                    <a:lnTo>
                      <a:pt x="68" y="553"/>
                    </a:lnTo>
                    <a:lnTo>
                      <a:pt x="69" y="542"/>
                    </a:lnTo>
                    <a:lnTo>
                      <a:pt x="69" y="540"/>
                    </a:lnTo>
                    <a:lnTo>
                      <a:pt x="69" y="537"/>
                    </a:lnTo>
                    <a:lnTo>
                      <a:pt x="69" y="6"/>
                    </a:lnTo>
                    <a:lnTo>
                      <a:pt x="68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33B251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8" name="Freeform 848"/>
              <p:cNvSpPr>
                <a:spLocks/>
              </p:cNvSpPr>
              <p:nvPr/>
            </p:nvSpPr>
            <p:spPr bwMode="auto">
              <a:xfrm>
                <a:off x="3603" y="3477"/>
                <a:ext cx="83" cy="613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536"/>
                  </a:cxn>
                  <a:cxn ang="0">
                    <a:pos x="82" y="537"/>
                  </a:cxn>
                  <a:cxn ang="0">
                    <a:pos x="82" y="540"/>
                  </a:cxn>
                  <a:cxn ang="0">
                    <a:pos x="82" y="542"/>
                  </a:cxn>
                  <a:cxn ang="0">
                    <a:pos x="82" y="543"/>
                  </a:cxn>
                  <a:cxn ang="0">
                    <a:pos x="79" y="568"/>
                  </a:cxn>
                  <a:cxn ang="0">
                    <a:pos x="72" y="587"/>
                  </a:cxn>
                  <a:cxn ang="0">
                    <a:pos x="64" y="600"/>
                  </a:cxn>
                  <a:cxn ang="0">
                    <a:pos x="53" y="609"/>
                  </a:cxn>
                  <a:cxn ang="0">
                    <a:pos x="42" y="612"/>
                  </a:cxn>
                  <a:cxn ang="0">
                    <a:pos x="30" y="609"/>
                  </a:cxn>
                  <a:cxn ang="0">
                    <a:pos x="20" y="600"/>
                  </a:cxn>
                  <a:cxn ang="0">
                    <a:pos x="11" y="587"/>
                  </a:cxn>
                  <a:cxn ang="0">
                    <a:pos x="6" y="580"/>
                  </a:cxn>
                  <a:cxn ang="0">
                    <a:pos x="3" y="571"/>
                  </a:cxn>
                  <a:cxn ang="0">
                    <a:pos x="2" y="559"/>
                  </a:cxn>
                  <a:cxn ang="0">
                    <a:pos x="0" y="545"/>
                  </a:cxn>
                  <a:cxn ang="0">
                    <a:pos x="0" y="543"/>
                  </a:cxn>
                  <a:cxn ang="0">
                    <a:pos x="0" y="542"/>
                  </a:cxn>
                  <a:cxn ang="0">
                    <a:pos x="0" y="540"/>
                  </a:cxn>
                  <a:cxn ang="0">
                    <a:pos x="0" y="537"/>
                  </a:cxn>
                  <a:cxn ang="0">
                    <a:pos x="0" y="2"/>
                  </a:cxn>
                  <a:cxn ang="0">
                    <a:pos x="3" y="0"/>
                  </a:cxn>
                  <a:cxn ang="0">
                    <a:pos x="82" y="0"/>
                  </a:cxn>
                </a:cxnLst>
                <a:rect l="0" t="0" r="r" b="b"/>
                <a:pathLst>
                  <a:path w="83" h="613">
                    <a:moveTo>
                      <a:pt x="82" y="0"/>
                    </a:moveTo>
                    <a:lnTo>
                      <a:pt x="82" y="536"/>
                    </a:lnTo>
                    <a:lnTo>
                      <a:pt x="82" y="537"/>
                    </a:lnTo>
                    <a:lnTo>
                      <a:pt x="82" y="540"/>
                    </a:lnTo>
                    <a:lnTo>
                      <a:pt x="82" y="542"/>
                    </a:lnTo>
                    <a:lnTo>
                      <a:pt x="82" y="543"/>
                    </a:lnTo>
                    <a:lnTo>
                      <a:pt x="79" y="568"/>
                    </a:lnTo>
                    <a:lnTo>
                      <a:pt x="72" y="587"/>
                    </a:lnTo>
                    <a:lnTo>
                      <a:pt x="64" y="600"/>
                    </a:lnTo>
                    <a:lnTo>
                      <a:pt x="53" y="609"/>
                    </a:lnTo>
                    <a:lnTo>
                      <a:pt x="42" y="612"/>
                    </a:lnTo>
                    <a:lnTo>
                      <a:pt x="30" y="609"/>
                    </a:lnTo>
                    <a:lnTo>
                      <a:pt x="20" y="600"/>
                    </a:lnTo>
                    <a:lnTo>
                      <a:pt x="11" y="587"/>
                    </a:lnTo>
                    <a:lnTo>
                      <a:pt x="6" y="580"/>
                    </a:lnTo>
                    <a:lnTo>
                      <a:pt x="3" y="571"/>
                    </a:lnTo>
                    <a:lnTo>
                      <a:pt x="2" y="559"/>
                    </a:lnTo>
                    <a:lnTo>
                      <a:pt x="0" y="545"/>
                    </a:lnTo>
                    <a:lnTo>
                      <a:pt x="0" y="543"/>
                    </a:lnTo>
                    <a:lnTo>
                      <a:pt x="0" y="542"/>
                    </a:lnTo>
                    <a:lnTo>
                      <a:pt x="0" y="540"/>
                    </a:lnTo>
                    <a:lnTo>
                      <a:pt x="0" y="537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82" y="0"/>
                    </a:lnTo>
                  </a:path>
                </a:pathLst>
              </a:custGeom>
              <a:solidFill>
                <a:srgbClr val="5BC175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9" name="Freeform 849"/>
              <p:cNvSpPr>
                <a:spLocks/>
              </p:cNvSpPr>
              <p:nvPr/>
            </p:nvSpPr>
            <p:spPr bwMode="auto">
              <a:xfrm>
                <a:off x="3322" y="3477"/>
                <a:ext cx="84" cy="6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36"/>
                  </a:cxn>
                  <a:cxn ang="0">
                    <a:pos x="0" y="537"/>
                  </a:cxn>
                  <a:cxn ang="0">
                    <a:pos x="0" y="540"/>
                  </a:cxn>
                  <a:cxn ang="0">
                    <a:pos x="0" y="542"/>
                  </a:cxn>
                  <a:cxn ang="0">
                    <a:pos x="0" y="543"/>
                  </a:cxn>
                  <a:cxn ang="0">
                    <a:pos x="3" y="568"/>
                  </a:cxn>
                  <a:cxn ang="0">
                    <a:pos x="9" y="587"/>
                  </a:cxn>
                  <a:cxn ang="0">
                    <a:pos x="17" y="600"/>
                  </a:cxn>
                  <a:cxn ang="0">
                    <a:pos x="28" y="609"/>
                  </a:cxn>
                  <a:cxn ang="0">
                    <a:pos x="41" y="612"/>
                  </a:cxn>
                  <a:cxn ang="0">
                    <a:pos x="52" y="609"/>
                  </a:cxn>
                  <a:cxn ang="0">
                    <a:pos x="63" y="600"/>
                  </a:cxn>
                  <a:cxn ang="0">
                    <a:pos x="72" y="587"/>
                  </a:cxn>
                  <a:cxn ang="0">
                    <a:pos x="75" y="580"/>
                  </a:cxn>
                  <a:cxn ang="0">
                    <a:pos x="78" y="571"/>
                  </a:cxn>
                  <a:cxn ang="0">
                    <a:pos x="80" y="559"/>
                  </a:cxn>
                  <a:cxn ang="0">
                    <a:pos x="82" y="545"/>
                  </a:cxn>
                  <a:cxn ang="0">
                    <a:pos x="82" y="543"/>
                  </a:cxn>
                  <a:cxn ang="0">
                    <a:pos x="82" y="542"/>
                  </a:cxn>
                  <a:cxn ang="0">
                    <a:pos x="83" y="540"/>
                  </a:cxn>
                  <a:cxn ang="0">
                    <a:pos x="83" y="537"/>
                  </a:cxn>
                  <a:cxn ang="0">
                    <a:pos x="83" y="2"/>
                  </a:cxn>
                  <a:cxn ang="0">
                    <a:pos x="80" y="0"/>
                  </a:cxn>
                  <a:cxn ang="0">
                    <a:pos x="0" y="0"/>
                  </a:cxn>
                </a:cxnLst>
                <a:rect l="0" t="0" r="r" b="b"/>
                <a:pathLst>
                  <a:path w="84" h="613">
                    <a:moveTo>
                      <a:pt x="0" y="0"/>
                    </a:moveTo>
                    <a:lnTo>
                      <a:pt x="0" y="536"/>
                    </a:lnTo>
                    <a:lnTo>
                      <a:pt x="0" y="537"/>
                    </a:lnTo>
                    <a:lnTo>
                      <a:pt x="0" y="540"/>
                    </a:lnTo>
                    <a:lnTo>
                      <a:pt x="0" y="542"/>
                    </a:lnTo>
                    <a:lnTo>
                      <a:pt x="0" y="543"/>
                    </a:lnTo>
                    <a:lnTo>
                      <a:pt x="3" y="568"/>
                    </a:lnTo>
                    <a:lnTo>
                      <a:pt x="9" y="587"/>
                    </a:lnTo>
                    <a:lnTo>
                      <a:pt x="17" y="600"/>
                    </a:lnTo>
                    <a:lnTo>
                      <a:pt x="28" y="609"/>
                    </a:lnTo>
                    <a:lnTo>
                      <a:pt x="41" y="612"/>
                    </a:lnTo>
                    <a:lnTo>
                      <a:pt x="52" y="609"/>
                    </a:lnTo>
                    <a:lnTo>
                      <a:pt x="63" y="600"/>
                    </a:lnTo>
                    <a:lnTo>
                      <a:pt x="72" y="587"/>
                    </a:lnTo>
                    <a:lnTo>
                      <a:pt x="75" y="580"/>
                    </a:lnTo>
                    <a:lnTo>
                      <a:pt x="78" y="571"/>
                    </a:lnTo>
                    <a:lnTo>
                      <a:pt x="80" y="559"/>
                    </a:lnTo>
                    <a:lnTo>
                      <a:pt x="82" y="545"/>
                    </a:lnTo>
                    <a:lnTo>
                      <a:pt x="82" y="543"/>
                    </a:lnTo>
                    <a:lnTo>
                      <a:pt x="82" y="542"/>
                    </a:lnTo>
                    <a:lnTo>
                      <a:pt x="83" y="540"/>
                    </a:lnTo>
                    <a:lnTo>
                      <a:pt x="83" y="537"/>
                    </a:lnTo>
                    <a:lnTo>
                      <a:pt x="83" y="2"/>
                    </a:lnTo>
                    <a:lnTo>
                      <a:pt x="8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5BC175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565" name="Group 850"/>
          <p:cNvGrpSpPr>
            <a:grpSpLocks/>
          </p:cNvGrpSpPr>
          <p:nvPr/>
        </p:nvGrpSpPr>
        <p:grpSpPr bwMode="auto">
          <a:xfrm>
            <a:off x="11928649" y="4380464"/>
            <a:ext cx="2049989" cy="5794375"/>
            <a:chOff x="4488" y="2208"/>
            <a:chExt cx="1057" cy="2111"/>
          </a:xfrm>
        </p:grpSpPr>
        <p:grpSp>
          <p:nvGrpSpPr>
            <p:cNvPr id="566" name="Group 851"/>
            <p:cNvGrpSpPr>
              <a:grpSpLocks/>
            </p:cNvGrpSpPr>
            <p:nvPr/>
          </p:nvGrpSpPr>
          <p:grpSpPr bwMode="auto">
            <a:xfrm>
              <a:off x="4488" y="2208"/>
              <a:ext cx="1057" cy="1272"/>
              <a:chOff x="4488" y="2208"/>
              <a:chExt cx="1057" cy="1272"/>
            </a:xfrm>
          </p:grpSpPr>
          <p:sp>
            <p:nvSpPr>
              <p:cNvPr id="640" name="Rectangle 852"/>
              <p:cNvSpPr>
                <a:spLocks noChangeArrowheads="1"/>
              </p:cNvSpPr>
              <p:nvPr/>
            </p:nvSpPr>
            <p:spPr bwMode="auto">
              <a:xfrm>
                <a:off x="4545" y="2366"/>
                <a:ext cx="20" cy="233"/>
              </a:xfrm>
              <a:prstGeom prst="rect">
                <a:avLst/>
              </a:prstGeom>
              <a:solidFill>
                <a:srgbClr val="0AA33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1" name="Rectangle 853"/>
              <p:cNvSpPr>
                <a:spLocks noChangeArrowheads="1"/>
              </p:cNvSpPr>
              <p:nvPr/>
            </p:nvSpPr>
            <p:spPr bwMode="auto">
              <a:xfrm>
                <a:off x="5465" y="2366"/>
                <a:ext cx="22" cy="233"/>
              </a:xfrm>
              <a:prstGeom prst="rect">
                <a:avLst/>
              </a:prstGeom>
              <a:solidFill>
                <a:srgbClr val="0AA33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2" name="Rectangle 854"/>
              <p:cNvSpPr>
                <a:spLocks noChangeArrowheads="1"/>
              </p:cNvSpPr>
              <p:nvPr/>
            </p:nvSpPr>
            <p:spPr bwMode="auto">
              <a:xfrm>
                <a:off x="4488" y="2208"/>
                <a:ext cx="20" cy="122"/>
              </a:xfrm>
              <a:prstGeom prst="rect">
                <a:avLst/>
              </a:prstGeom>
              <a:solidFill>
                <a:srgbClr val="0AA33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3" name="Rectangle 855"/>
              <p:cNvSpPr>
                <a:spLocks noChangeArrowheads="1"/>
              </p:cNvSpPr>
              <p:nvPr/>
            </p:nvSpPr>
            <p:spPr bwMode="auto">
              <a:xfrm>
                <a:off x="5522" y="2208"/>
                <a:ext cx="22" cy="122"/>
              </a:xfrm>
              <a:prstGeom prst="rect">
                <a:avLst/>
              </a:prstGeom>
              <a:solidFill>
                <a:srgbClr val="0AA33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4" name="Rectangle 856"/>
              <p:cNvSpPr>
                <a:spLocks noChangeArrowheads="1"/>
              </p:cNvSpPr>
              <p:nvPr/>
            </p:nvSpPr>
            <p:spPr bwMode="auto">
              <a:xfrm>
                <a:off x="4499" y="2208"/>
                <a:ext cx="22" cy="122"/>
              </a:xfrm>
              <a:prstGeom prst="rect">
                <a:avLst/>
              </a:prstGeom>
              <a:solidFill>
                <a:srgbClr val="11A53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5" name="Rectangle 857"/>
              <p:cNvSpPr>
                <a:spLocks noChangeArrowheads="1"/>
              </p:cNvSpPr>
              <p:nvPr/>
            </p:nvSpPr>
            <p:spPr bwMode="auto">
              <a:xfrm>
                <a:off x="4510" y="2208"/>
                <a:ext cx="22" cy="122"/>
              </a:xfrm>
              <a:prstGeom prst="rect">
                <a:avLst/>
              </a:prstGeom>
              <a:solidFill>
                <a:srgbClr val="19A83D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6" name="Rectangle 858"/>
              <p:cNvSpPr>
                <a:spLocks noChangeArrowheads="1"/>
              </p:cNvSpPr>
              <p:nvPr/>
            </p:nvSpPr>
            <p:spPr bwMode="auto">
              <a:xfrm>
                <a:off x="4523" y="2208"/>
                <a:ext cx="20" cy="122"/>
              </a:xfrm>
              <a:prstGeom prst="rect">
                <a:avLst/>
              </a:prstGeom>
              <a:solidFill>
                <a:srgbClr val="21AA4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7" name="Rectangle 859"/>
              <p:cNvSpPr>
                <a:spLocks noChangeArrowheads="1"/>
              </p:cNvSpPr>
              <p:nvPr/>
            </p:nvSpPr>
            <p:spPr bwMode="auto">
              <a:xfrm>
                <a:off x="4534" y="2208"/>
                <a:ext cx="22" cy="122"/>
              </a:xfrm>
              <a:prstGeom prst="rect">
                <a:avLst/>
              </a:prstGeom>
              <a:solidFill>
                <a:srgbClr val="2BAF4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8" name="Rectangle 860"/>
              <p:cNvSpPr>
                <a:spLocks noChangeArrowheads="1"/>
              </p:cNvSpPr>
              <p:nvPr/>
            </p:nvSpPr>
            <p:spPr bwMode="auto">
              <a:xfrm>
                <a:off x="4545" y="2208"/>
                <a:ext cx="22" cy="122"/>
              </a:xfrm>
              <a:prstGeom prst="rect">
                <a:avLst/>
              </a:prstGeom>
              <a:solidFill>
                <a:srgbClr val="33B25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9" name="Rectangle 861"/>
              <p:cNvSpPr>
                <a:spLocks noChangeArrowheads="1"/>
              </p:cNvSpPr>
              <p:nvPr/>
            </p:nvSpPr>
            <p:spPr bwMode="auto">
              <a:xfrm>
                <a:off x="4556" y="2208"/>
                <a:ext cx="22" cy="122"/>
              </a:xfrm>
              <a:prstGeom prst="rect">
                <a:avLst/>
              </a:prstGeom>
              <a:solidFill>
                <a:srgbClr val="3AB55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0" name="Rectangle 862"/>
              <p:cNvSpPr>
                <a:spLocks noChangeArrowheads="1"/>
              </p:cNvSpPr>
              <p:nvPr/>
            </p:nvSpPr>
            <p:spPr bwMode="auto">
              <a:xfrm>
                <a:off x="4568" y="2208"/>
                <a:ext cx="21" cy="122"/>
              </a:xfrm>
              <a:prstGeom prst="rect">
                <a:avLst/>
              </a:prstGeom>
              <a:solidFill>
                <a:srgbClr val="42B75E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1" name="Rectangle 863"/>
              <p:cNvSpPr>
                <a:spLocks noChangeArrowheads="1"/>
              </p:cNvSpPr>
              <p:nvPr/>
            </p:nvSpPr>
            <p:spPr bwMode="auto">
              <a:xfrm>
                <a:off x="4579" y="2208"/>
                <a:ext cx="22" cy="122"/>
              </a:xfrm>
              <a:prstGeom prst="rect">
                <a:avLst/>
              </a:prstGeom>
              <a:solidFill>
                <a:srgbClr val="47BA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2" name="Rectangle 864"/>
              <p:cNvSpPr>
                <a:spLocks noChangeArrowheads="1"/>
              </p:cNvSpPr>
              <p:nvPr/>
            </p:nvSpPr>
            <p:spPr bwMode="auto">
              <a:xfrm>
                <a:off x="4590" y="2208"/>
                <a:ext cx="22" cy="122"/>
              </a:xfrm>
              <a:prstGeom prst="rect">
                <a:avLst/>
              </a:prstGeom>
              <a:solidFill>
                <a:srgbClr val="51BF6D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3" name="Rectangle 865"/>
              <p:cNvSpPr>
                <a:spLocks noChangeArrowheads="1"/>
              </p:cNvSpPr>
              <p:nvPr/>
            </p:nvSpPr>
            <p:spPr bwMode="auto">
              <a:xfrm>
                <a:off x="4603" y="2208"/>
                <a:ext cx="20" cy="122"/>
              </a:xfrm>
              <a:prstGeom prst="rect">
                <a:avLst/>
              </a:prstGeom>
              <a:solidFill>
                <a:srgbClr val="59C17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4" name="Rectangle 866"/>
              <p:cNvSpPr>
                <a:spLocks noChangeArrowheads="1"/>
              </p:cNvSpPr>
              <p:nvPr/>
            </p:nvSpPr>
            <p:spPr bwMode="auto">
              <a:xfrm>
                <a:off x="4614" y="2208"/>
                <a:ext cx="22" cy="122"/>
              </a:xfrm>
              <a:prstGeom prst="rect">
                <a:avLst/>
              </a:prstGeom>
              <a:solidFill>
                <a:srgbClr val="60C47A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5" name="Rectangle 867"/>
              <p:cNvSpPr>
                <a:spLocks noChangeArrowheads="1"/>
              </p:cNvSpPr>
              <p:nvPr/>
            </p:nvSpPr>
            <p:spPr bwMode="auto">
              <a:xfrm>
                <a:off x="4625" y="2208"/>
                <a:ext cx="22" cy="122"/>
              </a:xfrm>
              <a:prstGeom prst="rect">
                <a:avLst/>
              </a:prstGeom>
              <a:solidFill>
                <a:srgbClr val="68C68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6" name="Rectangle 868"/>
              <p:cNvSpPr>
                <a:spLocks noChangeArrowheads="1"/>
              </p:cNvSpPr>
              <p:nvPr/>
            </p:nvSpPr>
            <p:spPr bwMode="auto">
              <a:xfrm>
                <a:off x="4638" y="2208"/>
                <a:ext cx="20" cy="122"/>
              </a:xfrm>
              <a:prstGeom prst="rect">
                <a:avLst/>
              </a:prstGeom>
              <a:solidFill>
                <a:srgbClr val="70C987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7" name="Rectangle 869"/>
              <p:cNvSpPr>
                <a:spLocks noChangeArrowheads="1"/>
              </p:cNvSpPr>
              <p:nvPr/>
            </p:nvSpPr>
            <p:spPr bwMode="auto">
              <a:xfrm>
                <a:off x="4649" y="2208"/>
                <a:ext cx="20" cy="122"/>
              </a:xfrm>
              <a:prstGeom prst="rect">
                <a:avLst/>
              </a:prstGeom>
              <a:solidFill>
                <a:srgbClr val="77CC8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8" name="Rectangle 870"/>
              <p:cNvSpPr>
                <a:spLocks noChangeArrowheads="1"/>
              </p:cNvSpPr>
              <p:nvPr/>
            </p:nvSpPr>
            <p:spPr bwMode="auto">
              <a:xfrm>
                <a:off x="4660" y="2208"/>
                <a:ext cx="22" cy="122"/>
              </a:xfrm>
              <a:prstGeom prst="rect">
                <a:avLst/>
              </a:prstGeom>
              <a:solidFill>
                <a:srgbClr val="82D19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9" name="Rectangle 871"/>
              <p:cNvSpPr>
                <a:spLocks noChangeArrowheads="1"/>
              </p:cNvSpPr>
              <p:nvPr/>
            </p:nvSpPr>
            <p:spPr bwMode="auto">
              <a:xfrm>
                <a:off x="4671" y="2208"/>
                <a:ext cx="22" cy="122"/>
              </a:xfrm>
              <a:prstGeom prst="rect">
                <a:avLst/>
              </a:prstGeom>
              <a:solidFill>
                <a:srgbClr val="89D39B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0" name="Rectangle 872"/>
              <p:cNvSpPr>
                <a:spLocks noChangeArrowheads="1"/>
              </p:cNvSpPr>
              <p:nvPr/>
            </p:nvSpPr>
            <p:spPr bwMode="auto">
              <a:xfrm>
                <a:off x="4683" y="2208"/>
                <a:ext cx="21" cy="122"/>
              </a:xfrm>
              <a:prstGeom prst="rect">
                <a:avLst/>
              </a:prstGeom>
              <a:solidFill>
                <a:srgbClr val="91D6A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1" name="Rectangle 873"/>
              <p:cNvSpPr>
                <a:spLocks noChangeArrowheads="1"/>
              </p:cNvSpPr>
              <p:nvPr/>
            </p:nvSpPr>
            <p:spPr bwMode="auto">
              <a:xfrm>
                <a:off x="4694" y="2208"/>
                <a:ext cx="22" cy="122"/>
              </a:xfrm>
              <a:prstGeom prst="rect">
                <a:avLst/>
              </a:prstGeom>
              <a:solidFill>
                <a:srgbClr val="99D8A8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2" name="Rectangle 874"/>
              <p:cNvSpPr>
                <a:spLocks noChangeArrowheads="1"/>
              </p:cNvSpPr>
              <p:nvPr/>
            </p:nvSpPr>
            <p:spPr bwMode="auto">
              <a:xfrm>
                <a:off x="4705" y="2208"/>
                <a:ext cx="22" cy="122"/>
              </a:xfrm>
              <a:prstGeom prst="rect">
                <a:avLst/>
              </a:prstGeom>
              <a:solidFill>
                <a:srgbClr val="A0DBA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3" name="Rectangle 875"/>
              <p:cNvSpPr>
                <a:spLocks noChangeArrowheads="1"/>
              </p:cNvSpPr>
              <p:nvPr/>
            </p:nvSpPr>
            <p:spPr bwMode="auto">
              <a:xfrm>
                <a:off x="4718" y="2208"/>
                <a:ext cx="20" cy="122"/>
              </a:xfrm>
              <a:prstGeom prst="rect">
                <a:avLst/>
              </a:prstGeom>
              <a:solidFill>
                <a:srgbClr val="A8DDB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4" name="Rectangle 876"/>
              <p:cNvSpPr>
                <a:spLocks noChangeArrowheads="1"/>
              </p:cNvSpPr>
              <p:nvPr/>
            </p:nvSpPr>
            <p:spPr bwMode="auto">
              <a:xfrm>
                <a:off x="4729" y="2208"/>
                <a:ext cx="22" cy="122"/>
              </a:xfrm>
              <a:prstGeom prst="rect">
                <a:avLst/>
              </a:prstGeom>
              <a:solidFill>
                <a:srgbClr val="AFE0BA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5" name="Rectangle 877"/>
              <p:cNvSpPr>
                <a:spLocks noChangeArrowheads="1"/>
              </p:cNvSpPr>
              <p:nvPr/>
            </p:nvSpPr>
            <p:spPr bwMode="auto">
              <a:xfrm>
                <a:off x="4740" y="2208"/>
                <a:ext cx="22" cy="122"/>
              </a:xfrm>
              <a:prstGeom prst="rect">
                <a:avLst/>
              </a:prstGeom>
              <a:solidFill>
                <a:srgbClr val="B7E2C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6" name="Rectangle 878"/>
              <p:cNvSpPr>
                <a:spLocks noChangeArrowheads="1"/>
              </p:cNvSpPr>
              <p:nvPr/>
            </p:nvSpPr>
            <p:spPr bwMode="auto">
              <a:xfrm>
                <a:off x="4751" y="2208"/>
                <a:ext cx="22" cy="122"/>
              </a:xfrm>
              <a:prstGeom prst="rect">
                <a:avLst/>
              </a:prstGeom>
              <a:solidFill>
                <a:srgbClr val="C1E8C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7" name="Rectangle 879"/>
              <p:cNvSpPr>
                <a:spLocks noChangeArrowheads="1"/>
              </p:cNvSpPr>
              <p:nvPr/>
            </p:nvSpPr>
            <p:spPr bwMode="auto">
              <a:xfrm>
                <a:off x="4763" y="2208"/>
                <a:ext cx="21" cy="122"/>
              </a:xfrm>
              <a:prstGeom prst="rect">
                <a:avLst/>
              </a:prstGeom>
              <a:solidFill>
                <a:srgbClr val="C6EA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8" name="Rectangle 880"/>
              <p:cNvSpPr>
                <a:spLocks noChangeArrowheads="1"/>
              </p:cNvSpPr>
              <p:nvPr/>
            </p:nvSpPr>
            <p:spPr bwMode="auto">
              <a:xfrm>
                <a:off x="4774" y="2208"/>
                <a:ext cx="22" cy="122"/>
              </a:xfrm>
              <a:prstGeom prst="rect">
                <a:avLst/>
              </a:prstGeom>
              <a:solidFill>
                <a:srgbClr val="CEEDD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9" name="Rectangle 881"/>
              <p:cNvSpPr>
                <a:spLocks noChangeArrowheads="1"/>
              </p:cNvSpPr>
              <p:nvPr/>
            </p:nvSpPr>
            <p:spPr bwMode="auto">
              <a:xfrm>
                <a:off x="4785" y="2208"/>
                <a:ext cx="22" cy="122"/>
              </a:xfrm>
              <a:prstGeom prst="rect">
                <a:avLst/>
              </a:prstGeom>
              <a:solidFill>
                <a:srgbClr val="D6EFDD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0" name="Rectangle 882"/>
              <p:cNvSpPr>
                <a:spLocks noChangeArrowheads="1"/>
              </p:cNvSpPr>
              <p:nvPr/>
            </p:nvSpPr>
            <p:spPr bwMode="auto">
              <a:xfrm>
                <a:off x="4798" y="2208"/>
                <a:ext cx="20" cy="122"/>
              </a:xfrm>
              <a:prstGeom prst="rect">
                <a:avLst/>
              </a:prstGeom>
              <a:solidFill>
                <a:srgbClr val="DDF2E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1" name="Rectangle 883"/>
              <p:cNvSpPr>
                <a:spLocks noChangeArrowheads="1"/>
              </p:cNvSpPr>
              <p:nvPr/>
            </p:nvSpPr>
            <p:spPr bwMode="auto">
              <a:xfrm>
                <a:off x="4809" y="2208"/>
                <a:ext cx="22" cy="122"/>
              </a:xfrm>
              <a:prstGeom prst="rect">
                <a:avLst/>
              </a:prstGeom>
              <a:solidFill>
                <a:srgbClr val="E5F4EA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2" name="Rectangle 884"/>
              <p:cNvSpPr>
                <a:spLocks noChangeArrowheads="1"/>
              </p:cNvSpPr>
              <p:nvPr/>
            </p:nvSpPr>
            <p:spPr bwMode="auto">
              <a:xfrm>
                <a:off x="4820" y="2208"/>
                <a:ext cx="22" cy="122"/>
              </a:xfrm>
              <a:prstGeom prst="rect">
                <a:avLst/>
              </a:prstGeom>
              <a:solidFill>
                <a:srgbClr val="EFF9F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3" name="Rectangle 885"/>
              <p:cNvSpPr>
                <a:spLocks noChangeArrowheads="1"/>
              </p:cNvSpPr>
              <p:nvPr/>
            </p:nvSpPr>
            <p:spPr bwMode="auto">
              <a:xfrm>
                <a:off x="4831" y="2208"/>
                <a:ext cx="22" cy="122"/>
              </a:xfrm>
              <a:prstGeom prst="rect">
                <a:avLst/>
              </a:prstGeom>
              <a:solidFill>
                <a:srgbClr val="F7FCF7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4" name="Rectangle 886"/>
              <p:cNvSpPr>
                <a:spLocks noChangeArrowheads="1"/>
              </p:cNvSpPr>
              <p:nvPr/>
            </p:nvSpPr>
            <p:spPr bwMode="auto">
              <a:xfrm>
                <a:off x="4554" y="2366"/>
                <a:ext cx="22" cy="233"/>
              </a:xfrm>
              <a:prstGeom prst="rect">
                <a:avLst/>
              </a:prstGeom>
              <a:solidFill>
                <a:srgbClr val="11A53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5" name="Rectangle 887"/>
              <p:cNvSpPr>
                <a:spLocks noChangeArrowheads="1"/>
              </p:cNvSpPr>
              <p:nvPr/>
            </p:nvSpPr>
            <p:spPr bwMode="auto">
              <a:xfrm>
                <a:off x="4564" y="2366"/>
                <a:ext cx="22" cy="233"/>
              </a:xfrm>
              <a:prstGeom prst="rect">
                <a:avLst/>
              </a:prstGeom>
              <a:solidFill>
                <a:srgbClr val="19A83D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6" name="Rectangle 888"/>
              <p:cNvSpPr>
                <a:spLocks noChangeArrowheads="1"/>
              </p:cNvSpPr>
              <p:nvPr/>
            </p:nvSpPr>
            <p:spPr bwMode="auto">
              <a:xfrm>
                <a:off x="4573" y="2366"/>
                <a:ext cx="22" cy="233"/>
              </a:xfrm>
              <a:prstGeom prst="rect">
                <a:avLst/>
              </a:prstGeom>
              <a:solidFill>
                <a:srgbClr val="21AA4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7" name="Rectangle 889"/>
              <p:cNvSpPr>
                <a:spLocks noChangeArrowheads="1"/>
              </p:cNvSpPr>
              <p:nvPr/>
            </p:nvSpPr>
            <p:spPr bwMode="auto">
              <a:xfrm>
                <a:off x="4582" y="2366"/>
                <a:ext cx="22" cy="233"/>
              </a:xfrm>
              <a:prstGeom prst="rect">
                <a:avLst/>
              </a:prstGeom>
              <a:solidFill>
                <a:srgbClr val="2BAF4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8" name="Rectangle 890"/>
              <p:cNvSpPr>
                <a:spLocks noChangeArrowheads="1"/>
              </p:cNvSpPr>
              <p:nvPr/>
            </p:nvSpPr>
            <p:spPr bwMode="auto">
              <a:xfrm>
                <a:off x="4592" y="2366"/>
                <a:ext cx="22" cy="233"/>
              </a:xfrm>
              <a:prstGeom prst="rect">
                <a:avLst/>
              </a:prstGeom>
              <a:solidFill>
                <a:srgbClr val="33B25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9" name="Rectangle 891"/>
              <p:cNvSpPr>
                <a:spLocks noChangeArrowheads="1"/>
              </p:cNvSpPr>
              <p:nvPr/>
            </p:nvSpPr>
            <p:spPr bwMode="auto">
              <a:xfrm>
                <a:off x="4601" y="2366"/>
                <a:ext cx="22" cy="233"/>
              </a:xfrm>
              <a:prstGeom prst="rect">
                <a:avLst/>
              </a:prstGeom>
              <a:solidFill>
                <a:srgbClr val="3AB55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0" name="Rectangle 892"/>
              <p:cNvSpPr>
                <a:spLocks noChangeArrowheads="1"/>
              </p:cNvSpPr>
              <p:nvPr/>
            </p:nvSpPr>
            <p:spPr bwMode="auto">
              <a:xfrm>
                <a:off x="4612" y="2366"/>
                <a:ext cx="21" cy="233"/>
              </a:xfrm>
              <a:prstGeom prst="rect">
                <a:avLst/>
              </a:prstGeom>
              <a:solidFill>
                <a:srgbClr val="42B75E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1" name="Rectangle 893"/>
              <p:cNvSpPr>
                <a:spLocks noChangeArrowheads="1"/>
              </p:cNvSpPr>
              <p:nvPr/>
            </p:nvSpPr>
            <p:spPr bwMode="auto">
              <a:xfrm>
                <a:off x="4622" y="2366"/>
                <a:ext cx="20" cy="233"/>
              </a:xfrm>
              <a:prstGeom prst="rect">
                <a:avLst/>
              </a:prstGeom>
              <a:solidFill>
                <a:srgbClr val="47BA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2" name="Rectangle 894"/>
              <p:cNvSpPr>
                <a:spLocks noChangeArrowheads="1"/>
              </p:cNvSpPr>
              <p:nvPr/>
            </p:nvSpPr>
            <p:spPr bwMode="auto">
              <a:xfrm>
                <a:off x="4631" y="2366"/>
                <a:ext cx="22" cy="233"/>
              </a:xfrm>
              <a:prstGeom prst="rect">
                <a:avLst/>
              </a:prstGeom>
              <a:solidFill>
                <a:srgbClr val="51BF6D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3" name="Rectangle 895"/>
              <p:cNvSpPr>
                <a:spLocks noChangeArrowheads="1"/>
              </p:cNvSpPr>
              <p:nvPr/>
            </p:nvSpPr>
            <p:spPr bwMode="auto">
              <a:xfrm>
                <a:off x="4641" y="2366"/>
                <a:ext cx="22" cy="233"/>
              </a:xfrm>
              <a:prstGeom prst="rect">
                <a:avLst/>
              </a:prstGeom>
              <a:solidFill>
                <a:srgbClr val="59C17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4" name="Rectangle 896"/>
              <p:cNvSpPr>
                <a:spLocks noChangeArrowheads="1"/>
              </p:cNvSpPr>
              <p:nvPr/>
            </p:nvSpPr>
            <p:spPr bwMode="auto">
              <a:xfrm>
                <a:off x="4650" y="2366"/>
                <a:ext cx="22" cy="233"/>
              </a:xfrm>
              <a:prstGeom prst="rect">
                <a:avLst/>
              </a:prstGeom>
              <a:solidFill>
                <a:srgbClr val="60C47A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5" name="Rectangle 897"/>
              <p:cNvSpPr>
                <a:spLocks noChangeArrowheads="1"/>
              </p:cNvSpPr>
              <p:nvPr/>
            </p:nvSpPr>
            <p:spPr bwMode="auto">
              <a:xfrm>
                <a:off x="4660" y="2366"/>
                <a:ext cx="22" cy="233"/>
              </a:xfrm>
              <a:prstGeom prst="rect">
                <a:avLst/>
              </a:prstGeom>
              <a:solidFill>
                <a:srgbClr val="68C68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6" name="Rectangle 898"/>
              <p:cNvSpPr>
                <a:spLocks noChangeArrowheads="1"/>
              </p:cNvSpPr>
              <p:nvPr/>
            </p:nvSpPr>
            <p:spPr bwMode="auto">
              <a:xfrm>
                <a:off x="4669" y="2366"/>
                <a:ext cx="22" cy="233"/>
              </a:xfrm>
              <a:prstGeom prst="rect">
                <a:avLst/>
              </a:prstGeom>
              <a:solidFill>
                <a:srgbClr val="70C987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7" name="Rectangle 899"/>
              <p:cNvSpPr>
                <a:spLocks noChangeArrowheads="1"/>
              </p:cNvSpPr>
              <p:nvPr/>
            </p:nvSpPr>
            <p:spPr bwMode="auto">
              <a:xfrm>
                <a:off x="4678" y="2366"/>
                <a:ext cx="22" cy="233"/>
              </a:xfrm>
              <a:prstGeom prst="rect">
                <a:avLst/>
              </a:prstGeom>
              <a:solidFill>
                <a:srgbClr val="77CC8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8" name="Rectangle 900"/>
              <p:cNvSpPr>
                <a:spLocks noChangeArrowheads="1"/>
              </p:cNvSpPr>
              <p:nvPr/>
            </p:nvSpPr>
            <p:spPr bwMode="auto">
              <a:xfrm>
                <a:off x="4689" y="2366"/>
                <a:ext cx="21" cy="233"/>
              </a:xfrm>
              <a:prstGeom prst="rect">
                <a:avLst/>
              </a:prstGeom>
              <a:solidFill>
                <a:srgbClr val="82D19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9" name="Rectangle 901"/>
              <p:cNvSpPr>
                <a:spLocks noChangeArrowheads="1"/>
              </p:cNvSpPr>
              <p:nvPr/>
            </p:nvSpPr>
            <p:spPr bwMode="auto">
              <a:xfrm>
                <a:off x="4699" y="2366"/>
                <a:ext cx="20" cy="233"/>
              </a:xfrm>
              <a:prstGeom prst="rect">
                <a:avLst/>
              </a:prstGeom>
              <a:solidFill>
                <a:srgbClr val="89D39B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0" name="Rectangle 902"/>
              <p:cNvSpPr>
                <a:spLocks noChangeArrowheads="1"/>
              </p:cNvSpPr>
              <p:nvPr/>
            </p:nvSpPr>
            <p:spPr bwMode="auto">
              <a:xfrm>
                <a:off x="4708" y="2366"/>
                <a:ext cx="22" cy="233"/>
              </a:xfrm>
              <a:prstGeom prst="rect">
                <a:avLst/>
              </a:prstGeom>
              <a:solidFill>
                <a:srgbClr val="91D6A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1" name="Rectangle 903"/>
              <p:cNvSpPr>
                <a:spLocks noChangeArrowheads="1"/>
              </p:cNvSpPr>
              <p:nvPr/>
            </p:nvSpPr>
            <p:spPr bwMode="auto">
              <a:xfrm>
                <a:off x="4718" y="2366"/>
                <a:ext cx="22" cy="233"/>
              </a:xfrm>
              <a:prstGeom prst="rect">
                <a:avLst/>
              </a:prstGeom>
              <a:solidFill>
                <a:srgbClr val="99D8A8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2" name="Rectangle 904"/>
              <p:cNvSpPr>
                <a:spLocks noChangeArrowheads="1"/>
              </p:cNvSpPr>
              <p:nvPr/>
            </p:nvSpPr>
            <p:spPr bwMode="auto">
              <a:xfrm>
                <a:off x="4727" y="2366"/>
                <a:ext cx="22" cy="233"/>
              </a:xfrm>
              <a:prstGeom prst="rect">
                <a:avLst/>
              </a:prstGeom>
              <a:solidFill>
                <a:srgbClr val="A0DBA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3" name="Rectangle 905"/>
              <p:cNvSpPr>
                <a:spLocks noChangeArrowheads="1"/>
              </p:cNvSpPr>
              <p:nvPr/>
            </p:nvSpPr>
            <p:spPr bwMode="auto">
              <a:xfrm>
                <a:off x="4737" y="2366"/>
                <a:ext cx="22" cy="233"/>
              </a:xfrm>
              <a:prstGeom prst="rect">
                <a:avLst/>
              </a:prstGeom>
              <a:solidFill>
                <a:srgbClr val="A8DDB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4" name="Rectangle 906"/>
              <p:cNvSpPr>
                <a:spLocks noChangeArrowheads="1"/>
              </p:cNvSpPr>
              <p:nvPr/>
            </p:nvSpPr>
            <p:spPr bwMode="auto">
              <a:xfrm>
                <a:off x="4746" y="2366"/>
                <a:ext cx="22" cy="233"/>
              </a:xfrm>
              <a:prstGeom prst="rect">
                <a:avLst/>
              </a:prstGeom>
              <a:solidFill>
                <a:srgbClr val="AFE0BA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5" name="Rectangle 907"/>
              <p:cNvSpPr>
                <a:spLocks noChangeArrowheads="1"/>
              </p:cNvSpPr>
              <p:nvPr/>
            </p:nvSpPr>
            <p:spPr bwMode="auto">
              <a:xfrm>
                <a:off x="4757" y="2366"/>
                <a:ext cx="21" cy="233"/>
              </a:xfrm>
              <a:prstGeom prst="rect">
                <a:avLst/>
              </a:prstGeom>
              <a:solidFill>
                <a:srgbClr val="B7E2C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6" name="Rectangle 908"/>
              <p:cNvSpPr>
                <a:spLocks noChangeArrowheads="1"/>
              </p:cNvSpPr>
              <p:nvPr/>
            </p:nvSpPr>
            <p:spPr bwMode="auto">
              <a:xfrm>
                <a:off x="4767" y="2366"/>
                <a:ext cx="20" cy="233"/>
              </a:xfrm>
              <a:prstGeom prst="rect">
                <a:avLst/>
              </a:prstGeom>
              <a:solidFill>
                <a:srgbClr val="C1E8C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7" name="Rectangle 909"/>
              <p:cNvSpPr>
                <a:spLocks noChangeArrowheads="1"/>
              </p:cNvSpPr>
              <p:nvPr/>
            </p:nvSpPr>
            <p:spPr bwMode="auto">
              <a:xfrm>
                <a:off x="4776" y="2366"/>
                <a:ext cx="20" cy="233"/>
              </a:xfrm>
              <a:prstGeom prst="rect">
                <a:avLst/>
              </a:prstGeom>
              <a:solidFill>
                <a:srgbClr val="C6EA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8" name="Rectangle 910"/>
              <p:cNvSpPr>
                <a:spLocks noChangeArrowheads="1"/>
              </p:cNvSpPr>
              <p:nvPr/>
            </p:nvSpPr>
            <p:spPr bwMode="auto">
              <a:xfrm>
                <a:off x="4785" y="2366"/>
                <a:ext cx="22" cy="233"/>
              </a:xfrm>
              <a:prstGeom prst="rect">
                <a:avLst/>
              </a:prstGeom>
              <a:solidFill>
                <a:srgbClr val="CEEDD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9" name="Rectangle 911"/>
              <p:cNvSpPr>
                <a:spLocks noChangeArrowheads="1"/>
              </p:cNvSpPr>
              <p:nvPr/>
            </p:nvSpPr>
            <p:spPr bwMode="auto">
              <a:xfrm>
                <a:off x="4795" y="2366"/>
                <a:ext cx="22" cy="233"/>
              </a:xfrm>
              <a:prstGeom prst="rect">
                <a:avLst/>
              </a:prstGeom>
              <a:solidFill>
                <a:srgbClr val="D6EFDD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0" name="Rectangle 912"/>
              <p:cNvSpPr>
                <a:spLocks noChangeArrowheads="1"/>
              </p:cNvSpPr>
              <p:nvPr/>
            </p:nvSpPr>
            <p:spPr bwMode="auto">
              <a:xfrm>
                <a:off x="4804" y="2366"/>
                <a:ext cx="22" cy="233"/>
              </a:xfrm>
              <a:prstGeom prst="rect">
                <a:avLst/>
              </a:prstGeom>
              <a:solidFill>
                <a:srgbClr val="DDF2E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1" name="Rectangle 913"/>
              <p:cNvSpPr>
                <a:spLocks noChangeArrowheads="1"/>
              </p:cNvSpPr>
              <p:nvPr/>
            </p:nvSpPr>
            <p:spPr bwMode="auto">
              <a:xfrm>
                <a:off x="4814" y="2366"/>
                <a:ext cx="22" cy="233"/>
              </a:xfrm>
              <a:prstGeom prst="rect">
                <a:avLst/>
              </a:prstGeom>
              <a:solidFill>
                <a:srgbClr val="E5F4EA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2" name="Rectangle 914"/>
              <p:cNvSpPr>
                <a:spLocks noChangeArrowheads="1"/>
              </p:cNvSpPr>
              <p:nvPr/>
            </p:nvSpPr>
            <p:spPr bwMode="auto">
              <a:xfrm>
                <a:off x="4823" y="2366"/>
                <a:ext cx="22" cy="233"/>
              </a:xfrm>
              <a:prstGeom prst="rect">
                <a:avLst/>
              </a:prstGeom>
              <a:solidFill>
                <a:srgbClr val="EFF9F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3" name="Rectangle 915"/>
              <p:cNvSpPr>
                <a:spLocks noChangeArrowheads="1"/>
              </p:cNvSpPr>
              <p:nvPr/>
            </p:nvSpPr>
            <p:spPr bwMode="auto">
              <a:xfrm>
                <a:off x="4834" y="2366"/>
                <a:ext cx="21" cy="233"/>
              </a:xfrm>
              <a:prstGeom prst="rect">
                <a:avLst/>
              </a:prstGeom>
              <a:solidFill>
                <a:srgbClr val="F7FCF7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4" name="Rectangle 916"/>
              <p:cNvSpPr>
                <a:spLocks noChangeArrowheads="1"/>
              </p:cNvSpPr>
              <p:nvPr/>
            </p:nvSpPr>
            <p:spPr bwMode="auto">
              <a:xfrm>
                <a:off x="5511" y="2208"/>
                <a:ext cx="22" cy="122"/>
              </a:xfrm>
              <a:prstGeom prst="rect">
                <a:avLst/>
              </a:prstGeom>
              <a:solidFill>
                <a:srgbClr val="11A53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5" name="Rectangle 917"/>
              <p:cNvSpPr>
                <a:spLocks noChangeArrowheads="1"/>
              </p:cNvSpPr>
              <p:nvPr/>
            </p:nvSpPr>
            <p:spPr bwMode="auto">
              <a:xfrm>
                <a:off x="5500" y="2208"/>
                <a:ext cx="20" cy="122"/>
              </a:xfrm>
              <a:prstGeom prst="rect">
                <a:avLst/>
              </a:prstGeom>
              <a:solidFill>
                <a:srgbClr val="19A83D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6" name="Rectangle 918"/>
              <p:cNvSpPr>
                <a:spLocks noChangeArrowheads="1"/>
              </p:cNvSpPr>
              <p:nvPr/>
            </p:nvSpPr>
            <p:spPr bwMode="auto">
              <a:xfrm>
                <a:off x="5487" y="2208"/>
                <a:ext cx="22" cy="122"/>
              </a:xfrm>
              <a:prstGeom prst="rect">
                <a:avLst/>
              </a:prstGeom>
              <a:solidFill>
                <a:srgbClr val="21AA4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7" name="Rectangle 919"/>
              <p:cNvSpPr>
                <a:spLocks noChangeArrowheads="1"/>
              </p:cNvSpPr>
              <p:nvPr/>
            </p:nvSpPr>
            <p:spPr bwMode="auto">
              <a:xfrm>
                <a:off x="5476" y="2208"/>
                <a:ext cx="22" cy="122"/>
              </a:xfrm>
              <a:prstGeom prst="rect">
                <a:avLst/>
              </a:prstGeom>
              <a:solidFill>
                <a:srgbClr val="2BAF4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8" name="Rectangle 920"/>
              <p:cNvSpPr>
                <a:spLocks noChangeArrowheads="1"/>
              </p:cNvSpPr>
              <p:nvPr/>
            </p:nvSpPr>
            <p:spPr bwMode="auto">
              <a:xfrm>
                <a:off x="5465" y="2208"/>
                <a:ext cx="21" cy="122"/>
              </a:xfrm>
              <a:prstGeom prst="rect">
                <a:avLst/>
              </a:prstGeom>
              <a:solidFill>
                <a:srgbClr val="33B25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9" name="Rectangle 921"/>
              <p:cNvSpPr>
                <a:spLocks noChangeArrowheads="1"/>
              </p:cNvSpPr>
              <p:nvPr/>
            </p:nvSpPr>
            <p:spPr bwMode="auto">
              <a:xfrm>
                <a:off x="5453" y="2208"/>
                <a:ext cx="22" cy="122"/>
              </a:xfrm>
              <a:prstGeom prst="rect">
                <a:avLst/>
              </a:prstGeom>
              <a:solidFill>
                <a:srgbClr val="3AB55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0" name="Rectangle 922"/>
              <p:cNvSpPr>
                <a:spLocks noChangeArrowheads="1"/>
              </p:cNvSpPr>
              <p:nvPr/>
            </p:nvSpPr>
            <p:spPr bwMode="auto">
              <a:xfrm>
                <a:off x="5442" y="2208"/>
                <a:ext cx="22" cy="122"/>
              </a:xfrm>
              <a:prstGeom prst="rect">
                <a:avLst/>
              </a:prstGeom>
              <a:solidFill>
                <a:srgbClr val="42B75E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1" name="Rectangle 923"/>
              <p:cNvSpPr>
                <a:spLocks noChangeArrowheads="1"/>
              </p:cNvSpPr>
              <p:nvPr/>
            </p:nvSpPr>
            <p:spPr bwMode="auto">
              <a:xfrm>
                <a:off x="5431" y="2208"/>
                <a:ext cx="22" cy="122"/>
              </a:xfrm>
              <a:prstGeom prst="rect">
                <a:avLst/>
              </a:prstGeom>
              <a:solidFill>
                <a:srgbClr val="47BA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2" name="Rectangle 924"/>
              <p:cNvSpPr>
                <a:spLocks noChangeArrowheads="1"/>
              </p:cNvSpPr>
              <p:nvPr/>
            </p:nvSpPr>
            <p:spPr bwMode="auto">
              <a:xfrm>
                <a:off x="5420" y="2208"/>
                <a:ext cx="20" cy="122"/>
              </a:xfrm>
              <a:prstGeom prst="rect">
                <a:avLst/>
              </a:prstGeom>
              <a:solidFill>
                <a:srgbClr val="51BF6D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3" name="Rectangle 925"/>
              <p:cNvSpPr>
                <a:spLocks noChangeArrowheads="1"/>
              </p:cNvSpPr>
              <p:nvPr/>
            </p:nvSpPr>
            <p:spPr bwMode="auto">
              <a:xfrm>
                <a:off x="5407" y="2208"/>
                <a:ext cx="22" cy="122"/>
              </a:xfrm>
              <a:prstGeom prst="rect">
                <a:avLst/>
              </a:prstGeom>
              <a:solidFill>
                <a:srgbClr val="59C17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4" name="Rectangle 926"/>
              <p:cNvSpPr>
                <a:spLocks noChangeArrowheads="1"/>
              </p:cNvSpPr>
              <p:nvPr/>
            </p:nvSpPr>
            <p:spPr bwMode="auto">
              <a:xfrm>
                <a:off x="5396" y="2208"/>
                <a:ext cx="22" cy="122"/>
              </a:xfrm>
              <a:prstGeom prst="rect">
                <a:avLst/>
              </a:prstGeom>
              <a:solidFill>
                <a:srgbClr val="60C47A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5" name="Rectangle 927"/>
              <p:cNvSpPr>
                <a:spLocks noChangeArrowheads="1"/>
              </p:cNvSpPr>
              <p:nvPr/>
            </p:nvSpPr>
            <p:spPr bwMode="auto">
              <a:xfrm>
                <a:off x="5385" y="2208"/>
                <a:ext cx="21" cy="122"/>
              </a:xfrm>
              <a:prstGeom prst="rect">
                <a:avLst/>
              </a:prstGeom>
              <a:solidFill>
                <a:srgbClr val="68C68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6" name="Rectangle 928"/>
              <p:cNvSpPr>
                <a:spLocks noChangeArrowheads="1"/>
              </p:cNvSpPr>
              <p:nvPr/>
            </p:nvSpPr>
            <p:spPr bwMode="auto">
              <a:xfrm>
                <a:off x="5372" y="2208"/>
                <a:ext cx="22" cy="122"/>
              </a:xfrm>
              <a:prstGeom prst="rect">
                <a:avLst/>
              </a:prstGeom>
              <a:solidFill>
                <a:srgbClr val="70C987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7" name="Rectangle 929"/>
              <p:cNvSpPr>
                <a:spLocks noChangeArrowheads="1"/>
              </p:cNvSpPr>
              <p:nvPr/>
            </p:nvSpPr>
            <p:spPr bwMode="auto">
              <a:xfrm>
                <a:off x="5361" y="2208"/>
                <a:ext cx="22" cy="122"/>
              </a:xfrm>
              <a:prstGeom prst="rect">
                <a:avLst/>
              </a:prstGeom>
              <a:solidFill>
                <a:srgbClr val="77CC8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8" name="Rectangle 930"/>
              <p:cNvSpPr>
                <a:spLocks noChangeArrowheads="1"/>
              </p:cNvSpPr>
              <p:nvPr/>
            </p:nvSpPr>
            <p:spPr bwMode="auto">
              <a:xfrm>
                <a:off x="5350" y="2208"/>
                <a:ext cx="22" cy="122"/>
              </a:xfrm>
              <a:prstGeom prst="rect">
                <a:avLst/>
              </a:prstGeom>
              <a:solidFill>
                <a:srgbClr val="82D19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9" name="Rectangle 931"/>
              <p:cNvSpPr>
                <a:spLocks noChangeArrowheads="1"/>
              </p:cNvSpPr>
              <p:nvPr/>
            </p:nvSpPr>
            <p:spPr bwMode="auto">
              <a:xfrm>
                <a:off x="5339" y="2208"/>
                <a:ext cx="21" cy="122"/>
              </a:xfrm>
              <a:prstGeom prst="rect">
                <a:avLst/>
              </a:prstGeom>
              <a:solidFill>
                <a:srgbClr val="89D39B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0" name="Rectangle 932"/>
              <p:cNvSpPr>
                <a:spLocks noChangeArrowheads="1"/>
              </p:cNvSpPr>
              <p:nvPr/>
            </p:nvSpPr>
            <p:spPr bwMode="auto">
              <a:xfrm>
                <a:off x="5327" y="2208"/>
                <a:ext cx="22" cy="122"/>
              </a:xfrm>
              <a:prstGeom prst="rect">
                <a:avLst/>
              </a:prstGeom>
              <a:solidFill>
                <a:srgbClr val="91D6A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1" name="Rectangle 933"/>
              <p:cNvSpPr>
                <a:spLocks noChangeArrowheads="1"/>
              </p:cNvSpPr>
              <p:nvPr/>
            </p:nvSpPr>
            <p:spPr bwMode="auto">
              <a:xfrm>
                <a:off x="5316" y="2208"/>
                <a:ext cx="22" cy="122"/>
              </a:xfrm>
              <a:prstGeom prst="rect">
                <a:avLst/>
              </a:prstGeom>
              <a:solidFill>
                <a:srgbClr val="99D8A8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2" name="Rectangle 934"/>
              <p:cNvSpPr>
                <a:spLocks noChangeArrowheads="1"/>
              </p:cNvSpPr>
              <p:nvPr/>
            </p:nvSpPr>
            <p:spPr bwMode="auto">
              <a:xfrm>
                <a:off x="5305" y="2208"/>
                <a:ext cx="20" cy="122"/>
              </a:xfrm>
              <a:prstGeom prst="rect">
                <a:avLst/>
              </a:prstGeom>
              <a:solidFill>
                <a:srgbClr val="A0DBA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3" name="Rectangle 935"/>
              <p:cNvSpPr>
                <a:spLocks noChangeArrowheads="1"/>
              </p:cNvSpPr>
              <p:nvPr/>
            </p:nvSpPr>
            <p:spPr bwMode="auto">
              <a:xfrm>
                <a:off x="5292" y="2208"/>
                <a:ext cx="22" cy="122"/>
              </a:xfrm>
              <a:prstGeom prst="rect">
                <a:avLst/>
              </a:prstGeom>
              <a:solidFill>
                <a:srgbClr val="A8DDB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4" name="Rectangle 936"/>
              <p:cNvSpPr>
                <a:spLocks noChangeArrowheads="1"/>
              </p:cNvSpPr>
              <p:nvPr/>
            </p:nvSpPr>
            <p:spPr bwMode="auto">
              <a:xfrm>
                <a:off x="5281" y="2208"/>
                <a:ext cx="22" cy="122"/>
              </a:xfrm>
              <a:prstGeom prst="rect">
                <a:avLst/>
              </a:prstGeom>
              <a:solidFill>
                <a:srgbClr val="AFE0BA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5" name="Rectangle 937"/>
              <p:cNvSpPr>
                <a:spLocks noChangeArrowheads="1"/>
              </p:cNvSpPr>
              <p:nvPr/>
            </p:nvSpPr>
            <p:spPr bwMode="auto">
              <a:xfrm>
                <a:off x="5270" y="2208"/>
                <a:ext cx="22" cy="122"/>
              </a:xfrm>
              <a:prstGeom prst="rect">
                <a:avLst/>
              </a:prstGeom>
              <a:solidFill>
                <a:srgbClr val="B7E2C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6" name="Rectangle 938"/>
              <p:cNvSpPr>
                <a:spLocks noChangeArrowheads="1"/>
              </p:cNvSpPr>
              <p:nvPr/>
            </p:nvSpPr>
            <p:spPr bwMode="auto">
              <a:xfrm>
                <a:off x="5259" y="2208"/>
                <a:ext cx="21" cy="122"/>
              </a:xfrm>
              <a:prstGeom prst="rect">
                <a:avLst/>
              </a:prstGeom>
              <a:solidFill>
                <a:srgbClr val="C1E8C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7" name="Rectangle 939"/>
              <p:cNvSpPr>
                <a:spLocks noChangeArrowheads="1"/>
              </p:cNvSpPr>
              <p:nvPr/>
            </p:nvSpPr>
            <p:spPr bwMode="auto">
              <a:xfrm>
                <a:off x="5247" y="2208"/>
                <a:ext cx="22" cy="122"/>
              </a:xfrm>
              <a:prstGeom prst="rect">
                <a:avLst/>
              </a:prstGeom>
              <a:solidFill>
                <a:srgbClr val="C6EA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8" name="Rectangle 940"/>
              <p:cNvSpPr>
                <a:spLocks noChangeArrowheads="1"/>
              </p:cNvSpPr>
              <p:nvPr/>
            </p:nvSpPr>
            <p:spPr bwMode="auto">
              <a:xfrm>
                <a:off x="5236" y="2208"/>
                <a:ext cx="22" cy="122"/>
              </a:xfrm>
              <a:prstGeom prst="rect">
                <a:avLst/>
              </a:prstGeom>
              <a:solidFill>
                <a:srgbClr val="CEEDD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9" name="Rectangle 941"/>
              <p:cNvSpPr>
                <a:spLocks noChangeArrowheads="1"/>
              </p:cNvSpPr>
              <p:nvPr/>
            </p:nvSpPr>
            <p:spPr bwMode="auto">
              <a:xfrm>
                <a:off x="5225" y="2208"/>
                <a:ext cx="20" cy="122"/>
              </a:xfrm>
              <a:prstGeom prst="rect">
                <a:avLst/>
              </a:prstGeom>
              <a:solidFill>
                <a:srgbClr val="D6EFDD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0" name="Rectangle 942"/>
              <p:cNvSpPr>
                <a:spLocks noChangeArrowheads="1"/>
              </p:cNvSpPr>
              <p:nvPr/>
            </p:nvSpPr>
            <p:spPr bwMode="auto">
              <a:xfrm>
                <a:off x="5212" y="2208"/>
                <a:ext cx="22" cy="122"/>
              </a:xfrm>
              <a:prstGeom prst="rect">
                <a:avLst/>
              </a:prstGeom>
              <a:solidFill>
                <a:srgbClr val="DDF2E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1" name="Rectangle 943"/>
              <p:cNvSpPr>
                <a:spLocks noChangeArrowheads="1"/>
              </p:cNvSpPr>
              <p:nvPr/>
            </p:nvSpPr>
            <p:spPr bwMode="auto">
              <a:xfrm>
                <a:off x="5201" y="2208"/>
                <a:ext cx="22" cy="122"/>
              </a:xfrm>
              <a:prstGeom prst="rect">
                <a:avLst/>
              </a:prstGeom>
              <a:solidFill>
                <a:srgbClr val="E5F4EA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2" name="Rectangle 944"/>
              <p:cNvSpPr>
                <a:spLocks noChangeArrowheads="1"/>
              </p:cNvSpPr>
              <p:nvPr/>
            </p:nvSpPr>
            <p:spPr bwMode="auto">
              <a:xfrm>
                <a:off x="5190" y="2208"/>
                <a:ext cx="22" cy="122"/>
              </a:xfrm>
              <a:prstGeom prst="rect">
                <a:avLst/>
              </a:prstGeom>
              <a:solidFill>
                <a:srgbClr val="EFF9F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3" name="Rectangle 945"/>
              <p:cNvSpPr>
                <a:spLocks noChangeArrowheads="1"/>
              </p:cNvSpPr>
              <p:nvPr/>
            </p:nvSpPr>
            <p:spPr bwMode="auto">
              <a:xfrm>
                <a:off x="5179" y="2208"/>
                <a:ext cx="20" cy="122"/>
              </a:xfrm>
              <a:prstGeom prst="rect">
                <a:avLst/>
              </a:prstGeom>
              <a:solidFill>
                <a:srgbClr val="F7FCF7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4" name="Rectangle 946"/>
              <p:cNvSpPr>
                <a:spLocks noChangeArrowheads="1"/>
              </p:cNvSpPr>
              <p:nvPr/>
            </p:nvSpPr>
            <p:spPr bwMode="auto">
              <a:xfrm>
                <a:off x="5456" y="2366"/>
                <a:ext cx="22" cy="233"/>
              </a:xfrm>
              <a:prstGeom prst="rect">
                <a:avLst/>
              </a:prstGeom>
              <a:solidFill>
                <a:srgbClr val="11A53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5" name="Rectangle 947"/>
              <p:cNvSpPr>
                <a:spLocks noChangeArrowheads="1"/>
              </p:cNvSpPr>
              <p:nvPr/>
            </p:nvSpPr>
            <p:spPr bwMode="auto">
              <a:xfrm>
                <a:off x="5446" y="2366"/>
                <a:ext cx="22" cy="233"/>
              </a:xfrm>
              <a:prstGeom prst="rect">
                <a:avLst/>
              </a:prstGeom>
              <a:solidFill>
                <a:srgbClr val="19A83D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6" name="Rectangle 948"/>
              <p:cNvSpPr>
                <a:spLocks noChangeArrowheads="1"/>
              </p:cNvSpPr>
              <p:nvPr/>
            </p:nvSpPr>
            <p:spPr bwMode="auto">
              <a:xfrm>
                <a:off x="5437" y="2366"/>
                <a:ext cx="22" cy="233"/>
              </a:xfrm>
              <a:prstGeom prst="rect">
                <a:avLst/>
              </a:prstGeom>
              <a:solidFill>
                <a:srgbClr val="21AA4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7" name="Rectangle 949"/>
              <p:cNvSpPr>
                <a:spLocks noChangeArrowheads="1"/>
              </p:cNvSpPr>
              <p:nvPr/>
            </p:nvSpPr>
            <p:spPr bwMode="auto">
              <a:xfrm>
                <a:off x="5428" y="2366"/>
                <a:ext cx="20" cy="233"/>
              </a:xfrm>
              <a:prstGeom prst="rect">
                <a:avLst/>
              </a:prstGeom>
              <a:solidFill>
                <a:srgbClr val="2BAF4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8" name="Rectangle 950"/>
              <p:cNvSpPr>
                <a:spLocks noChangeArrowheads="1"/>
              </p:cNvSpPr>
              <p:nvPr/>
            </p:nvSpPr>
            <p:spPr bwMode="auto">
              <a:xfrm>
                <a:off x="5418" y="2366"/>
                <a:ext cx="21" cy="233"/>
              </a:xfrm>
              <a:prstGeom prst="rect">
                <a:avLst/>
              </a:prstGeom>
              <a:solidFill>
                <a:srgbClr val="33B25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9" name="Rectangle 951"/>
              <p:cNvSpPr>
                <a:spLocks noChangeArrowheads="1"/>
              </p:cNvSpPr>
              <p:nvPr/>
            </p:nvSpPr>
            <p:spPr bwMode="auto">
              <a:xfrm>
                <a:off x="5407" y="2366"/>
                <a:ext cx="22" cy="233"/>
              </a:xfrm>
              <a:prstGeom prst="rect">
                <a:avLst/>
              </a:prstGeom>
              <a:solidFill>
                <a:srgbClr val="3AB55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0" name="Rectangle 952"/>
              <p:cNvSpPr>
                <a:spLocks noChangeArrowheads="1"/>
              </p:cNvSpPr>
              <p:nvPr/>
            </p:nvSpPr>
            <p:spPr bwMode="auto">
              <a:xfrm>
                <a:off x="5398" y="2366"/>
                <a:ext cx="22" cy="233"/>
              </a:xfrm>
              <a:prstGeom prst="rect">
                <a:avLst/>
              </a:prstGeom>
              <a:solidFill>
                <a:srgbClr val="42B75E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1" name="Rectangle 953"/>
              <p:cNvSpPr>
                <a:spLocks noChangeArrowheads="1"/>
              </p:cNvSpPr>
              <p:nvPr/>
            </p:nvSpPr>
            <p:spPr bwMode="auto">
              <a:xfrm>
                <a:off x="5388" y="2366"/>
                <a:ext cx="22" cy="233"/>
              </a:xfrm>
              <a:prstGeom prst="rect">
                <a:avLst/>
              </a:prstGeom>
              <a:solidFill>
                <a:srgbClr val="47BA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2" name="Rectangle 954"/>
              <p:cNvSpPr>
                <a:spLocks noChangeArrowheads="1"/>
              </p:cNvSpPr>
              <p:nvPr/>
            </p:nvSpPr>
            <p:spPr bwMode="auto">
              <a:xfrm>
                <a:off x="5379" y="2366"/>
                <a:ext cx="22" cy="233"/>
              </a:xfrm>
              <a:prstGeom prst="rect">
                <a:avLst/>
              </a:prstGeom>
              <a:solidFill>
                <a:srgbClr val="51BF6D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3" name="Rectangle 955"/>
              <p:cNvSpPr>
                <a:spLocks noChangeArrowheads="1"/>
              </p:cNvSpPr>
              <p:nvPr/>
            </p:nvSpPr>
            <p:spPr bwMode="auto">
              <a:xfrm>
                <a:off x="5369" y="2366"/>
                <a:ext cx="22" cy="233"/>
              </a:xfrm>
              <a:prstGeom prst="rect">
                <a:avLst/>
              </a:prstGeom>
              <a:solidFill>
                <a:srgbClr val="59C17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4" name="Rectangle 956"/>
              <p:cNvSpPr>
                <a:spLocks noChangeArrowheads="1"/>
              </p:cNvSpPr>
              <p:nvPr/>
            </p:nvSpPr>
            <p:spPr bwMode="auto">
              <a:xfrm>
                <a:off x="5360" y="2366"/>
                <a:ext cx="20" cy="233"/>
              </a:xfrm>
              <a:prstGeom prst="rect">
                <a:avLst/>
              </a:prstGeom>
              <a:solidFill>
                <a:srgbClr val="60C47A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5" name="Rectangle 957"/>
              <p:cNvSpPr>
                <a:spLocks noChangeArrowheads="1"/>
              </p:cNvSpPr>
              <p:nvPr/>
            </p:nvSpPr>
            <p:spPr bwMode="auto">
              <a:xfrm>
                <a:off x="5350" y="2366"/>
                <a:ext cx="21" cy="233"/>
              </a:xfrm>
              <a:prstGeom prst="rect">
                <a:avLst/>
              </a:prstGeom>
              <a:solidFill>
                <a:srgbClr val="68C68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6" name="Rectangle 958"/>
              <p:cNvSpPr>
                <a:spLocks noChangeArrowheads="1"/>
              </p:cNvSpPr>
              <p:nvPr/>
            </p:nvSpPr>
            <p:spPr bwMode="auto">
              <a:xfrm>
                <a:off x="5341" y="2366"/>
                <a:ext cx="20" cy="233"/>
              </a:xfrm>
              <a:prstGeom prst="rect">
                <a:avLst/>
              </a:prstGeom>
              <a:solidFill>
                <a:srgbClr val="70C987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7" name="Rectangle 959"/>
              <p:cNvSpPr>
                <a:spLocks noChangeArrowheads="1"/>
              </p:cNvSpPr>
              <p:nvPr/>
            </p:nvSpPr>
            <p:spPr bwMode="auto">
              <a:xfrm>
                <a:off x="5330" y="2366"/>
                <a:ext cx="22" cy="233"/>
              </a:xfrm>
              <a:prstGeom prst="rect">
                <a:avLst/>
              </a:prstGeom>
              <a:solidFill>
                <a:srgbClr val="77CC8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8" name="Rectangle 960"/>
              <p:cNvSpPr>
                <a:spLocks noChangeArrowheads="1"/>
              </p:cNvSpPr>
              <p:nvPr/>
            </p:nvSpPr>
            <p:spPr bwMode="auto">
              <a:xfrm>
                <a:off x="5321" y="2366"/>
                <a:ext cx="22" cy="233"/>
              </a:xfrm>
              <a:prstGeom prst="rect">
                <a:avLst/>
              </a:prstGeom>
              <a:solidFill>
                <a:srgbClr val="82D19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9" name="Rectangle 961"/>
              <p:cNvSpPr>
                <a:spLocks noChangeArrowheads="1"/>
              </p:cNvSpPr>
              <p:nvPr/>
            </p:nvSpPr>
            <p:spPr bwMode="auto">
              <a:xfrm>
                <a:off x="5311" y="2366"/>
                <a:ext cx="22" cy="233"/>
              </a:xfrm>
              <a:prstGeom prst="rect">
                <a:avLst/>
              </a:prstGeom>
              <a:solidFill>
                <a:srgbClr val="89D39B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0" name="Rectangle 962"/>
              <p:cNvSpPr>
                <a:spLocks noChangeArrowheads="1"/>
              </p:cNvSpPr>
              <p:nvPr/>
            </p:nvSpPr>
            <p:spPr bwMode="auto">
              <a:xfrm>
                <a:off x="5302" y="2366"/>
                <a:ext cx="22" cy="233"/>
              </a:xfrm>
              <a:prstGeom prst="rect">
                <a:avLst/>
              </a:prstGeom>
              <a:solidFill>
                <a:srgbClr val="91D6A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1" name="Rectangle 963"/>
              <p:cNvSpPr>
                <a:spLocks noChangeArrowheads="1"/>
              </p:cNvSpPr>
              <p:nvPr/>
            </p:nvSpPr>
            <p:spPr bwMode="auto">
              <a:xfrm>
                <a:off x="5292" y="2366"/>
                <a:ext cx="22" cy="233"/>
              </a:xfrm>
              <a:prstGeom prst="rect">
                <a:avLst/>
              </a:prstGeom>
              <a:solidFill>
                <a:srgbClr val="99D8A8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2" name="Rectangle 964"/>
              <p:cNvSpPr>
                <a:spLocks noChangeArrowheads="1"/>
              </p:cNvSpPr>
              <p:nvPr/>
            </p:nvSpPr>
            <p:spPr bwMode="auto">
              <a:xfrm>
                <a:off x="5283" y="2366"/>
                <a:ext cx="20" cy="233"/>
              </a:xfrm>
              <a:prstGeom prst="rect">
                <a:avLst/>
              </a:prstGeom>
              <a:solidFill>
                <a:srgbClr val="A0DBA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3" name="Rectangle 965"/>
              <p:cNvSpPr>
                <a:spLocks noChangeArrowheads="1"/>
              </p:cNvSpPr>
              <p:nvPr/>
            </p:nvSpPr>
            <p:spPr bwMode="auto">
              <a:xfrm>
                <a:off x="5273" y="2366"/>
                <a:ext cx="21" cy="233"/>
              </a:xfrm>
              <a:prstGeom prst="rect">
                <a:avLst/>
              </a:prstGeom>
              <a:solidFill>
                <a:srgbClr val="A8DDB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4" name="Rectangle 966"/>
              <p:cNvSpPr>
                <a:spLocks noChangeArrowheads="1"/>
              </p:cNvSpPr>
              <p:nvPr/>
            </p:nvSpPr>
            <p:spPr bwMode="auto">
              <a:xfrm>
                <a:off x="5264" y="2366"/>
                <a:ext cx="20" cy="233"/>
              </a:xfrm>
              <a:prstGeom prst="rect">
                <a:avLst/>
              </a:prstGeom>
              <a:solidFill>
                <a:srgbClr val="AFE0BA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5" name="Rectangle 967"/>
              <p:cNvSpPr>
                <a:spLocks noChangeArrowheads="1"/>
              </p:cNvSpPr>
              <p:nvPr/>
            </p:nvSpPr>
            <p:spPr bwMode="auto">
              <a:xfrm>
                <a:off x="5253" y="2366"/>
                <a:ext cx="22" cy="233"/>
              </a:xfrm>
              <a:prstGeom prst="rect">
                <a:avLst/>
              </a:prstGeom>
              <a:solidFill>
                <a:srgbClr val="B7E2C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6" name="Rectangle 968"/>
              <p:cNvSpPr>
                <a:spLocks noChangeArrowheads="1"/>
              </p:cNvSpPr>
              <p:nvPr/>
            </p:nvSpPr>
            <p:spPr bwMode="auto">
              <a:xfrm>
                <a:off x="5243" y="2366"/>
                <a:ext cx="22" cy="233"/>
              </a:xfrm>
              <a:prstGeom prst="rect">
                <a:avLst/>
              </a:prstGeom>
              <a:solidFill>
                <a:srgbClr val="C1E8C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7" name="Rectangle 969"/>
              <p:cNvSpPr>
                <a:spLocks noChangeArrowheads="1"/>
              </p:cNvSpPr>
              <p:nvPr/>
            </p:nvSpPr>
            <p:spPr bwMode="auto">
              <a:xfrm>
                <a:off x="5234" y="2366"/>
                <a:ext cx="22" cy="233"/>
              </a:xfrm>
              <a:prstGeom prst="rect">
                <a:avLst/>
              </a:prstGeom>
              <a:solidFill>
                <a:srgbClr val="C6EA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8" name="Rectangle 970"/>
              <p:cNvSpPr>
                <a:spLocks noChangeArrowheads="1"/>
              </p:cNvSpPr>
              <p:nvPr/>
            </p:nvSpPr>
            <p:spPr bwMode="auto">
              <a:xfrm>
                <a:off x="5225" y="2366"/>
                <a:ext cx="22" cy="233"/>
              </a:xfrm>
              <a:prstGeom prst="rect">
                <a:avLst/>
              </a:prstGeom>
              <a:solidFill>
                <a:srgbClr val="CEEDD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9" name="Rectangle 971"/>
              <p:cNvSpPr>
                <a:spLocks noChangeArrowheads="1"/>
              </p:cNvSpPr>
              <p:nvPr/>
            </p:nvSpPr>
            <p:spPr bwMode="auto">
              <a:xfrm>
                <a:off x="5215" y="2366"/>
                <a:ext cx="22" cy="233"/>
              </a:xfrm>
              <a:prstGeom prst="rect">
                <a:avLst/>
              </a:prstGeom>
              <a:solidFill>
                <a:srgbClr val="D6EFDD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0" name="Rectangle 972"/>
              <p:cNvSpPr>
                <a:spLocks noChangeArrowheads="1"/>
              </p:cNvSpPr>
              <p:nvPr/>
            </p:nvSpPr>
            <p:spPr bwMode="auto">
              <a:xfrm>
                <a:off x="5206" y="2366"/>
                <a:ext cx="20" cy="233"/>
              </a:xfrm>
              <a:prstGeom prst="rect">
                <a:avLst/>
              </a:prstGeom>
              <a:solidFill>
                <a:srgbClr val="DDF2E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1" name="Rectangle 973"/>
              <p:cNvSpPr>
                <a:spLocks noChangeArrowheads="1"/>
              </p:cNvSpPr>
              <p:nvPr/>
            </p:nvSpPr>
            <p:spPr bwMode="auto">
              <a:xfrm>
                <a:off x="5196" y="2366"/>
                <a:ext cx="21" cy="233"/>
              </a:xfrm>
              <a:prstGeom prst="rect">
                <a:avLst/>
              </a:prstGeom>
              <a:solidFill>
                <a:srgbClr val="E5F4EA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2" name="Rectangle 974"/>
              <p:cNvSpPr>
                <a:spLocks noChangeArrowheads="1"/>
              </p:cNvSpPr>
              <p:nvPr/>
            </p:nvSpPr>
            <p:spPr bwMode="auto">
              <a:xfrm>
                <a:off x="5185" y="2366"/>
                <a:ext cx="22" cy="233"/>
              </a:xfrm>
              <a:prstGeom prst="rect">
                <a:avLst/>
              </a:prstGeom>
              <a:solidFill>
                <a:srgbClr val="EFF9F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3" name="Rectangle 975"/>
              <p:cNvSpPr>
                <a:spLocks noChangeArrowheads="1"/>
              </p:cNvSpPr>
              <p:nvPr/>
            </p:nvSpPr>
            <p:spPr bwMode="auto">
              <a:xfrm>
                <a:off x="5176" y="2366"/>
                <a:ext cx="22" cy="233"/>
              </a:xfrm>
              <a:prstGeom prst="rect">
                <a:avLst/>
              </a:prstGeom>
              <a:solidFill>
                <a:srgbClr val="F7FCF7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4" name="Rectangle 976"/>
              <p:cNvSpPr>
                <a:spLocks noChangeArrowheads="1"/>
              </p:cNvSpPr>
              <p:nvPr/>
            </p:nvSpPr>
            <p:spPr bwMode="auto">
              <a:xfrm>
                <a:off x="4864" y="2208"/>
                <a:ext cx="302" cy="12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5" name="Rectangle 977"/>
              <p:cNvSpPr>
                <a:spLocks noChangeArrowheads="1"/>
              </p:cNvSpPr>
              <p:nvPr/>
            </p:nvSpPr>
            <p:spPr bwMode="auto">
              <a:xfrm>
                <a:off x="4864" y="2366"/>
                <a:ext cx="302" cy="23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6" name="Rectangle 978"/>
              <p:cNvSpPr>
                <a:spLocks noChangeArrowheads="1"/>
              </p:cNvSpPr>
              <p:nvPr/>
            </p:nvSpPr>
            <p:spPr bwMode="auto">
              <a:xfrm>
                <a:off x="4844" y="2366"/>
                <a:ext cx="20" cy="23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7" name="Rectangle 979"/>
              <p:cNvSpPr>
                <a:spLocks noChangeArrowheads="1"/>
              </p:cNvSpPr>
              <p:nvPr/>
            </p:nvSpPr>
            <p:spPr bwMode="auto">
              <a:xfrm>
                <a:off x="5166" y="2366"/>
                <a:ext cx="22" cy="23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8" name="Rectangle 980"/>
              <p:cNvSpPr>
                <a:spLocks noChangeArrowheads="1"/>
              </p:cNvSpPr>
              <p:nvPr/>
            </p:nvSpPr>
            <p:spPr bwMode="auto">
              <a:xfrm>
                <a:off x="4844" y="2208"/>
                <a:ext cx="20" cy="12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9" name="Rectangle 981"/>
              <p:cNvSpPr>
                <a:spLocks noChangeArrowheads="1"/>
              </p:cNvSpPr>
              <p:nvPr/>
            </p:nvSpPr>
            <p:spPr bwMode="auto">
              <a:xfrm>
                <a:off x="5166" y="2208"/>
                <a:ext cx="22" cy="12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0" name="Freeform 982"/>
              <p:cNvSpPr>
                <a:spLocks/>
              </p:cNvSpPr>
              <p:nvPr/>
            </p:nvSpPr>
            <p:spPr bwMode="auto">
              <a:xfrm>
                <a:off x="4488" y="2330"/>
                <a:ext cx="1057" cy="37"/>
              </a:xfrm>
              <a:custGeom>
                <a:avLst/>
                <a:gdLst/>
                <a:ahLst/>
                <a:cxnLst>
                  <a:cxn ang="0">
                    <a:pos x="1056" y="0"/>
                  </a:cxn>
                  <a:cxn ang="0">
                    <a:pos x="999" y="36"/>
                  </a:cxn>
                  <a:cxn ang="0">
                    <a:pos x="57" y="36"/>
                  </a:cxn>
                  <a:cxn ang="0">
                    <a:pos x="0" y="0"/>
                  </a:cxn>
                  <a:cxn ang="0">
                    <a:pos x="1056" y="0"/>
                  </a:cxn>
                </a:cxnLst>
                <a:rect l="0" t="0" r="r" b="b"/>
                <a:pathLst>
                  <a:path w="1057" h="37">
                    <a:moveTo>
                      <a:pt x="1056" y="0"/>
                    </a:moveTo>
                    <a:lnTo>
                      <a:pt x="999" y="36"/>
                    </a:lnTo>
                    <a:lnTo>
                      <a:pt x="57" y="36"/>
                    </a:lnTo>
                    <a:lnTo>
                      <a:pt x="0" y="0"/>
                    </a:lnTo>
                    <a:lnTo>
                      <a:pt x="1056" y="0"/>
                    </a:lnTo>
                  </a:path>
                </a:pathLst>
              </a:custGeom>
              <a:solidFill>
                <a:srgbClr val="0084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1" name="Freeform 983"/>
              <p:cNvSpPr>
                <a:spLocks/>
              </p:cNvSpPr>
              <p:nvPr/>
            </p:nvSpPr>
            <p:spPr bwMode="auto">
              <a:xfrm>
                <a:off x="4545" y="2599"/>
                <a:ext cx="943" cy="38"/>
              </a:xfrm>
              <a:custGeom>
                <a:avLst/>
                <a:gdLst/>
                <a:ahLst/>
                <a:cxnLst>
                  <a:cxn ang="0">
                    <a:pos x="942" y="0"/>
                  </a:cxn>
                  <a:cxn ang="0">
                    <a:pos x="881" y="37"/>
                  </a:cxn>
                  <a:cxn ang="0">
                    <a:pos x="61" y="37"/>
                  </a:cxn>
                  <a:cxn ang="0">
                    <a:pos x="0" y="0"/>
                  </a:cxn>
                  <a:cxn ang="0">
                    <a:pos x="942" y="0"/>
                  </a:cxn>
                </a:cxnLst>
                <a:rect l="0" t="0" r="r" b="b"/>
                <a:pathLst>
                  <a:path w="943" h="38">
                    <a:moveTo>
                      <a:pt x="942" y="0"/>
                    </a:moveTo>
                    <a:lnTo>
                      <a:pt x="881" y="37"/>
                    </a:lnTo>
                    <a:lnTo>
                      <a:pt x="61" y="37"/>
                    </a:lnTo>
                    <a:lnTo>
                      <a:pt x="0" y="0"/>
                    </a:lnTo>
                    <a:lnTo>
                      <a:pt x="942" y="0"/>
                    </a:lnTo>
                  </a:path>
                </a:pathLst>
              </a:custGeom>
              <a:solidFill>
                <a:srgbClr val="0084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772" name="Group 984"/>
              <p:cNvGrpSpPr>
                <a:grpSpLocks/>
              </p:cNvGrpSpPr>
              <p:nvPr/>
            </p:nvGrpSpPr>
            <p:grpSpPr bwMode="auto">
              <a:xfrm>
                <a:off x="4606" y="2637"/>
                <a:ext cx="820" cy="843"/>
                <a:chOff x="4606" y="2637"/>
                <a:chExt cx="820" cy="843"/>
              </a:xfrm>
            </p:grpSpPr>
            <p:sp>
              <p:nvSpPr>
                <p:cNvPr id="773" name="Rectangle 985"/>
                <p:cNvSpPr>
                  <a:spLocks noChangeArrowheads="1"/>
                </p:cNvSpPr>
                <p:nvPr/>
              </p:nvSpPr>
              <p:spPr bwMode="auto">
                <a:xfrm>
                  <a:off x="4606" y="2637"/>
                  <a:ext cx="20" cy="842"/>
                </a:xfrm>
                <a:prstGeom prst="rect">
                  <a:avLst/>
                </a:prstGeom>
                <a:solidFill>
                  <a:srgbClr val="33B25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74" name="Rectangle 986"/>
                <p:cNvSpPr>
                  <a:spLocks noChangeArrowheads="1"/>
                </p:cNvSpPr>
                <p:nvPr/>
              </p:nvSpPr>
              <p:spPr bwMode="auto">
                <a:xfrm>
                  <a:off x="5404" y="2637"/>
                  <a:ext cx="22" cy="842"/>
                </a:xfrm>
                <a:prstGeom prst="rect">
                  <a:avLst/>
                </a:prstGeom>
                <a:solidFill>
                  <a:srgbClr val="33B25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75" name="Rectangle 987"/>
                <p:cNvSpPr>
                  <a:spLocks noChangeArrowheads="1"/>
                </p:cNvSpPr>
                <p:nvPr/>
              </p:nvSpPr>
              <p:spPr bwMode="auto">
                <a:xfrm>
                  <a:off x="4615" y="2637"/>
                  <a:ext cx="23" cy="842"/>
                </a:xfrm>
                <a:prstGeom prst="rect">
                  <a:avLst/>
                </a:prstGeom>
                <a:solidFill>
                  <a:srgbClr val="3AB55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76" name="Rectangle 988"/>
                <p:cNvSpPr>
                  <a:spLocks noChangeArrowheads="1"/>
                </p:cNvSpPr>
                <p:nvPr/>
              </p:nvSpPr>
              <p:spPr bwMode="auto">
                <a:xfrm>
                  <a:off x="4625" y="2637"/>
                  <a:ext cx="22" cy="842"/>
                </a:xfrm>
                <a:prstGeom prst="rect">
                  <a:avLst/>
                </a:prstGeom>
                <a:solidFill>
                  <a:srgbClr val="3FB75E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77" name="Rectangle 989"/>
                <p:cNvSpPr>
                  <a:spLocks noChangeArrowheads="1"/>
                </p:cNvSpPr>
                <p:nvPr/>
              </p:nvSpPr>
              <p:spPr bwMode="auto">
                <a:xfrm>
                  <a:off x="4636" y="2637"/>
                  <a:ext cx="20" cy="842"/>
                </a:xfrm>
                <a:prstGeom prst="rect">
                  <a:avLst/>
                </a:prstGeom>
                <a:solidFill>
                  <a:srgbClr val="47BA63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78" name="Rectangle 990"/>
                <p:cNvSpPr>
                  <a:spLocks noChangeArrowheads="1"/>
                </p:cNvSpPr>
                <p:nvPr/>
              </p:nvSpPr>
              <p:spPr bwMode="auto">
                <a:xfrm>
                  <a:off x="4645" y="2637"/>
                  <a:ext cx="22" cy="842"/>
                </a:xfrm>
                <a:prstGeom prst="rect">
                  <a:avLst/>
                </a:prstGeom>
                <a:solidFill>
                  <a:srgbClr val="4CBC68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79" name="Rectangle 991"/>
                <p:cNvSpPr>
                  <a:spLocks noChangeArrowheads="1"/>
                </p:cNvSpPr>
                <p:nvPr/>
              </p:nvSpPr>
              <p:spPr bwMode="auto">
                <a:xfrm>
                  <a:off x="4655" y="2637"/>
                  <a:ext cx="22" cy="842"/>
                </a:xfrm>
                <a:prstGeom prst="rect">
                  <a:avLst/>
                </a:prstGeom>
                <a:solidFill>
                  <a:srgbClr val="54BF7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0" name="Rectangle 992"/>
                <p:cNvSpPr>
                  <a:spLocks noChangeArrowheads="1"/>
                </p:cNvSpPr>
                <p:nvPr/>
              </p:nvSpPr>
              <p:spPr bwMode="auto">
                <a:xfrm>
                  <a:off x="4666" y="2637"/>
                  <a:ext cx="20" cy="842"/>
                </a:xfrm>
                <a:prstGeom prst="rect">
                  <a:avLst/>
                </a:prstGeom>
                <a:solidFill>
                  <a:srgbClr val="5BC175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1" name="Rectangle 993"/>
                <p:cNvSpPr>
                  <a:spLocks noChangeArrowheads="1"/>
                </p:cNvSpPr>
                <p:nvPr/>
              </p:nvSpPr>
              <p:spPr bwMode="auto">
                <a:xfrm>
                  <a:off x="4675" y="2637"/>
                  <a:ext cx="22" cy="842"/>
                </a:xfrm>
                <a:prstGeom prst="rect">
                  <a:avLst/>
                </a:prstGeom>
                <a:solidFill>
                  <a:srgbClr val="60C47A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2" name="Rectangle 994"/>
                <p:cNvSpPr>
                  <a:spLocks noChangeArrowheads="1"/>
                </p:cNvSpPr>
                <p:nvPr/>
              </p:nvSpPr>
              <p:spPr bwMode="auto">
                <a:xfrm>
                  <a:off x="4685" y="2637"/>
                  <a:ext cx="22" cy="842"/>
                </a:xfrm>
                <a:prstGeom prst="rect">
                  <a:avLst/>
                </a:prstGeom>
                <a:solidFill>
                  <a:srgbClr val="68C67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3" name="Rectangle 995"/>
                <p:cNvSpPr>
                  <a:spLocks noChangeArrowheads="1"/>
                </p:cNvSpPr>
                <p:nvPr/>
              </p:nvSpPr>
              <p:spPr bwMode="auto">
                <a:xfrm>
                  <a:off x="4694" y="2637"/>
                  <a:ext cx="22" cy="842"/>
                </a:xfrm>
                <a:prstGeom prst="rect">
                  <a:avLst/>
                </a:prstGeom>
                <a:solidFill>
                  <a:srgbClr val="70C984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4" name="Rectangle 996"/>
                <p:cNvSpPr>
                  <a:spLocks noChangeArrowheads="1"/>
                </p:cNvSpPr>
                <p:nvPr/>
              </p:nvSpPr>
              <p:spPr bwMode="auto">
                <a:xfrm>
                  <a:off x="4705" y="2637"/>
                  <a:ext cx="21" cy="842"/>
                </a:xfrm>
                <a:prstGeom prst="rect">
                  <a:avLst/>
                </a:prstGeom>
                <a:solidFill>
                  <a:srgbClr val="75CC8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5" name="Rectangle 997"/>
                <p:cNvSpPr>
                  <a:spLocks noChangeArrowheads="1"/>
                </p:cNvSpPr>
                <p:nvPr/>
              </p:nvSpPr>
              <p:spPr bwMode="auto">
                <a:xfrm>
                  <a:off x="4715" y="2637"/>
                  <a:ext cx="22" cy="842"/>
                </a:xfrm>
                <a:prstGeom prst="rect">
                  <a:avLst/>
                </a:prstGeom>
                <a:solidFill>
                  <a:srgbClr val="7CCE9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6" name="Rectangle 998"/>
                <p:cNvSpPr>
                  <a:spLocks noChangeArrowheads="1"/>
                </p:cNvSpPr>
                <p:nvPr/>
              </p:nvSpPr>
              <p:spPr bwMode="auto">
                <a:xfrm>
                  <a:off x="4724" y="2637"/>
                  <a:ext cx="22" cy="842"/>
                </a:xfrm>
                <a:prstGeom prst="rect">
                  <a:avLst/>
                </a:prstGeom>
                <a:solidFill>
                  <a:srgbClr val="82D19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7" name="Rectangle 999"/>
                <p:cNvSpPr>
                  <a:spLocks noChangeArrowheads="1"/>
                </p:cNvSpPr>
                <p:nvPr/>
              </p:nvSpPr>
              <p:spPr bwMode="auto">
                <a:xfrm>
                  <a:off x="4735" y="2637"/>
                  <a:ext cx="21" cy="842"/>
                </a:xfrm>
                <a:prstGeom prst="rect">
                  <a:avLst/>
                </a:prstGeom>
                <a:solidFill>
                  <a:srgbClr val="89D39B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8" name="Rectangle 1000"/>
                <p:cNvSpPr>
                  <a:spLocks noChangeArrowheads="1"/>
                </p:cNvSpPr>
                <p:nvPr/>
              </p:nvSpPr>
              <p:spPr bwMode="auto">
                <a:xfrm>
                  <a:off x="4745" y="2637"/>
                  <a:ext cx="22" cy="842"/>
                </a:xfrm>
                <a:prstGeom prst="rect">
                  <a:avLst/>
                </a:prstGeom>
                <a:solidFill>
                  <a:srgbClr val="91D6A3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9" name="Rectangle 1001"/>
                <p:cNvSpPr>
                  <a:spLocks noChangeArrowheads="1"/>
                </p:cNvSpPr>
                <p:nvPr/>
              </p:nvSpPr>
              <p:spPr bwMode="auto">
                <a:xfrm>
                  <a:off x="4754" y="2637"/>
                  <a:ext cx="22" cy="842"/>
                </a:xfrm>
                <a:prstGeom prst="rect">
                  <a:avLst/>
                </a:prstGeom>
                <a:solidFill>
                  <a:srgbClr val="96D8A8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90" name="Rectangle 1002"/>
                <p:cNvSpPr>
                  <a:spLocks noChangeArrowheads="1"/>
                </p:cNvSpPr>
                <p:nvPr/>
              </p:nvSpPr>
              <p:spPr bwMode="auto">
                <a:xfrm>
                  <a:off x="4765" y="2637"/>
                  <a:ext cx="20" cy="842"/>
                </a:xfrm>
                <a:prstGeom prst="rect">
                  <a:avLst/>
                </a:prstGeom>
                <a:solidFill>
                  <a:srgbClr val="9BD8AA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91" name="Rectangle 1003"/>
                <p:cNvSpPr>
                  <a:spLocks noChangeArrowheads="1"/>
                </p:cNvSpPr>
                <p:nvPr/>
              </p:nvSpPr>
              <p:spPr bwMode="auto">
                <a:xfrm>
                  <a:off x="4774" y="2637"/>
                  <a:ext cx="22" cy="842"/>
                </a:xfrm>
                <a:prstGeom prst="rect">
                  <a:avLst/>
                </a:prstGeom>
                <a:solidFill>
                  <a:srgbClr val="A0DBA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92" name="Rectangle 1004"/>
                <p:cNvSpPr>
                  <a:spLocks noChangeArrowheads="1"/>
                </p:cNvSpPr>
                <p:nvPr/>
              </p:nvSpPr>
              <p:spPr bwMode="auto">
                <a:xfrm>
                  <a:off x="4784" y="2637"/>
                  <a:ext cx="22" cy="842"/>
                </a:xfrm>
                <a:prstGeom prst="rect">
                  <a:avLst/>
                </a:prstGeom>
                <a:solidFill>
                  <a:srgbClr val="A8DDB5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93" name="Rectangle 1005"/>
                <p:cNvSpPr>
                  <a:spLocks noChangeArrowheads="1"/>
                </p:cNvSpPr>
                <p:nvPr/>
              </p:nvSpPr>
              <p:spPr bwMode="auto">
                <a:xfrm>
                  <a:off x="4795" y="2637"/>
                  <a:ext cx="20" cy="842"/>
                </a:xfrm>
                <a:prstGeom prst="rect">
                  <a:avLst/>
                </a:prstGeom>
                <a:solidFill>
                  <a:srgbClr val="AFE0BA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94" name="Rectangle 1006"/>
                <p:cNvSpPr>
                  <a:spLocks noChangeArrowheads="1"/>
                </p:cNvSpPr>
                <p:nvPr/>
              </p:nvSpPr>
              <p:spPr bwMode="auto">
                <a:xfrm>
                  <a:off x="4804" y="2637"/>
                  <a:ext cx="22" cy="842"/>
                </a:xfrm>
                <a:prstGeom prst="rect">
                  <a:avLst/>
                </a:prstGeom>
                <a:solidFill>
                  <a:srgbClr val="B5E2C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95" name="Rectangle 1007"/>
                <p:cNvSpPr>
                  <a:spLocks noChangeArrowheads="1"/>
                </p:cNvSpPr>
                <p:nvPr/>
              </p:nvSpPr>
              <p:spPr bwMode="auto">
                <a:xfrm>
                  <a:off x="4814" y="2637"/>
                  <a:ext cx="22" cy="842"/>
                </a:xfrm>
                <a:prstGeom prst="rect">
                  <a:avLst/>
                </a:prstGeom>
                <a:solidFill>
                  <a:srgbClr val="BCE5C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96" name="Rectangle 1008"/>
                <p:cNvSpPr>
                  <a:spLocks noChangeArrowheads="1"/>
                </p:cNvSpPr>
                <p:nvPr/>
              </p:nvSpPr>
              <p:spPr bwMode="auto">
                <a:xfrm>
                  <a:off x="4825" y="2637"/>
                  <a:ext cx="20" cy="842"/>
                </a:xfrm>
                <a:prstGeom prst="rect">
                  <a:avLst/>
                </a:prstGeom>
                <a:solidFill>
                  <a:srgbClr val="C1E8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97" name="Rectangle 1009"/>
                <p:cNvSpPr>
                  <a:spLocks noChangeArrowheads="1"/>
                </p:cNvSpPr>
                <p:nvPr/>
              </p:nvSpPr>
              <p:spPr bwMode="auto">
                <a:xfrm>
                  <a:off x="4834" y="2637"/>
                  <a:ext cx="22" cy="842"/>
                </a:xfrm>
                <a:prstGeom prst="rect">
                  <a:avLst/>
                </a:prstGeom>
                <a:solidFill>
                  <a:srgbClr val="C9EAD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98" name="Rectangle 1010"/>
                <p:cNvSpPr>
                  <a:spLocks noChangeArrowheads="1"/>
                </p:cNvSpPr>
                <p:nvPr/>
              </p:nvSpPr>
              <p:spPr bwMode="auto">
                <a:xfrm>
                  <a:off x="4844" y="2637"/>
                  <a:ext cx="22" cy="842"/>
                </a:xfrm>
                <a:prstGeom prst="rect">
                  <a:avLst/>
                </a:prstGeom>
                <a:solidFill>
                  <a:srgbClr val="D1EDD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99" name="Rectangle 1011"/>
                <p:cNvSpPr>
                  <a:spLocks noChangeArrowheads="1"/>
                </p:cNvSpPr>
                <p:nvPr/>
              </p:nvSpPr>
              <p:spPr bwMode="auto">
                <a:xfrm>
                  <a:off x="4855" y="2637"/>
                  <a:ext cx="20" cy="842"/>
                </a:xfrm>
                <a:prstGeom prst="rect">
                  <a:avLst/>
                </a:prstGeom>
                <a:solidFill>
                  <a:srgbClr val="D6EFDD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00" name="Rectangle 1012"/>
                <p:cNvSpPr>
                  <a:spLocks noChangeArrowheads="1"/>
                </p:cNvSpPr>
                <p:nvPr/>
              </p:nvSpPr>
              <p:spPr bwMode="auto">
                <a:xfrm>
                  <a:off x="4864" y="2637"/>
                  <a:ext cx="22" cy="842"/>
                </a:xfrm>
                <a:prstGeom prst="rect">
                  <a:avLst/>
                </a:prstGeom>
                <a:solidFill>
                  <a:srgbClr val="DDF2E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01" name="Rectangle 1013"/>
                <p:cNvSpPr>
                  <a:spLocks noChangeArrowheads="1"/>
                </p:cNvSpPr>
                <p:nvPr/>
              </p:nvSpPr>
              <p:spPr bwMode="auto">
                <a:xfrm>
                  <a:off x="4874" y="2637"/>
                  <a:ext cx="22" cy="842"/>
                </a:xfrm>
                <a:prstGeom prst="rect">
                  <a:avLst/>
                </a:prstGeom>
                <a:solidFill>
                  <a:srgbClr val="E5F4E8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02" name="Rectangle 1014"/>
                <p:cNvSpPr>
                  <a:spLocks noChangeArrowheads="1"/>
                </p:cNvSpPr>
                <p:nvPr/>
              </p:nvSpPr>
              <p:spPr bwMode="auto">
                <a:xfrm>
                  <a:off x="4883" y="2637"/>
                  <a:ext cx="22" cy="842"/>
                </a:xfrm>
                <a:prstGeom prst="rect">
                  <a:avLst/>
                </a:prstGeom>
                <a:solidFill>
                  <a:srgbClr val="EAF7ED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03" name="Rectangle 1015"/>
                <p:cNvSpPr>
                  <a:spLocks noChangeArrowheads="1"/>
                </p:cNvSpPr>
                <p:nvPr/>
              </p:nvSpPr>
              <p:spPr bwMode="auto">
                <a:xfrm>
                  <a:off x="4894" y="2637"/>
                  <a:ext cx="20" cy="842"/>
                </a:xfrm>
                <a:prstGeom prst="rect">
                  <a:avLst/>
                </a:prstGeom>
                <a:solidFill>
                  <a:srgbClr val="F2F9F4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04" name="Rectangle 1016"/>
                <p:cNvSpPr>
                  <a:spLocks noChangeArrowheads="1"/>
                </p:cNvSpPr>
                <p:nvPr/>
              </p:nvSpPr>
              <p:spPr bwMode="auto">
                <a:xfrm>
                  <a:off x="4903" y="2637"/>
                  <a:ext cx="23" cy="842"/>
                </a:xfrm>
                <a:prstGeom prst="rect">
                  <a:avLst/>
                </a:prstGeom>
                <a:solidFill>
                  <a:srgbClr val="F7FCF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05" name="Rectangle 1017"/>
                <p:cNvSpPr>
                  <a:spLocks noChangeArrowheads="1"/>
                </p:cNvSpPr>
                <p:nvPr/>
              </p:nvSpPr>
              <p:spPr bwMode="auto">
                <a:xfrm>
                  <a:off x="4913" y="2637"/>
                  <a:ext cx="22" cy="84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06" name="Rectangle 1018"/>
                <p:cNvSpPr>
                  <a:spLocks noChangeArrowheads="1"/>
                </p:cNvSpPr>
                <p:nvPr/>
              </p:nvSpPr>
              <p:spPr bwMode="auto">
                <a:xfrm>
                  <a:off x="5394" y="2637"/>
                  <a:ext cx="23" cy="842"/>
                </a:xfrm>
                <a:prstGeom prst="rect">
                  <a:avLst/>
                </a:prstGeom>
                <a:solidFill>
                  <a:srgbClr val="3AB55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07" name="Rectangle 1019"/>
                <p:cNvSpPr>
                  <a:spLocks noChangeArrowheads="1"/>
                </p:cNvSpPr>
                <p:nvPr/>
              </p:nvSpPr>
              <p:spPr bwMode="auto">
                <a:xfrm>
                  <a:off x="5385" y="2637"/>
                  <a:ext cx="22" cy="842"/>
                </a:xfrm>
                <a:prstGeom prst="rect">
                  <a:avLst/>
                </a:prstGeom>
                <a:solidFill>
                  <a:srgbClr val="3FB75E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08" name="Rectangle 1020"/>
                <p:cNvSpPr>
                  <a:spLocks noChangeArrowheads="1"/>
                </p:cNvSpPr>
                <p:nvPr/>
              </p:nvSpPr>
              <p:spPr bwMode="auto">
                <a:xfrm>
                  <a:off x="5376" y="2637"/>
                  <a:ext cx="20" cy="842"/>
                </a:xfrm>
                <a:prstGeom prst="rect">
                  <a:avLst/>
                </a:prstGeom>
                <a:solidFill>
                  <a:srgbClr val="47BA63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09" name="Rectangle 1021"/>
                <p:cNvSpPr>
                  <a:spLocks noChangeArrowheads="1"/>
                </p:cNvSpPr>
                <p:nvPr/>
              </p:nvSpPr>
              <p:spPr bwMode="auto">
                <a:xfrm>
                  <a:off x="5365" y="2637"/>
                  <a:ext cx="22" cy="842"/>
                </a:xfrm>
                <a:prstGeom prst="rect">
                  <a:avLst/>
                </a:prstGeom>
                <a:solidFill>
                  <a:srgbClr val="4CBC68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10" name="Rectangle 1022"/>
                <p:cNvSpPr>
                  <a:spLocks noChangeArrowheads="1"/>
                </p:cNvSpPr>
                <p:nvPr/>
              </p:nvSpPr>
              <p:spPr bwMode="auto">
                <a:xfrm>
                  <a:off x="5355" y="2637"/>
                  <a:ext cx="22" cy="842"/>
                </a:xfrm>
                <a:prstGeom prst="rect">
                  <a:avLst/>
                </a:prstGeom>
                <a:solidFill>
                  <a:srgbClr val="54BF7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11" name="Rectangle 1023"/>
                <p:cNvSpPr>
                  <a:spLocks noChangeArrowheads="1"/>
                </p:cNvSpPr>
                <p:nvPr/>
              </p:nvSpPr>
              <p:spPr bwMode="auto">
                <a:xfrm>
                  <a:off x="5346" y="2637"/>
                  <a:ext cx="20" cy="842"/>
                </a:xfrm>
                <a:prstGeom prst="rect">
                  <a:avLst/>
                </a:prstGeom>
                <a:solidFill>
                  <a:srgbClr val="5BC175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12" name="Rectangle 0"/>
                <p:cNvSpPr>
                  <a:spLocks noChangeArrowheads="1"/>
                </p:cNvSpPr>
                <p:nvPr/>
              </p:nvSpPr>
              <p:spPr bwMode="auto">
                <a:xfrm>
                  <a:off x="5335" y="2637"/>
                  <a:ext cx="22" cy="842"/>
                </a:xfrm>
                <a:prstGeom prst="rect">
                  <a:avLst/>
                </a:prstGeom>
                <a:solidFill>
                  <a:srgbClr val="60C47A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13" name="Rectangle 1"/>
                <p:cNvSpPr>
                  <a:spLocks noChangeArrowheads="1"/>
                </p:cNvSpPr>
                <p:nvPr/>
              </p:nvSpPr>
              <p:spPr bwMode="auto">
                <a:xfrm>
                  <a:off x="5325" y="2637"/>
                  <a:ext cx="22" cy="842"/>
                </a:xfrm>
                <a:prstGeom prst="rect">
                  <a:avLst/>
                </a:prstGeom>
                <a:solidFill>
                  <a:srgbClr val="68C67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14" name="Rectangle 2"/>
                <p:cNvSpPr>
                  <a:spLocks noChangeArrowheads="1"/>
                </p:cNvSpPr>
                <p:nvPr/>
              </p:nvSpPr>
              <p:spPr bwMode="auto">
                <a:xfrm>
                  <a:off x="5316" y="2637"/>
                  <a:ext cx="22" cy="842"/>
                </a:xfrm>
                <a:prstGeom prst="rect">
                  <a:avLst/>
                </a:prstGeom>
                <a:solidFill>
                  <a:srgbClr val="70C984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15" name="Rectangle 3"/>
                <p:cNvSpPr>
                  <a:spLocks noChangeArrowheads="1"/>
                </p:cNvSpPr>
                <p:nvPr/>
              </p:nvSpPr>
              <p:spPr bwMode="auto">
                <a:xfrm>
                  <a:off x="5306" y="2637"/>
                  <a:ext cx="21" cy="842"/>
                </a:xfrm>
                <a:prstGeom prst="rect">
                  <a:avLst/>
                </a:prstGeom>
                <a:solidFill>
                  <a:srgbClr val="75CC8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16" name="Rectangle 4"/>
                <p:cNvSpPr>
                  <a:spLocks noChangeArrowheads="1"/>
                </p:cNvSpPr>
                <p:nvPr/>
              </p:nvSpPr>
              <p:spPr bwMode="auto">
                <a:xfrm>
                  <a:off x="5295" y="2637"/>
                  <a:ext cx="22" cy="842"/>
                </a:xfrm>
                <a:prstGeom prst="rect">
                  <a:avLst/>
                </a:prstGeom>
                <a:solidFill>
                  <a:srgbClr val="7CCE9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17" name="Rectangle 5"/>
                <p:cNvSpPr>
                  <a:spLocks noChangeArrowheads="1"/>
                </p:cNvSpPr>
                <p:nvPr/>
              </p:nvSpPr>
              <p:spPr bwMode="auto">
                <a:xfrm>
                  <a:off x="5286" y="2637"/>
                  <a:ext cx="22" cy="842"/>
                </a:xfrm>
                <a:prstGeom prst="rect">
                  <a:avLst/>
                </a:prstGeom>
                <a:solidFill>
                  <a:srgbClr val="82D19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18" name="Rectangle 6"/>
                <p:cNvSpPr>
                  <a:spLocks noChangeArrowheads="1"/>
                </p:cNvSpPr>
                <p:nvPr/>
              </p:nvSpPr>
              <p:spPr bwMode="auto">
                <a:xfrm>
                  <a:off x="5276" y="2637"/>
                  <a:ext cx="22" cy="842"/>
                </a:xfrm>
                <a:prstGeom prst="rect">
                  <a:avLst/>
                </a:prstGeom>
                <a:solidFill>
                  <a:srgbClr val="89D39B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19" name="Rectangle 7"/>
                <p:cNvSpPr>
                  <a:spLocks noChangeArrowheads="1"/>
                </p:cNvSpPr>
                <p:nvPr/>
              </p:nvSpPr>
              <p:spPr bwMode="auto">
                <a:xfrm>
                  <a:off x="5267" y="2637"/>
                  <a:ext cx="20" cy="842"/>
                </a:xfrm>
                <a:prstGeom prst="rect">
                  <a:avLst/>
                </a:prstGeom>
                <a:solidFill>
                  <a:srgbClr val="91D6A3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20" name="Rectangle 8"/>
                <p:cNvSpPr>
                  <a:spLocks noChangeArrowheads="1"/>
                </p:cNvSpPr>
                <p:nvPr/>
              </p:nvSpPr>
              <p:spPr bwMode="auto">
                <a:xfrm>
                  <a:off x="5256" y="2637"/>
                  <a:ext cx="22" cy="842"/>
                </a:xfrm>
                <a:prstGeom prst="rect">
                  <a:avLst/>
                </a:prstGeom>
                <a:solidFill>
                  <a:srgbClr val="96D8A8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21" name="Rectangle 9"/>
                <p:cNvSpPr>
                  <a:spLocks noChangeArrowheads="1"/>
                </p:cNvSpPr>
                <p:nvPr/>
              </p:nvSpPr>
              <p:spPr bwMode="auto">
                <a:xfrm>
                  <a:off x="5247" y="2637"/>
                  <a:ext cx="22" cy="842"/>
                </a:xfrm>
                <a:prstGeom prst="rect">
                  <a:avLst/>
                </a:prstGeom>
                <a:solidFill>
                  <a:srgbClr val="9BD8AA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22" name="Rectangle 10"/>
                <p:cNvSpPr>
                  <a:spLocks noChangeArrowheads="1"/>
                </p:cNvSpPr>
                <p:nvPr/>
              </p:nvSpPr>
              <p:spPr bwMode="auto">
                <a:xfrm>
                  <a:off x="5237" y="2637"/>
                  <a:ext cx="21" cy="842"/>
                </a:xfrm>
                <a:prstGeom prst="rect">
                  <a:avLst/>
                </a:prstGeom>
                <a:solidFill>
                  <a:srgbClr val="A0DBA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23" name="Rectangle 11"/>
                <p:cNvSpPr>
                  <a:spLocks noChangeArrowheads="1"/>
                </p:cNvSpPr>
                <p:nvPr/>
              </p:nvSpPr>
              <p:spPr bwMode="auto">
                <a:xfrm>
                  <a:off x="5226" y="2637"/>
                  <a:ext cx="22" cy="842"/>
                </a:xfrm>
                <a:prstGeom prst="rect">
                  <a:avLst/>
                </a:prstGeom>
                <a:solidFill>
                  <a:srgbClr val="A8DDB5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24" name="Rectangle 12"/>
                <p:cNvSpPr>
                  <a:spLocks noChangeArrowheads="1"/>
                </p:cNvSpPr>
                <p:nvPr/>
              </p:nvSpPr>
              <p:spPr bwMode="auto">
                <a:xfrm>
                  <a:off x="5217" y="2637"/>
                  <a:ext cx="22" cy="842"/>
                </a:xfrm>
                <a:prstGeom prst="rect">
                  <a:avLst/>
                </a:prstGeom>
                <a:solidFill>
                  <a:srgbClr val="AFE0BA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25" name="Rectangle 13"/>
                <p:cNvSpPr>
                  <a:spLocks noChangeArrowheads="1"/>
                </p:cNvSpPr>
                <p:nvPr/>
              </p:nvSpPr>
              <p:spPr bwMode="auto">
                <a:xfrm>
                  <a:off x="5207" y="2637"/>
                  <a:ext cx="22" cy="842"/>
                </a:xfrm>
                <a:prstGeom prst="rect">
                  <a:avLst/>
                </a:prstGeom>
                <a:solidFill>
                  <a:srgbClr val="B5E2C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26" name="Rectangle 14"/>
                <p:cNvSpPr>
                  <a:spLocks noChangeArrowheads="1"/>
                </p:cNvSpPr>
                <p:nvPr/>
              </p:nvSpPr>
              <p:spPr bwMode="auto">
                <a:xfrm>
                  <a:off x="5198" y="2637"/>
                  <a:ext cx="20" cy="842"/>
                </a:xfrm>
                <a:prstGeom prst="rect">
                  <a:avLst/>
                </a:prstGeom>
                <a:solidFill>
                  <a:srgbClr val="BCE5C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27" name="Rectangle 15"/>
                <p:cNvSpPr>
                  <a:spLocks noChangeArrowheads="1"/>
                </p:cNvSpPr>
                <p:nvPr/>
              </p:nvSpPr>
              <p:spPr bwMode="auto">
                <a:xfrm>
                  <a:off x="5187" y="2637"/>
                  <a:ext cx="22" cy="842"/>
                </a:xfrm>
                <a:prstGeom prst="rect">
                  <a:avLst/>
                </a:prstGeom>
                <a:solidFill>
                  <a:srgbClr val="C1E8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28" name="Rectangle 16"/>
                <p:cNvSpPr>
                  <a:spLocks noChangeArrowheads="1"/>
                </p:cNvSpPr>
                <p:nvPr/>
              </p:nvSpPr>
              <p:spPr bwMode="auto">
                <a:xfrm>
                  <a:off x="5177" y="2637"/>
                  <a:ext cx="22" cy="842"/>
                </a:xfrm>
                <a:prstGeom prst="rect">
                  <a:avLst/>
                </a:prstGeom>
                <a:solidFill>
                  <a:srgbClr val="C9EAD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29" name="Rectangle 17"/>
                <p:cNvSpPr>
                  <a:spLocks noChangeArrowheads="1"/>
                </p:cNvSpPr>
                <p:nvPr/>
              </p:nvSpPr>
              <p:spPr bwMode="auto">
                <a:xfrm>
                  <a:off x="5168" y="2637"/>
                  <a:ext cx="20" cy="842"/>
                </a:xfrm>
                <a:prstGeom prst="rect">
                  <a:avLst/>
                </a:prstGeom>
                <a:solidFill>
                  <a:srgbClr val="D1EDD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0" name="Rectangle 18"/>
                <p:cNvSpPr>
                  <a:spLocks noChangeArrowheads="1"/>
                </p:cNvSpPr>
                <p:nvPr/>
              </p:nvSpPr>
              <p:spPr bwMode="auto">
                <a:xfrm>
                  <a:off x="5157" y="2637"/>
                  <a:ext cx="22" cy="842"/>
                </a:xfrm>
                <a:prstGeom prst="rect">
                  <a:avLst/>
                </a:prstGeom>
                <a:solidFill>
                  <a:srgbClr val="D6EFDD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1" name="Rectangle 19"/>
                <p:cNvSpPr>
                  <a:spLocks noChangeArrowheads="1"/>
                </p:cNvSpPr>
                <p:nvPr/>
              </p:nvSpPr>
              <p:spPr bwMode="auto">
                <a:xfrm>
                  <a:off x="5147" y="2637"/>
                  <a:ext cx="22" cy="842"/>
                </a:xfrm>
                <a:prstGeom prst="rect">
                  <a:avLst/>
                </a:prstGeom>
                <a:solidFill>
                  <a:srgbClr val="DDF2E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2" name="Rectangle 20"/>
                <p:cNvSpPr>
                  <a:spLocks noChangeArrowheads="1"/>
                </p:cNvSpPr>
                <p:nvPr/>
              </p:nvSpPr>
              <p:spPr bwMode="auto">
                <a:xfrm>
                  <a:off x="5138" y="2637"/>
                  <a:ext cx="22" cy="842"/>
                </a:xfrm>
                <a:prstGeom prst="rect">
                  <a:avLst/>
                </a:prstGeom>
                <a:solidFill>
                  <a:srgbClr val="E5F4E8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3" name="Rectangle 21"/>
                <p:cNvSpPr>
                  <a:spLocks noChangeArrowheads="1"/>
                </p:cNvSpPr>
                <p:nvPr/>
              </p:nvSpPr>
              <p:spPr bwMode="auto">
                <a:xfrm>
                  <a:off x="5129" y="2637"/>
                  <a:ext cx="20" cy="842"/>
                </a:xfrm>
                <a:prstGeom prst="rect">
                  <a:avLst/>
                </a:prstGeom>
                <a:solidFill>
                  <a:srgbClr val="EAF7ED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4" name="Rectangle 22"/>
                <p:cNvSpPr>
                  <a:spLocks noChangeArrowheads="1"/>
                </p:cNvSpPr>
                <p:nvPr/>
              </p:nvSpPr>
              <p:spPr bwMode="auto">
                <a:xfrm>
                  <a:off x="5118" y="2637"/>
                  <a:ext cx="22" cy="842"/>
                </a:xfrm>
                <a:prstGeom prst="rect">
                  <a:avLst/>
                </a:prstGeom>
                <a:solidFill>
                  <a:srgbClr val="F2F9F4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5" name="Rectangle 23"/>
                <p:cNvSpPr>
                  <a:spLocks noChangeArrowheads="1"/>
                </p:cNvSpPr>
                <p:nvPr/>
              </p:nvSpPr>
              <p:spPr bwMode="auto">
                <a:xfrm>
                  <a:off x="5108" y="2637"/>
                  <a:ext cx="22" cy="842"/>
                </a:xfrm>
                <a:prstGeom prst="rect">
                  <a:avLst/>
                </a:prstGeom>
                <a:solidFill>
                  <a:srgbClr val="F7FCF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6" name="Rectangle 24"/>
                <p:cNvSpPr>
                  <a:spLocks noChangeArrowheads="1"/>
                </p:cNvSpPr>
                <p:nvPr/>
              </p:nvSpPr>
              <p:spPr bwMode="auto">
                <a:xfrm>
                  <a:off x="5099" y="2637"/>
                  <a:ext cx="20" cy="84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7" name="Rectangle 25"/>
                <p:cNvSpPr>
                  <a:spLocks noChangeArrowheads="1"/>
                </p:cNvSpPr>
                <p:nvPr/>
              </p:nvSpPr>
              <p:spPr bwMode="auto">
                <a:xfrm>
                  <a:off x="4937" y="2637"/>
                  <a:ext cx="160" cy="84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8" name="Freeform 26"/>
                <p:cNvSpPr>
                  <a:spLocks/>
                </p:cNvSpPr>
                <p:nvPr/>
              </p:nvSpPr>
              <p:spPr bwMode="auto">
                <a:xfrm>
                  <a:off x="4968" y="2867"/>
                  <a:ext cx="97" cy="613"/>
                </a:xfrm>
                <a:custGeom>
                  <a:avLst/>
                  <a:gdLst/>
                  <a:ahLst/>
                  <a:cxnLst>
                    <a:cxn ang="0">
                      <a:pos x="0" y="612"/>
                    </a:cxn>
                    <a:cxn ang="0">
                      <a:pos x="0" y="75"/>
                    </a:cxn>
                    <a:cxn ang="0">
                      <a:pos x="3" y="49"/>
                    </a:cxn>
                    <a:cxn ang="0">
                      <a:pos x="9" y="29"/>
                    </a:cxn>
                    <a:cxn ang="0">
                      <a:pos x="19" y="14"/>
                    </a:cxn>
                    <a:cxn ang="0">
                      <a:pos x="31" y="3"/>
                    </a:cxn>
                    <a:cxn ang="0">
                      <a:pos x="44" y="0"/>
                    </a:cxn>
                    <a:cxn ang="0">
                      <a:pos x="58" y="2"/>
                    </a:cxn>
                    <a:cxn ang="0">
                      <a:pos x="71" y="9"/>
                    </a:cxn>
                    <a:cxn ang="0">
                      <a:pos x="82" y="21"/>
                    </a:cxn>
                    <a:cxn ang="0">
                      <a:pos x="88" y="31"/>
                    </a:cxn>
                    <a:cxn ang="0">
                      <a:pos x="93" y="44"/>
                    </a:cxn>
                    <a:cxn ang="0">
                      <a:pos x="94" y="58"/>
                    </a:cxn>
                    <a:cxn ang="0">
                      <a:pos x="96" y="75"/>
                    </a:cxn>
                    <a:cxn ang="0">
                      <a:pos x="96" y="612"/>
                    </a:cxn>
                    <a:cxn ang="0">
                      <a:pos x="0" y="612"/>
                    </a:cxn>
                  </a:cxnLst>
                  <a:rect l="0" t="0" r="r" b="b"/>
                  <a:pathLst>
                    <a:path w="97" h="613">
                      <a:moveTo>
                        <a:pt x="0" y="612"/>
                      </a:moveTo>
                      <a:lnTo>
                        <a:pt x="0" y="75"/>
                      </a:lnTo>
                      <a:lnTo>
                        <a:pt x="3" y="49"/>
                      </a:lnTo>
                      <a:lnTo>
                        <a:pt x="9" y="29"/>
                      </a:lnTo>
                      <a:lnTo>
                        <a:pt x="19" y="14"/>
                      </a:lnTo>
                      <a:lnTo>
                        <a:pt x="31" y="3"/>
                      </a:lnTo>
                      <a:lnTo>
                        <a:pt x="44" y="0"/>
                      </a:lnTo>
                      <a:lnTo>
                        <a:pt x="58" y="2"/>
                      </a:lnTo>
                      <a:lnTo>
                        <a:pt x="71" y="9"/>
                      </a:lnTo>
                      <a:lnTo>
                        <a:pt x="82" y="21"/>
                      </a:lnTo>
                      <a:lnTo>
                        <a:pt x="88" y="31"/>
                      </a:lnTo>
                      <a:lnTo>
                        <a:pt x="93" y="44"/>
                      </a:lnTo>
                      <a:lnTo>
                        <a:pt x="94" y="58"/>
                      </a:lnTo>
                      <a:lnTo>
                        <a:pt x="96" y="75"/>
                      </a:lnTo>
                      <a:lnTo>
                        <a:pt x="96" y="612"/>
                      </a:lnTo>
                      <a:lnTo>
                        <a:pt x="0" y="612"/>
                      </a:lnTo>
                    </a:path>
                  </a:pathLst>
                </a:custGeom>
                <a:solidFill>
                  <a:srgbClr val="84D199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9" name="Freeform 27"/>
                <p:cNvSpPr>
                  <a:spLocks/>
                </p:cNvSpPr>
                <p:nvPr/>
              </p:nvSpPr>
              <p:spPr bwMode="auto">
                <a:xfrm>
                  <a:off x="4625" y="2867"/>
                  <a:ext cx="56" cy="613"/>
                </a:xfrm>
                <a:custGeom>
                  <a:avLst/>
                  <a:gdLst/>
                  <a:ahLst/>
                  <a:cxnLst>
                    <a:cxn ang="0">
                      <a:pos x="0" y="612"/>
                    </a:cxn>
                    <a:cxn ang="0">
                      <a:pos x="0" y="75"/>
                    </a:cxn>
                    <a:cxn ang="0">
                      <a:pos x="1" y="47"/>
                    </a:cxn>
                    <a:cxn ang="0">
                      <a:pos x="6" y="25"/>
                    </a:cxn>
                    <a:cxn ang="0">
                      <a:pos x="13" y="12"/>
                    </a:cxn>
                    <a:cxn ang="0">
                      <a:pos x="20" y="2"/>
                    </a:cxn>
                    <a:cxn ang="0">
                      <a:pos x="28" y="0"/>
                    </a:cxn>
                    <a:cxn ang="0">
                      <a:pos x="38" y="6"/>
                    </a:cxn>
                    <a:cxn ang="0">
                      <a:pos x="44" y="15"/>
                    </a:cxn>
                    <a:cxn ang="0">
                      <a:pos x="50" y="32"/>
                    </a:cxn>
                    <a:cxn ang="0">
                      <a:pos x="52" y="41"/>
                    </a:cxn>
                    <a:cxn ang="0">
                      <a:pos x="53" y="52"/>
                    </a:cxn>
                    <a:cxn ang="0">
                      <a:pos x="53" y="63"/>
                    </a:cxn>
                    <a:cxn ang="0">
                      <a:pos x="55" y="75"/>
                    </a:cxn>
                    <a:cxn ang="0">
                      <a:pos x="55" y="612"/>
                    </a:cxn>
                    <a:cxn ang="0">
                      <a:pos x="0" y="612"/>
                    </a:cxn>
                  </a:cxnLst>
                  <a:rect l="0" t="0" r="r" b="b"/>
                  <a:pathLst>
                    <a:path w="56" h="613">
                      <a:moveTo>
                        <a:pt x="0" y="612"/>
                      </a:moveTo>
                      <a:lnTo>
                        <a:pt x="0" y="75"/>
                      </a:lnTo>
                      <a:lnTo>
                        <a:pt x="1" y="47"/>
                      </a:lnTo>
                      <a:lnTo>
                        <a:pt x="6" y="25"/>
                      </a:lnTo>
                      <a:lnTo>
                        <a:pt x="13" y="12"/>
                      </a:lnTo>
                      <a:lnTo>
                        <a:pt x="20" y="2"/>
                      </a:lnTo>
                      <a:lnTo>
                        <a:pt x="28" y="0"/>
                      </a:lnTo>
                      <a:lnTo>
                        <a:pt x="38" y="6"/>
                      </a:lnTo>
                      <a:lnTo>
                        <a:pt x="44" y="15"/>
                      </a:lnTo>
                      <a:lnTo>
                        <a:pt x="50" y="32"/>
                      </a:lnTo>
                      <a:lnTo>
                        <a:pt x="52" y="41"/>
                      </a:lnTo>
                      <a:lnTo>
                        <a:pt x="53" y="52"/>
                      </a:lnTo>
                      <a:lnTo>
                        <a:pt x="53" y="63"/>
                      </a:lnTo>
                      <a:lnTo>
                        <a:pt x="55" y="75"/>
                      </a:lnTo>
                      <a:lnTo>
                        <a:pt x="55" y="612"/>
                      </a:lnTo>
                      <a:lnTo>
                        <a:pt x="0" y="612"/>
                      </a:lnTo>
                    </a:path>
                  </a:pathLst>
                </a:custGeom>
                <a:solidFill>
                  <a:srgbClr val="0AA330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40" name="Freeform 28"/>
                <p:cNvSpPr>
                  <a:spLocks/>
                </p:cNvSpPr>
                <p:nvPr/>
              </p:nvSpPr>
              <p:spPr bwMode="auto">
                <a:xfrm>
                  <a:off x="5350" y="2867"/>
                  <a:ext cx="57" cy="613"/>
                </a:xfrm>
                <a:custGeom>
                  <a:avLst/>
                  <a:gdLst/>
                  <a:ahLst/>
                  <a:cxnLst>
                    <a:cxn ang="0">
                      <a:pos x="56" y="612"/>
                    </a:cxn>
                    <a:cxn ang="0">
                      <a:pos x="56" y="75"/>
                    </a:cxn>
                    <a:cxn ang="0">
                      <a:pos x="54" y="47"/>
                    </a:cxn>
                    <a:cxn ang="0">
                      <a:pos x="49" y="25"/>
                    </a:cxn>
                    <a:cxn ang="0">
                      <a:pos x="43" y="12"/>
                    </a:cxn>
                    <a:cxn ang="0">
                      <a:pos x="35" y="2"/>
                    </a:cxn>
                    <a:cxn ang="0">
                      <a:pos x="27" y="0"/>
                    </a:cxn>
                    <a:cxn ang="0">
                      <a:pos x="18" y="6"/>
                    </a:cxn>
                    <a:cxn ang="0">
                      <a:pos x="11" y="15"/>
                    </a:cxn>
                    <a:cxn ang="0">
                      <a:pos x="5" y="32"/>
                    </a:cxn>
                    <a:cxn ang="0">
                      <a:pos x="4" y="41"/>
                    </a:cxn>
                    <a:cxn ang="0">
                      <a:pos x="2" y="52"/>
                    </a:cxn>
                    <a:cxn ang="0">
                      <a:pos x="0" y="63"/>
                    </a:cxn>
                    <a:cxn ang="0">
                      <a:pos x="0" y="75"/>
                    </a:cxn>
                    <a:cxn ang="0">
                      <a:pos x="0" y="612"/>
                    </a:cxn>
                    <a:cxn ang="0">
                      <a:pos x="56" y="612"/>
                    </a:cxn>
                  </a:cxnLst>
                  <a:rect l="0" t="0" r="r" b="b"/>
                  <a:pathLst>
                    <a:path w="57" h="613">
                      <a:moveTo>
                        <a:pt x="56" y="612"/>
                      </a:moveTo>
                      <a:lnTo>
                        <a:pt x="56" y="75"/>
                      </a:lnTo>
                      <a:lnTo>
                        <a:pt x="54" y="47"/>
                      </a:lnTo>
                      <a:lnTo>
                        <a:pt x="49" y="25"/>
                      </a:lnTo>
                      <a:lnTo>
                        <a:pt x="43" y="12"/>
                      </a:lnTo>
                      <a:lnTo>
                        <a:pt x="35" y="2"/>
                      </a:lnTo>
                      <a:lnTo>
                        <a:pt x="27" y="0"/>
                      </a:lnTo>
                      <a:lnTo>
                        <a:pt x="18" y="6"/>
                      </a:lnTo>
                      <a:lnTo>
                        <a:pt x="11" y="15"/>
                      </a:lnTo>
                      <a:lnTo>
                        <a:pt x="5" y="32"/>
                      </a:lnTo>
                      <a:lnTo>
                        <a:pt x="4" y="41"/>
                      </a:lnTo>
                      <a:lnTo>
                        <a:pt x="2" y="52"/>
                      </a:lnTo>
                      <a:lnTo>
                        <a:pt x="0" y="63"/>
                      </a:lnTo>
                      <a:lnTo>
                        <a:pt x="0" y="75"/>
                      </a:lnTo>
                      <a:lnTo>
                        <a:pt x="0" y="612"/>
                      </a:lnTo>
                      <a:lnTo>
                        <a:pt x="56" y="612"/>
                      </a:lnTo>
                    </a:path>
                  </a:pathLst>
                </a:custGeom>
                <a:solidFill>
                  <a:srgbClr val="0AA330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41" name="Freeform 29"/>
                <p:cNvSpPr>
                  <a:spLocks/>
                </p:cNvSpPr>
                <p:nvPr/>
              </p:nvSpPr>
              <p:spPr bwMode="auto">
                <a:xfrm>
                  <a:off x="4719" y="2867"/>
                  <a:ext cx="71" cy="613"/>
                </a:xfrm>
                <a:custGeom>
                  <a:avLst/>
                  <a:gdLst/>
                  <a:ahLst/>
                  <a:cxnLst>
                    <a:cxn ang="0">
                      <a:pos x="0" y="612"/>
                    </a:cxn>
                    <a:cxn ang="0">
                      <a:pos x="0" y="78"/>
                    </a:cxn>
                    <a:cxn ang="0">
                      <a:pos x="0" y="75"/>
                    </a:cxn>
                    <a:cxn ang="0">
                      <a:pos x="0" y="72"/>
                    </a:cxn>
                    <a:cxn ang="0">
                      <a:pos x="3" y="46"/>
                    </a:cxn>
                    <a:cxn ang="0">
                      <a:pos x="8" y="26"/>
                    </a:cxn>
                    <a:cxn ang="0">
                      <a:pos x="16" y="12"/>
                    </a:cxn>
                    <a:cxn ang="0">
                      <a:pos x="26" y="3"/>
                    </a:cxn>
                    <a:cxn ang="0">
                      <a:pos x="35" y="0"/>
                    </a:cxn>
                    <a:cxn ang="0">
                      <a:pos x="44" y="3"/>
                    </a:cxn>
                    <a:cxn ang="0">
                      <a:pos x="54" y="14"/>
                    </a:cxn>
                    <a:cxn ang="0">
                      <a:pos x="62" y="29"/>
                    </a:cxn>
                    <a:cxn ang="0">
                      <a:pos x="65" y="38"/>
                    </a:cxn>
                    <a:cxn ang="0">
                      <a:pos x="66" y="47"/>
                    </a:cxn>
                    <a:cxn ang="0">
                      <a:pos x="68" y="59"/>
                    </a:cxn>
                    <a:cxn ang="0">
                      <a:pos x="70" y="70"/>
                    </a:cxn>
                    <a:cxn ang="0">
                      <a:pos x="70" y="72"/>
                    </a:cxn>
                    <a:cxn ang="0">
                      <a:pos x="70" y="75"/>
                    </a:cxn>
                    <a:cxn ang="0">
                      <a:pos x="70" y="606"/>
                    </a:cxn>
                    <a:cxn ang="0">
                      <a:pos x="68" y="612"/>
                    </a:cxn>
                    <a:cxn ang="0">
                      <a:pos x="0" y="612"/>
                    </a:cxn>
                  </a:cxnLst>
                  <a:rect l="0" t="0" r="r" b="b"/>
                  <a:pathLst>
                    <a:path w="71" h="613">
                      <a:moveTo>
                        <a:pt x="0" y="612"/>
                      </a:moveTo>
                      <a:lnTo>
                        <a:pt x="0" y="78"/>
                      </a:lnTo>
                      <a:lnTo>
                        <a:pt x="0" y="75"/>
                      </a:lnTo>
                      <a:lnTo>
                        <a:pt x="0" y="72"/>
                      </a:lnTo>
                      <a:lnTo>
                        <a:pt x="3" y="46"/>
                      </a:lnTo>
                      <a:lnTo>
                        <a:pt x="8" y="26"/>
                      </a:lnTo>
                      <a:lnTo>
                        <a:pt x="16" y="12"/>
                      </a:lnTo>
                      <a:lnTo>
                        <a:pt x="26" y="3"/>
                      </a:lnTo>
                      <a:lnTo>
                        <a:pt x="35" y="0"/>
                      </a:lnTo>
                      <a:lnTo>
                        <a:pt x="44" y="3"/>
                      </a:lnTo>
                      <a:lnTo>
                        <a:pt x="54" y="14"/>
                      </a:lnTo>
                      <a:lnTo>
                        <a:pt x="62" y="29"/>
                      </a:lnTo>
                      <a:lnTo>
                        <a:pt x="65" y="38"/>
                      </a:lnTo>
                      <a:lnTo>
                        <a:pt x="66" y="47"/>
                      </a:lnTo>
                      <a:lnTo>
                        <a:pt x="68" y="59"/>
                      </a:lnTo>
                      <a:lnTo>
                        <a:pt x="70" y="70"/>
                      </a:lnTo>
                      <a:lnTo>
                        <a:pt x="70" y="72"/>
                      </a:lnTo>
                      <a:lnTo>
                        <a:pt x="70" y="75"/>
                      </a:lnTo>
                      <a:lnTo>
                        <a:pt x="70" y="606"/>
                      </a:lnTo>
                      <a:lnTo>
                        <a:pt x="68" y="612"/>
                      </a:lnTo>
                      <a:lnTo>
                        <a:pt x="0" y="612"/>
                      </a:lnTo>
                    </a:path>
                  </a:pathLst>
                </a:custGeom>
                <a:solidFill>
                  <a:srgbClr val="33B251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42" name="Freeform 30"/>
                <p:cNvSpPr>
                  <a:spLocks/>
                </p:cNvSpPr>
                <p:nvPr/>
              </p:nvSpPr>
              <p:spPr bwMode="auto">
                <a:xfrm>
                  <a:off x="5242" y="2867"/>
                  <a:ext cx="70" cy="613"/>
                </a:xfrm>
                <a:custGeom>
                  <a:avLst/>
                  <a:gdLst/>
                  <a:ahLst/>
                  <a:cxnLst>
                    <a:cxn ang="0">
                      <a:pos x="69" y="612"/>
                    </a:cxn>
                    <a:cxn ang="0">
                      <a:pos x="69" y="78"/>
                    </a:cxn>
                    <a:cxn ang="0">
                      <a:pos x="69" y="75"/>
                    </a:cxn>
                    <a:cxn ang="0">
                      <a:pos x="69" y="72"/>
                    </a:cxn>
                    <a:cxn ang="0">
                      <a:pos x="66" y="46"/>
                    </a:cxn>
                    <a:cxn ang="0">
                      <a:pos x="61" y="26"/>
                    </a:cxn>
                    <a:cxn ang="0">
                      <a:pos x="53" y="12"/>
                    </a:cxn>
                    <a:cxn ang="0">
                      <a:pos x="44" y="3"/>
                    </a:cxn>
                    <a:cxn ang="0">
                      <a:pos x="34" y="0"/>
                    </a:cxn>
                    <a:cxn ang="0">
                      <a:pos x="25" y="3"/>
                    </a:cxn>
                    <a:cxn ang="0">
                      <a:pos x="16" y="14"/>
                    </a:cxn>
                    <a:cxn ang="0">
                      <a:pos x="8" y="29"/>
                    </a:cxn>
                    <a:cxn ang="0">
                      <a:pos x="5" y="38"/>
                    </a:cxn>
                    <a:cxn ang="0">
                      <a:pos x="3" y="47"/>
                    </a:cxn>
                    <a:cxn ang="0">
                      <a:pos x="1" y="59"/>
                    </a:cxn>
                    <a:cxn ang="0">
                      <a:pos x="0" y="70"/>
                    </a:cxn>
                    <a:cxn ang="0">
                      <a:pos x="0" y="72"/>
                    </a:cxn>
                    <a:cxn ang="0">
                      <a:pos x="0" y="75"/>
                    </a:cxn>
                    <a:cxn ang="0">
                      <a:pos x="0" y="606"/>
                    </a:cxn>
                    <a:cxn ang="0">
                      <a:pos x="1" y="612"/>
                    </a:cxn>
                    <a:cxn ang="0">
                      <a:pos x="69" y="612"/>
                    </a:cxn>
                  </a:cxnLst>
                  <a:rect l="0" t="0" r="r" b="b"/>
                  <a:pathLst>
                    <a:path w="70" h="613">
                      <a:moveTo>
                        <a:pt x="69" y="612"/>
                      </a:moveTo>
                      <a:lnTo>
                        <a:pt x="69" y="78"/>
                      </a:lnTo>
                      <a:lnTo>
                        <a:pt x="69" y="75"/>
                      </a:lnTo>
                      <a:lnTo>
                        <a:pt x="69" y="72"/>
                      </a:lnTo>
                      <a:lnTo>
                        <a:pt x="66" y="46"/>
                      </a:lnTo>
                      <a:lnTo>
                        <a:pt x="61" y="26"/>
                      </a:lnTo>
                      <a:lnTo>
                        <a:pt x="53" y="12"/>
                      </a:lnTo>
                      <a:lnTo>
                        <a:pt x="44" y="3"/>
                      </a:lnTo>
                      <a:lnTo>
                        <a:pt x="34" y="0"/>
                      </a:lnTo>
                      <a:lnTo>
                        <a:pt x="25" y="3"/>
                      </a:lnTo>
                      <a:lnTo>
                        <a:pt x="16" y="14"/>
                      </a:lnTo>
                      <a:lnTo>
                        <a:pt x="8" y="29"/>
                      </a:lnTo>
                      <a:lnTo>
                        <a:pt x="5" y="38"/>
                      </a:lnTo>
                      <a:lnTo>
                        <a:pt x="3" y="47"/>
                      </a:lnTo>
                      <a:lnTo>
                        <a:pt x="1" y="59"/>
                      </a:lnTo>
                      <a:lnTo>
                        <a:pt x="0" y="70"/>
                      </a:lnTo>
                      <a:lnTo>
                        <a:pt x="0" y="72"/>
                      </a:lnTo>
                      <a:lnTo>
                        <a:pt x="0" y="75"/>
                      </a:lnTo>
                      <a:lnTo>
                        <a:pt x="0" y="606"/>
                      </a:lnTo>
                      <a:lnTo>
                        <a:pt x="1" y="612"/>
                      </a:lnTo>
                      <a:lnTo>
                        <a:pt x="69" y="612"/>
                      </a:lnTo>
                    </a:path>
                  </a:pathLst>
                </a:custGeom>
                <a:solidFill>
                  <a:srgbClr val="33B251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43" name="Freeform 31"/>
                <p:cNvSpPr>
                  <a:spLocks/>
                </p:cNvSpPr>
                <p:nvPr/>
              </p:nvSpPr>
              <p:spPr bwMode="auto">
                <a:xfrm>
                  <a:off x="4834" y="2867"/>
                  <a:ext cx="83" cy="613"/>
                </a:xfrm>
                <a:custGeom>
                  <a:avLst/>
                  <a:gdLst/>
                  <a:ahLst/>
                  <a:cxnLst>
                    <a:cxn ang="0">
                      <a:pos x="0" y="612"/>
                    </a:cxn>
                    <a:cxn ang="0">
                      <a:pos x="0" y="76"/>
                    </a:cxn>
                    <a:cxn ang="0">
                      <a:pos x="0" y="75"/>
                    </a:cxn>
                    <a:cxn ang="0">
                      <a:pos x="0" y="72"/>
                    </a:cxn>
                    <a:cxn ang="0">
                      <a:pos x="0" y="70"/>
                    </a:cxn>
                    <a:cxn ang="0">
                      <a:pos x="0" y="69"/>
                    </a:cxn>
                    <a:cxn ang="0">
                      <a:pos x="3" y="44"/>
                    </a:cxn>
                    <a:cxn ang="0">
                      <a:pos x="10" y="25"/>
                    </a:cxn>
                    <a:cxn ang="0">
                      <a:pos x="18" y="12"/>
                    </a:cxn>
                    <a:cxn ang="0">
                      <a:pos x="29" y="3"/>
                    </a:cxn>
                    <a:cxn ang="0">
                      <a:pos x="40" y="0"/>
                    </a:cxn>
                    <a:cxn ang="0">
                      <a:pos x="52" y="3"/>
                    </a:cxn>
                    <a:cxn ang="0">
                      <a:pos x="62" y="12"/>
                    </a:cxn>
                    <a:cxn ang="0">
                      <a:pos x="71" y="25"/>
                    </a:cxn>
                    <a:cxn ang="0">
                      <a:pos x="76" y="32"/>
                    </a:cxn>
                    <a:cxn ang="0">
                      <a:pos x="79" y="41"/>
                    </a:cxn>
                    <a:cxn ang="0">
                      <a:pos x="80" y="53"/>
                    </a:cxn>
                    <a:cxn ang="0">
                      <a:pos x="82" y="67"/>
                    </a:cxn>
                    <a:cxn ang="0">
                      <a:pos x="82" y="69"/>
                    </a:cxn>
                    <a:cxn ang="0">
                      <a:pos x="82" y="70"/>
                    </a:cxn>
                    <a:cxn ang="0">
                      <a:pos x="82" y="72"/>
                    </a:cxn>
                    <a:cxn ang="0">
                      <a:pos x="82" y="75"/>
                    </a:cxn>
                    <a:cxn ang="0">
                      <a:pos x="82" y="610"/>
                    </a:cxn>
                    <a:cxn ang="0">
                      <a:pos x="79" y="612"/>
                    </a:cxn>
                    <a:cxn ang="0">
                      <a:pos x="0" y="612"/>
                    </a:cxn>
                  </a:cxnLst>
                  <a:rect l="0" t="0" r="r" b="b"/>
                  <a:pathLst>
                    <a:path w="83" h="613">
                      <a:moveTo>
                        <a:pt x="0" y="612"/>
                      </a:moveTo>
                      <a:lnTo>
                        <a:pt x="0" y="76"/>
                      </a:lnTo>
                      <a:lnTo>
                        <a:pt x="0" y="75"/>
                      </a:lnTo>
                      <a:lnTo>
                        <a:pt x="0" y="72"/>
                      </a:lnTo>
                      <a:lnTo>
                        <a:pt x="0" y="70"/>
                      </a:lnTo>
                      <a:lnTo>
                        <a:pt x="0" y="69"/>
                      </a:lnTo>
                      <a:lnTo>
                        <a:pt x="3" y="44"/>
                      </a:lnTo>
                      <a:lnTo>
                        <a:pt x="10" y="25"/>
                      </a:lnTo>
                      <a:lnTo>
                        <a:pt x="18" y="12"/>
                      </a:lnTo>
                      <a:lnTo>
                        <a:pt x="29" y="3"/>
                      </a:lnTo>
                      <a:lnTo>
                        <a:pt x="40" y="0"/>
                      </a:lnTo>
                      <a:lnTo>
                        <a:pt x="52" y="3"/>
                      </a:lnTo>
                      <a:lnTo>
                        <a:pt x="62" y="12"/>
                      </a:lnTo>
                      <a:lnTo>
                        <a:pt x="71" y="25"/>
                      </a:lnTo>
                      <a:lnTo>
                        <a:pt x="76" y="32"/>
                      </a:lnTo>
                      <a:lnTo>
                        <a:pt x="79" y="41"/>
                      </a:lnTo>
                      <a:lnTo>
                        <a:pt x="80" y="53"/>
                      </a:lnTo>
                      <a:lnTo>
                        <a:pt x="82" y="67"/>
                      </a:lnTo>
                      <a:lnTo>
                        <a:pt x="82" y="69"/>
                      </a:lnTo>
                      <a:lnTo>
                        <a:pt x="82" y="70"/>
                      </a:lnTo>
                      <a:lnTo>
                        <a:pt x="82" y="72"/>
                      </a:lnTo>
                      <a:lnTo>
                        <a:pt x="82" y="75"/>
                      </a:lnTo>
                      <a:lnTo>
                        <a:pt x="82" y="610"/>
                      </a:lnTo>
                      <a:lnTo>
                        <a:pt x="79" y="612"/>
                      </a:lnTo>
                      <a:lnTo>
                        <a:pt x="0" y="612"/>
                      </a:lnTo>
                    </a:path>
                  </a:pathLst>
                </a:custGeom>
                <a:solidFill>
                  <a:srgbClr val="5BC175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44" name="Freeform 32"/>
                <p:cNvSpPr>
                  <a:spLocks/>
                </p:cNvSpPr>
                <p:nvPr/>
              </p:nvSpPr>
              <p:spPr bwMode="auto">
                <a:xfrm>
                  <a:off x="5113" y="2867"/>
                  <a:ext cx="84" cy="613"/>
                </a:xfrm>
                <a:custGeom>
                  <a:avLst/>
                  <a:gdLst/>
                  <a:ahLst/>
                  <a:cxnLst>
                    <a:cxn ang="0">
                      <a:pos x="83" y="612"/>
                    </a:cxn>
                    <a:cxn ang="0">
                      <a:pos x="83" y="76"/>
                    </a:cxn>
                    <a:cxn ang="0">
                      <a:pos x="83" y="75"/>
                    </a:cxn>
                    <a:cxn ang="0">
                      <a:pos x="83" y="72"/>
                    </a:cxn>
                    <a:cxn ang="0">
                      <a:pos x="83" y="70"/>
                    </a:cxn>
                    <a:cxn ang="0">
                      <a:pos x="83" y="69"/>
                    </a:cxn>
                    <a:cxn ang="0">
                      <a:pos x="80" y="44"/>
                    </a:cxn>
                    <a:cxn ang="0">
                      <a:pos x="74" y="25"/>
                    </a:cxn>
                    <a:cxn ang="0">
                      <a:pos x="66" y="12"/>
                    </a:cxn>
                    <a:cxn ang="0">
                      <a:pos x="55" y="3"/>
                    </a:cxn>
                    <a:cxn ang="0">
                      <a:pos x="42" y="0"/>
                    </a:cxn>
                    <a:cxn ang="0">
                      <a:pos x="31" y="3"/>
                    </a:cxn>
                    <a:cxn ang="0">
                      <a:pos x="20" y="12"/>
                    </a:cxn>
                    <a:cxn ang="0">
                      <a:pos x="11" y="25"/>
                    </a:cxn>
                    <a:cxn ang="0">
                      <a:pos x="8" y="32"/>
                    </a:cxn>
                    <a:cxn ang="0">
                      <a:pos x="5" y="41"/>
                    </a:cxn>
                    <a:cxn ang="0">
                      <a:pos x="3" y="53"/>
                    </a:cxn>
                    <a:cxn ang="0">
                      <a:pos x="1" y="67"/>
                    </a:cxn>
                    <a:cxn ang="0">
                      <a:pos x="1" y="69"/>
                    </a:cxn>
                    <a:cxn ang="0">
                      <a:pos x="1" y="70"/>
                    </a:cxn>
                    <a:cxn ang="0">
                      <a:pos x="0" y="72"/>
                    </a:cxn>
                    <a:cxn ang="0">
                      <a:pos x="0" y="75"/>
                    </a:cxn>
                    <a:cxn ang="0">
                      <a:pos x="0" y="610"/>
                    </a:cxn>
                    <a:cxn ang="0">
                      <a:pos x="3" y="612"/>
                    </a:cxn>
                    <a:cxn ang="0">
                      <a:pos x="83" y="612"/>
                    </a:cxn>
                  </a:cxnLst>
                  <a:rect l="0" t="0" r="r" b="b"/>
                  <a:pathLst>
                    <a:path w="84" h="613">
                      <a:moveTo>
                        <a:pt x="83" y="612"/>
                      </a:moveTo>
                      <a:lnTo>
                        <a:pt x="83" y="76"/>
                      </a:lnTo>
                      <a:lnTo>
                        <a:pt x="83" y="75"/>
                      </a:lnTo>
                      <a:lnTo>
                        <a:pt x="83" y="72"/>
                      </a:lnTo>
                      <a:lnTo>
                        <a:pt x="83" y="70"/>
                      </a:lnTo>
                      <a:lnTo>
                        <a:pt x="83" y="69"/>
                      </a:lnTo>
                      <a:lnTo>
                        <a:pt x="80" y="44"/>
                      </a:lnTo>
                      <a:lnTo>
                        <a:pt x="74" y="25"/>
                      </a:lnTo>
                      <a:lnTo>
                        <a:pt x="66" y="12"/>
                      </a:lnTo>
                      <a:lnTo>
                        <a:pt x="55" y="3"/>
                      </a:lnTo>
                      <a:lnTo>
                        <a:pt x="42" y="0"/>
                      </a:lnTo>
                      <a:lnTo>
                        <a:pt x="31" y="3"/>
                      </a:lnTo>
                      <a:lnTo>
                        <a:pt x="20" y="12"/>
                      </a:lnTo>
                      <a:lnTo>
                        <a:pt x="11" y="25"/>
                      </a:lnTo>
                      <a:lnTo>
                        <a:pt x="8" y="32"/>
                      </a:lnTo>
                      <a:lnTo>
                        <a:pt x="5" y="41"/>
                      </a:lnTo>
                      <a:lnTo>
                        <a:pt x="3" y="53"/>
                      </a:lnTo>
                      <a:lnTo>
                        <a:pt x="1" y="67"/>
                      </a:lnTo>
                      <a:lnTo>
                        <a:pt x="1" y="69"/>
                      </a:lnTo>
                      <a:lnTo>
                        <a:pt x="1" y="70"/>
                      </a:lnTo>
                      <a:lnTo>
                        <a:pt x="0" y="72"/>
                      </a:lnTo>
                      <a:lnTo>
                        <a:pt x="0" y="75"/>
                      </a:lnTo>
                      <a:lnTo>
                        <a:pt x="0" y="610"/>
                      </a:lnTo>
                      <a:lnTo>
                        <a:pt x="3" y="612"/>
                      </a:lnTo>
                      <a:lnTo>
                        <a:pt x="83" y="612"/>
                      </a:lnTo>
                    </a:path>
                  </a:pathLst>
                </a:custGeom>
                <a:solidFill>
                  <a:srgbClr val="5BC175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567" name="Group 33"/>
            <p:cNvGrpSpPr>
              <a:grpSpLocks/>
            </p:cNvGrpSpPr>
            <p:nvPr/>
          </p:nvGrpSpPr>
          <p:grpSpPr bwMode="auto">
            <a:xfrm>
              <a:off x="4605" y="3477"/>
              <a:ext cx="820" cy="842"/>
              <a:chOff x="4605" y="3477"/>
              <a:chExt cx="820" cy="842"/>
            </a:xfrm>
          </p:grpSpPr>
          <p:sp>
            <p:nvSpPr>
              <p:cNvPr id="568" name="Rectangle 34"/>
              <p:cNvSpPr>
                <a:spLocks noChangeArrowheads="1"/>
              </p:cNvSpPr>
              <p:nvPr/>
            </p:nvSpPr>
            <p:spPr bwMode="auto">
              <a:xfrm>
                <a:off x="5405" y="3477"/>
                <a:ext cx="20" cy="842"/>
              </a:xfrm>
              <a:prstGeom prst="rect">
                <a:avLst/>
              </a:prstGeom>
              <a:solidFill>
                <a:srgbClr val="33B25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9" name="Rectangle 35"/>
              <p:cNvSpPr>
                <a:spLocks noChangeArrowheads="1"/>
              </p:cNvSpPr>
              <p:nvPr/>
            </p:nvSpPr>
            <p:spPr bwMode="auto">
              <a:xfrm>
                <a:off x="4605" y="3477"/>
                <a:ext cx="22" cy="842"/>
              </a:xfrm>
              <a:prstGeom prst="rect">
                <a:avLst/>
              </a:prstGeom>
              <a:solidFill>
                <a:srgbClr val="33B25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0" name="Rectangle 36"/>
              <p:cNvSpPr>
                <a:spLocks noChangeArrowheads="1"/>
              </p:cNvSpPr>
              <p:nvPr/>
            </p:nvSpPr>
            <p:spPr bwMode="auto">
              <a:xfrm>
                <a:off x="5392" y="3477"/>
                <a:ext cx="23" cy="842"/>
              </a:xfrm>
              <a:prstGeom prst="rect">
                <a:avLst/>
              </a:prstGeom>
              <a:solidFill>
                <a:srgbClr val="3AB55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1" name="Rectangle 37"/>
              <p:cNvSpPr>
                <a:spLocks noChangeArrowheads="1"/>
              </p:cNvSpPr>
              <p:nvPr/>
            </p:nvSpPr>
            <p:spPr bwMode="auto">
              <a:xfrm>
                <a:off x="5384" y="3477"/>
                <a:ext cx="22" cy="842"/>
              </a:xfrm>
              <a:prstGeom prst="rect">
                <a:avLst/>
              </a:prstGeom>
              <a:solidFill>
                <a:srgbClr val="3FB75E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2" name="Rectangle 38"/>
              <p:cNvSpPr>
                <a:spLocks noChangeArrowheads="1"/>
              </p:cNvSpPr>
              <p:nvPr/>
            </p:nvSpPr>
            <p:spPr bwMode="auto">
              <a:xfrm>
                <a:off x="5375" y="3477"/>
                <a:ext cx="20" cy="842"/>
              </a:xfrm>
              <a:prstGeom prst="rect">
                <a:avLst/>
              </a:prstGeom>
              <a:solidFill>
                <a:srgbClr val="47BA6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3" name="Rectangle 39"/>
              <p:cNvSpPr>
                <a:spLocks noChangeArrowheads="1"/>
              </p:cNvSpPr>
              <p:nvPr/>
            </p:nvSpPr>
            <p:spPr bwMode="auto">
              <a:xfrm>
                <a:off x="5364" y="3477"/>
                <a:ext cx="22" cy="842"/>
              </a:xfrm>
              <a:prstGeom prst="rect">
                <a:avLst/>
              </a:prstGeom>
              <a:solidFill>
                <a:srgbClr val="4CBC68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4" name="Rectangle 40"/>
              <p:cNvSpPr>
                <a:spLocks noChangeArrowheads="1"/>
              </p:cNvSpPr>
              <p:nvPr/>
            </p:nvSpPr>
            <p:spPr bwMode="auto">
              <a:xfrm>
                <a:off x="5354" y="3477"/>
                <a:ext cx="22" cy="842"/>
              </a:xfrm>
              <a:prstGeom prst="rect">
                <a:avLst/>
              </a:prstGeom>
              <a:solidFill>
                <a:srgbClr val="54BF7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5" name="Rectangle 41"/>
              <p:cNvSpPr>
                <a:spLocks noChangeArrowheads="1"/>
              </p:cNvSpPr>
              <p:nvPr/>
            </p:nvSpPr>
            <p:spPr bwMode="auto">
              <a:xfrm>
                <a:off x="5345" y="3477"/>
                <a:ext cx="20" cy="842"/>
              </a:xfrm>
              <a:prstGeom prst="rect">
                <a:avLst/>
              </a:prstGeom>
              <a:solidFill>
                <a:srgbClr val="5BC17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6" name="Rectangle 42"/>
              <p:cNvSpPr>
                <a:spLocks noChangeArrowheads="1"/>
              </p:cNvSpPr>
              <p:nvPr/>
            </p:nvSpPr>
            <p:spPr bwMode="auto">
              <a:xfrm>
                <a:off x="5334" y="3477"/>
                <a:ext cx="22" cy="842"/>
              </a:xfrm>
              <a:prstGeom prst="rect">
                <a:avLst/>
              </a:prstGeom>
              <a:solidFill>
                <a:srgbClr val="60C47A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7" name="Rectangle 43"/>
              <p:cNvSpPr>
                <a:spLocks noChangeArrowheads="1"/>
              </p:cNvSpPr>
              <p:nvPr/>
            </p:nvSpPr>
            <p:spPr bwMode="auto">
              <a:xfrm>
                <a:off x="5324" y="3477"/>
                <a:ext cx="22" cy="842"/>
              </a:xfrm>
              <a:prstGeom prst="rect">
                <a:avLst/>
              </a:prstGeom>
              <a:solidFill>
                <a:srgbClr val="68C67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8" name="Rectangle 44"/>
              <p:cNvSpPr>
                <a:spLocks noChangeArrowheads="1"/>
              </p:cNvSpPr>
              <p:nvPr/>
            </p:nvSpPr>
            <p:spPr bwMode="auto">
              <a:xfrm>
                <a:off x="5315" y="3477"/>
                <a:ext cx="22" cy="842"/>
              </a:xfrm>
              <a:prstGeom prst="rect">
                <a:avLst/>
              </a:prstGeom>
              <a:solidFill>
                <a:srgbClr val="70C984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9" name="Rectangle 45"/>
              <p:cNvSpPr>
                <a:spLocks noChangeArrowheads="1"/>
              </p:cNvSpPr>
              <p:nvPr/>
            </p:nvSpPr>
            <p:spPr bwMode="auto">
              <a:xfrm>
                <a:off x="5304" y="3477"/>
                <a:ext cx="21" cy="842"/>
              </a:xfrm>
              <a:prstGeom prst="rect">
                <a:avLst/>
              </a:prstGeom>
              <a:solidFill>
                <a:srgbClr val="75CC8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0" name="Rectangle 46"/>
              <p:cNvSpPr>
                <a:spLocks noChangeArrowheads="1"/>
              </p:cNvSpPr>
              <p:nvPr/>
            </p:nvSpPr>
            <p:spPr bwMode="auto">
              <a:xfrm>
                <a:off x="5294" y="3477"/>
                <a:ext cx="22" cy="842"/>
              </a:xfrm>
              <a:prstGeom prst="rect">
                <a:avLst/>
              </a:prstGeom>
              <a:solidFill>
                <a:srgbClr val="7CCE9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1" name="Rectangle 47"/>
              <p:cNvSpPr>
                <a:spLocks noChangeArrowheads="1"/>
              </p:cNvSpPr>
              <p:nvPr/>
            </p:nvSpPr>
            <p:spPr bwMode="auto">
              <a:xfrm>
                <a:off x="5285" y="3477"/>
                <a:ext cx="22" cy="842"/>
              </a:xfrm>
              <a:prstGeom prst="rect">
                <a:avLst/>
              </a:prstGeom>
              <a:solidFill>
                <a:srgbClr val="82D19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2" name="Rectangle 48"/>
              <p:cNvSpPr>
                <a:spLocks noChangeArrowheads="1"/>
              </p:cNvSpPr>
              <p:nvPr/>
            </p:nvSpPr>
            <p:spPr bwMode="auto">
              <a:xfrm>
                <a:off x="5274" y="3477"/>
                <a:ext cx="21" cy="842"/>
              </a:xfrm>
              <a:prstGeom prst="rect">
                <a:avLst/>
              </a:prstGeom>
              <a:solidFill>
                <a:srgbClr val="89D39B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3" name="Rectangle 49"/>
              <p:cNvSpPr>
                <a:spLocks noChangeArrowheads="1"/>
              </p:cNvSpPr>
              <p:nvPr/>
            </p:nvSpPr>
            <p:spPr bwMode="auto">
              <a:xfrm>
                <a:off x="5264" y="3477"/>
                <a:ext cx="22" cy="842"/>
              </a:xfrm>
              <a:prstGeom prst="rect">
                <a:avLst/>
              </a:prstGeom>
              <a:solidFill>
                <a:srgbClr val="91D6A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4" name="Rectangle 50"/>
              <p:cNvSpPr>
                <a:spLocks noChangeArrowheads="1"/>
              </p:cNvSpPr>
              <p:nvPr/>
            </p:nvSpPr>
            <p:spPr bwMode="auto">
              <a:xfrm>
                <a:off x="5255" y="3477"/>
                <a:ext cx="22" cy="842"/>
              </a:xfrm>
              <a:prstGeom prst="rect">
                <a:avLst/>
              </a:prstGeom>
              <a:solidFill>
                <a:srgbClr val="96D8A8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5" name="Rectangle 51"/>
              <p:cNvSpPr>
                <a:spLocks noChangeArrowheads="1"/>
              </p:cNvSpPr>
              <p:nvPr/>
            </p:nvSpPr>
            <p:spPr bwMode="auto">
              <a:xfrm>
                <a:off x="5246" y="3477"/>
                <a:ext cx="20" cy="842"/>
              </a:xfrm>
              <a:prstGeom prst="rect">
                <a:avLst/>
              </a:prstGeom>
              <a:solidFill>
                <a:srgbClr val="9BD8AA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6" name="Rectangle 52"/>
              <p:cNvSpPr>
                <a:spLocks noChangeArrowheads="1"/>
              </p:cNvSpPr>
              <p:nvPr/>
            </p:nvSpPr>
            <p:spPr bwMode="auto">
              <a:xfrm>
                <a:off x="5235" y="3477"/>
                <a:ext cx="22" cy="842"/>
              </a:xfrm>
              <a:prstGeom prst="rect">
                <a:avLst/>
              </a:prstGeom>
              <a:solidFill>
                <a:srgbClr val="A0DBA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7" name="Rectangle 53"/>
              <p:cNvSpPr>
                <a:spLocks noChangeArrowheads="1"/>
              </p:cNvSpPr>
              <p:nvPr/>
            </p:nvSpPr>
            <p:spPr bwMode="auto">
              <a:xfrm>
                <a:off x="5225" y="3477"/>
                <a:ext cx="22" cy="842"/>
              </a:xfrm>
              <a:prstGeom prst="rect">
                <a:avLst/>
              </a:prstGeom>
              <a:solidFill>
                <a:srgbClr val="A8DDB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8" name="Rectangle 54"/>
              <p:cNvSpPr>
                <a:spLocks noChangeArrowheads="1"/>
              </p:cNvSpPr>
              <p:nvPr/>
            </p:nvSpPr>
            <p:spPr bwMode="auto">
              <a:xfrm>
                <a:off x="5216" y="3477"/>
                <a:ext cx="20" cy="842"/>
              </a:xfrm>
              <a:prstGeom prst="rect">
                <a:avLst/>
              </a:prstGeom>
              <a:solidFill>
                <a:srgbClr val="AFE0BA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9" name="Rectangle 55"/>
              <p:cNvSpPr>
                <a:spLocks noChangeArrowheads="1"/>
              </p:cNvSpPr>
              <p:nvPr/>
            </p:nvSpPr>
            <p:spPr bwMode="auto">
              <a:xfrm>
                <a:off x="5205" y="3477"/>
                <a:ext cx="22" cy="842"/>
              </a:xfrm>
              <a:prstGeom prst="rect">
                <a:avLst/>
              </a:prstGeom>
              <a:solidFill>
                <a:srgbClr val="B5E2C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0" name="Rectangle 56"/>
              <p:cNvSpPr>
                <a:spLocks noChangeArrowheads="1"/>
              </p:cNvSpPr>
              <p:nvPr/>
            </p:nvSpPr>
            <p:spPr bwMode="auto">
              <a:xfrm>
                <a:off x="5195" y="3477"/>
                <a:ext cx="22" cy="842"/>
              </a:xfrm>
              <a:prstGeom prst="rect">
                <a:avLst/>
              </a:prstGeom>
              <a:solidFill>
                <a:srgbClr val="BCE5C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1" name="Rectangle 57"/>
              <p:cNvSpPr>
                <a:spLocks noChangeArrowheads="1"/>
              </p:cNvSpPr>
              <p:nvPr/>
            </p:nvSpPr>
            <p:spPr bwMode="auto">
              <a:xfrm>
                <a:off x="5186" y="3477"/>
                <a:ext cx="20" cy="842"/>
              </a:xfrm>
              <a:prstGeom prst="rect">
                <a:avLst/>
              </a:prstGeom>
              <a:solidFill>
                <a:srgbClr val="C1E8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2" name="Rectangle 58"/>
              <p:cNvSpPr>
                <a:spLocks noChangeArrowheads="1"/>
              </p:cNvSpPr>
              <p:nvPr/>
            </p:nvSpPr>
            <p:spPr bwMode="auto">
              <a:xfrm>
                <a:off x="5175" y="3477"/>
                <a:ext cx="22" cy="842"/>
              </a:xfrm>
              <a:prstGeom prst="rect">
                <a:avLst/>
              </a:prstGeom>
              <a:solidFill>
                <a:srgbClr val="C9EA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3" name="Rectangle 59"/>
              <p:cNvSpPr>
                <a:spLocks noChangeArrowheads="1"/>
              </p:cNvSpPr>
              <p:nvPr/>
            </p:nvSpPr>
            <p:spPr bwMode="auto">
              <a:xfrm>
                <a:off x="5165" y="3477"/>
                <a:ext cx="22" cy="842"/>
              </a:xfrm>
              <a:prstGeom prst="rect">
                <a:avLst/>
              </a:prstGeom>
              <a:solidFill>
                <a:srgbClr val="D1EDD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4" name="Rectangle 60"/>
              <p:cNvSpPr>
                <a:spLocks noChangeArrowheads="1"/>
              </p:cNvSpPr>
              <p:nvPr/>
            </p:nvSpPr>
            <p:spPr bwMode="auto">
              <a:xfrm>
                <a:off x="5156" y="3477"/>
                <a:ext cx="20" cy="842"/>
              </a:xfrm>
              <a:prstGeom prst="rect">
                <a:avLst/>
              </a:prstGeom>
              <a:solidFill>
                <a:srgbClr val="D6EFDD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5" name="Rectangle 61"/>
              <p:cNvSpPr>
                <a:spLocks noChangeArrowheads="1"/>
              </p:cNvSpPr>
              <p:nvPr/>
            </p:nvSpPr>
            <p:spPr bwMode="auto">
              <a:xfrm>
                <a:off x="5145" y="3477"/>
                <a:ext cx="22" cy="842"/>
              </a:xfrm>
              <a:prstGeom prst="rect">
                <a:avLst/>
              </a:prstGeom>
              <a:solidFill>
                <a:srgbClr val="DDF2E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6" name="Rectangle 62"/>
              <p:cNvSpPr>
                <a:spLocks noChangeArrowheads="1"/>
              </p:cNvSpPr>
              <p:nvPr/>
            </p:nvSpPr>
            <p:spPr bwMode="auto">
              <a:xfrm>
                <a:off x="5135" y="3477"/>
                <a:ext cx="22" cy="842"/>
              </a:xfrm>
              <a:prstGeom prst="rect">
                <a:avLst/>
              </a:prstGeom>
              <a:solidFill>
                <a:srgbClr val="E5F4E8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7" name="Rectangle 63"/>
              <p:cNvSpPr>
                <a:spLocks noChangeArrowheads="1"/>
              </p:cNvSpPr>
              <p:nvPr/>
            </p:nvSpPr>
            <p:spPr bwMode="auto">
              <a:xfrm>
                <a:off x="5126" y="3477"/>
                <a:ext cx="22" cy="842"/>
              </a:xfrm>
              <a:prstGeom prst="rect">
                <a:avLst/>
              </a:prstGeom>
              <a:solidFill>
                <a:srgbClr val="EAF7ED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8" name="Rectangle 64"/>
              <p:cNvSpPr>
                <a:spLocks noChangeArrowheads="1"/>
              </p:cNvSpPr>
              <p:nvPr/>
            </p:nvSpPr>
            <p:spPr bwMode="auto">
              <a:xfrm>
                <a:off x="5117" y="3477"/>
                <a:ext cx="20" cy="842"/>
              </a:xfrm>
              <a:prstGeom prst="rect">
                <a:avLst/>
              </a:prstGeom>
              <a:solidFill>
                <a:srgbClr val="F2F9F4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9" name="Rectangle 65"/>
              <p:cNvSpPr>
                <a:spLocks noChangeArrowheads="1"/>
              </p:cNvSpPr>
              <p:nvPr/>
            </p:nvSpPr>
            <p:spPr bwMode="auto">
              <a:xfrm>
                <a:off x="5104" y="3477"/>
                <a:ext cx="23" cy="842"/>
              </a:xfrm>
              <a:prstGeom prst="rect">
                <a:avLst/>
              </a:prstGeom>
              <a:solidFill>
                <a:srgbClr val="F7FCF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0" name="Rectangle 66"/>
              <p:cNvSpPr>
                <a:spLocks noChangeArrowheads="1"/>
              </p:cNvSpPr>
              <p:nvPr/>
            </p:nvSpPr>
            <p:spPr bwMode="auto">
              <a:xfrm>
                <a:off x="5096" y="3477"/>
                <a:ext cx="22" cy="8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1" name="Rectangle 67"/>
              <p:cNvSpPr>
                <a:spLocks noChangeArrowheads="1"/>
              </p:cNvSpPr>
              <p:nvPr/>
            </p:nvSpPr>
            <p:spPr bwMode="auto">
              <a:xfrm>
                <a:off x="4613" y="3477"/>
                <a:ext cx="23" cy="842"/>
              </a:xfrm>
              <a:prstGeom prst="rect">
                <a:avLst/>
              </a:prstGeom>
              <a:solidFill>
                <a:srgbClr val="3AB55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2" name="Rectangle 68"/>
              <p:cNvSpPr>
                <a:spLocks noChangeArrowheads="1"/>
              </p:cNvSpPr>
              <p:nvPr/>
            </p:nvSpPr>
            <p:spPr bwMode="auto">
              <a:xfrm>
                <a:off x="4624" y="3477"/>
                <a:ext cx="22" cy="842"/>
              </a:xfrm>
              <a:prstGeom prst="rect">
                <a:avLst/>
              </a:prstGeom>
              <a:solidFill>
                <a:srgbClr val="3FB75E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3" name="Rectangle 69"/>
              <p:cNvSpPr>
                <a:spLocks noChangeArrowheads="1"/>
              </p:cNvSpPr>
              <p:nvPr/>
            </p:nvSpPr>
            <p:spPr bwMode="auto">
              <a:xfrm>
                <a:off x="4635" y="3477"/>
                <a:ext cx="20" cy="842"/>
              </a:xfrm>
              <a:prstGeom prst="rect">
                <a:avLst/>
              </a:prstGeom>
              <a:solidFill>
                <a:srgbClr val="47BA6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4" name="Rectangle 70"/>
              <p:cNvSpPr>
                <a:spLocks noChangeArrowheads="1"/>
              </p:cNvSpPr>
              <p:nvPr/>
            </p:nvSpPr>
            <p:spPr bwMode="auto">
              <a:xfrm>
                <a:off x="4644" y="3477"/>
                <a:ext cx="22" cy="842"/>
              </a:xfrm>
              <a:prstGeom prst="rect">
                <a:avLst/>
              </a:prstGeom>
              <a:solidFill>
                <a:srgbClr val="4CBC68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5" name="Rectangle 71"/>
              <p:cNvSpPr>
                <a:spLocks noChangeArrowheads="1"/>
              </p:cNvSpPr>
              <p:nvPr/>
            </p:nvSpPr>
            <p:spPr bwMode="auto">
              <a:xfrm>
                <a:off x="4654" y="3477"/>
                <a:ext cx="22" cy="842"/>
              </a:xfrm>
              <a:prstGeom prst="rect">
                <a:avLst/>
              </a:prstGeom>
              <a:solidFill>
                <a:srgbClr val="54BF7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6" name="Rectangle 72"/>
              <p:cNvSpPr>
                <a:spLocks noChangeArrowheads="1"/>
              </p:cNvSpPr>
              <p:nvPr/>
            </p:nvSpPr>
            <p:spPr bwMode="auto">
              <a:xfrm>
                <a:off x="4665" y="3477"/>
                <a:ext cx="20" cy="842"/>
              </a:xfrm>
              <a:prstGeom prst="rect">
                <a:avLst/>
              </a:prstGeom>
              <a:solidFill>
                <a:srgbClr val="5BC17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7" name="Rectangle 73"/>
              <p:cNvSpPr>
                <a:spLocks noChangeArrowheads="1"/>
              </p:cNvSpPr>
              <p:nvPr/>
            </p:nvSpPr>
            <p:spPr bwMode="auto">
              <a:xfrm>
                <a:off x="4674" y="3477"/>
                <a:ext cx="22" cy="842"/>
              </a:xfrm>
              <a:prstGeom prst="rect">
                <a:avLst/>
              </a:prstGeom>
              <a:solidFill>
                <a:srgbClr val="60C47A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8" name="Rectangle 74"/>
              <p:cNvSpPr>
                <a:spLocks noChangeArrowheads="1"/>
              </p:cNvSpPr>
              <p:nvPr/>
            </p:nvSpPr>
            <p:spPr bwMode="auto">
              <a:xfrm>
                <a:off x="4684" y="3477"/>
                <a:ext cx="22" cy="842"/>
              </a:xfrm>
              <a:prstGeom prst="rect">
                <a:avLst/>
              </a:prstGeom>
              <a:solidFill>
                <a:srgbClr val="68C67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9" name="Rectangle 75"/>
              <p:cNvSpPr>
                <a:spLocks noChangeArrowheads="1"/>
              </p:cNvSpPr>
              <p:nvPr/>
            </p:nvSpPr>
            <p:spPr bwMode="auto">
              <a:xfrm>
                <a:off x="4693" y="3477"/>
                <a:ext cx="22" cy="842"/>
              </a:xfrm>
              <a:prstGeom prst="rect">
                <a:avLst/>
              </a:prstGeom>
              <a:solidFill>
                <a:srgbClr val="70C984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0" name="Rectangle 76"/>
              <p:cNvSpPr>
                <a:spLocks noChangeArrowheads="1"/>
              </p:cNvSpPr>
              <p:nvPr/>
            </p:nvSpPr>
            <p:spPr bwMode="auto">
              <a:xfrm>
                <a:off x="4703" y="3477"/>
                <a:ext cx="21" cy="842"/>
              </a:xfrm>
              <a:prstGeom prst="rect">
                <a:avLst/>
              </a:prstGeom>
              <a:solidFill>
                <a:srgbClr val="75CC8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1" name="Rectangle 77"/>
              <p:cNvSpPr>
                <a:spLocks noChangeArrowheads="1"/>
              </p:cNvSpPr>
              <p:nvPr/>
            </p:nvSpPr>
            <p:spPr bwMode="auto">
              <a:xfrm>
                <a:off x="4714" y="3477"/>
                <a:ext cx="22" cy="842"/>
              </a:xfrm>
              <a:prstGeom prst="rect">
                <a:avLst/>
              </a:prstGeom>
              <a:solidFill>
                <a:srgbClr val="7CCE9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2" name="Rectangle 78"/>
              <p:cNvSpPr>
                <a:spLocks noChangeArrowheads="1"/>
              </p:cNvSpPr>
              <p:nvPr/>
            </p:nvSpPr>
            <p:spPr bwMode="auto">
              <a:xfrm>
                <a:off x="4723" y="3477"/>
                <a:ext cx="22" cy="842"/>
              </a:xfrm>
              <a:prstGeom prst="rect">
                <a:avLst/>
              </a:prstGeom>
              <a:solidFill>
                <a:srgbClr val="82D19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3" name="Rectangle 79"/>
              <p:cNvSpPr>
                <a:spLocks noChangeArrowheads="1"/>
              </p:cNvSpPr>
              <p:nvPr/>
            </p:nvSpPr>
            <p:spPr bwMode="auto">
              <a:xfrm>
                <a:off x="4733" y="3477"/>
                <a:ext cx="22" cy="842"/>
              </a:xfrm>
              <a:prstGeom prst="rect">
                <a:avLst/>
              </a:prstGeom>
              <a:solidFill>
                <a:srgbClr val="89D39B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4" name="Rectangle 80"/>
              <p:cNvSpPr>
                <a:spLocks noChangeArrowheads="1"/>
              </p:cNvSpPr>
              <p:nvPr/>
            </p:nvSpPr>
            <p:spPr bwMode="auto">
              <a:xfrm>
                <a:off x="4744" y="3477"/>
                <a:ext cx="20" cy="842"/>
              </a:xfrm>
              <a:prstGeom prst="rect">
                <a:avLst/>
              </a:prstGeom>
              <a:solidFill>
                <a:srgbClr val="91D6A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5" name="Rectangle 81"/>
              <p:cNvSpPr>
                <a:spLocks noChangeArrowheads="1"/>
              </p:cNvSpPr>
              <p:nvPr/>
            </p:nvSpPr>
            <p:spPr bwMode="auto">
              <a:xfrm>
                <a:off x="4753" y="3477"/>
                <a:ext cx="22" cy="842"/>
              </a:xfrm>
              <a:prstGeom prst="rect">
                <a:avLst/>
              </a:prstGeom>
              <a:solidFill>
                <a:srgbClr val="96D8A8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6" name="Rectangle 82"/>
              <p:cNvSpPr>
                <a:spLocks noChangeArrowheads="1"/>
              </p:cNvSpPr>
              <p:nvPr/>
            </p:nvSpPr>
            <p:spPr bwMode="auto">
              <a:xfrm>
                <a:off x="4762" y="3477"/>
                <a:ext cx="22" cy="842"/>
              </a:xfrm>
              <a:prstGeom prst="rect">
                <a:avLst/>
              </a:prstGeom>
              <a:solidFill>
                <a:srgbClr val="9BD8AA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7" name="Rectangle 83"/>
              <p:cNvSpPr>
                <a:spLocks noChangeArrowheads="1"/>
              </p:cNvSpPr>
              <p:nvPr/>
            </p:nvSpPr>
            <p:spPr bwMode="auto">
              <a:xfrm>
                <a:off x="4772" y="3477"/>
                <a:ext cx="21" cy="842"/>
              </a:xfrm>
              <a:prstGeom prst="rect">
                <a:avLst/>
              </a:prstGeom>
              <a:solidFill>
                <a:srgbClr val="A0DBA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8" name="Rectangle 84"/>
              <p:cNvSpPr>
                <a:spLocks noChangeArrowheads="1"/>
              </p:cNvSpPr>
              <p:nvPr/>
            </p:nvSpPr>
            <p:spPr bwMode="auto">
              <a:xfrm>
                <a:off x="4783" y="3477"/>
                <a:ext cx="22" cy="842"/>
              </a:xfrm>
              <a:prstGeom prst="rect">
                <a:avLst/>
              </a:prstGeom>
              <a:solidFill>
                <a:srgbClr val="A8DDB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9" name="Rectangle 85"/>
              <p:cNvSpPr>
                <a:spLocks noChangeArrowheads="1"/>
              </p:cNvSpPr>
              <p:nvPr/>
            </p:nvSpPr>
            <p:spPr bwMode="auto">
              <a:xfrm>
                <a:off x="4792" y="3477"/>
                <a:ext cx="22" cy="842"/>
              </a:xfrm>
              <a:prstGeom prst="rect">
                <a:avLst/>
              </a:prstGeom>
              <a:solidFill>
                <a:srgbClr val="AFE0BA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0" name="Rectangle 86"/>
              <p:cNvSpPr>
                <a:spLocks noChangeArrowheads="1"/>
              </p:cNvSpPr>
              <p:nvPr/>
            </p:nvSpPr>
            <p:spPr bwMode="auto">
              <a:xfrm>
                <a:off x="4802" y="3477"/>
                <a:ext cx="22" cy="842"/>
              </a:xfrm>
              <a:prstGeom prst="rect">
                <a:avLst/>
              </a:prstGeom>
              <a:solidFill>
                <a:srgbClr val="B5E2C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1" name="Rectangle 87"/>
              <p:cNvSpPr>
                <a:spLocks noChangeArrowheads="1"/>
              </p:cNvSpPr>
              <p:nvPr/>
            </p:nvSpPr>
            <p:spPr bwMode="auto">
              <a:xfrm>
                <a:off x="4813" y="3477"/>
                <a:ext cx="20" cy="842"/>
              </a:xfrm>
              <a:prstGeom prst="rect">
                <a:avLst/>
              </a:prstGeom>
              <a:solidFill>
                <a:srgbClr val="BCE5C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2" name="Rectangle 88"/>
              <p:cNvSpPr>
                <a:spLocks noChangeArrowheads="1"/>
              </p:cNvSpPr>
              <p:nvPr/>
            </p:nvSpPr>
            <p:spPr bwMode="auto">
              <a:xfrm>
                <a:off x="4822" y="3477"/>
                <a:ext cx="22" cy="842"/>
              </a:xfrm>
              <a:prstGeom prst="rect">
                <a:avLst/>
              </a:prstGeom>
              <a:solidFill>
                <a:srgbClr val="C1E8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3" name="Rectangle 89"/>
              <p:cNvSpPr>
                <a:spLocks noChangeArrowheads="1"/>
              </p:cNvSpPr>
              <p:nvPr/>
            </p:nvSpPr>
            <p:spPr bwMode="auto">
              <a:xfrm>
                <a:off x="4832" y="3477"/>
                <a:ext cx="22" cy="842"/>
              </a:xfrm>
              <a:prstGeom prst="rect">
                <a:avLst/>
              </a:prstGeom>
              <a:solidFill>
                <a:srgbClr val="C9EA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4" name="Rectangle 90"/>
              <p:cNvSpPr>
                <a:spLocks noChangeArrowheads="1"/>
              </p:cNvSpPr>
              <p:nvPr/>
            </p:nvSpPr>
            <p:spPr bwMode="auto">
              <a:xfrm>
                <a:off x="4843" y="3477"/>
                <a:ext cx="20" cy="842"/>
              </a:xfrm>
              <a:prstGeom prst="rect">
                <a:avLst/>
              </a:prstGeom>
              <a:solidFill>
                <a:srgbClr val="D1EDD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5" name="Rectangle 91"/>
              <p:cNvSpPr>
                <a:spLocks noChangeArrowheads="1"/>
              </p:cNvSpPr>
              <p:nvPr/>
            </p:nvSpPr>
            <p:spPr bwMode="auto">
              <a:xfrm>
                <a:off x="4852" y="3477"/>
                <a:ext cx="22" cy="842"/>
              </a:xfrm>
              <a:prstGeom prst="rect">
                <a:avLst/>
              </a:prstGeom>
              <a:solidFill>
                <a:srgbClr val="D6EFDD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6" name="Rectangle 92"/>
              <p:cNvSpPr>
                <a:spLocks noChangeArrowheads="1"/>
              </p:cNvSpPr>
              <p:nvPr/>
            </p:nvSpPr>
            <p:spPr bwMode="auto">
              <a:xfrm>
                <a:off x="4862" y="3477"/>
                <a:ext cx="22" cy="842"/>
              </a:xfrm>
              <a:prstGeom prst="rect">
                <a:avLst/>
              </a:prstGeom>
              <a:solidFill>
                <a:srgbClr val="DDF2E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7" name="Rectangle 93"/>
              <p:cNvSpPr>
                <a:spLocks noChangeArrowheads="1"/>
              </p:cNvSpPr>
              <p:nvPr/>
            </p:nvSpPr>
            <p:spPr bwMode="auto">
              <a:xfrm>
                <a:off x="4871" y="3477"/>
                <a:ext cx="22" cy="842"/>
              </a:xfrm>
              <a:prstGeom prst="rect">
                <a:avLst/>
              </a:prstGeom>
              <a:solidFill>
                <a:srgbClr val="E5F4E8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8" name="Rectangle 94"/>
              <p:cNvSpPr>
                <a:spLocks noChangeArrowheads="1"/>
              </p:cNvSpPr>
              <p:nvPr/>
            </p:nvSpPr>
            <p:spPr bwMode="auto">
              <a:xfrm>
                <a:off x="4882" y="3477"/>
                <a:ext cx="20" cy="842"/>
              </a:xfrm>
              <a:prstGeom prst="rect">
                <a:avLst/>
              </a:prstGeom>
              <a:solidFill>
                <a:srgbClr val="EAF7ED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9" name="Rectangle 95"/>
              <p:cNvSpPr>
                <a:spLocks noChangeArrowheads="1"/>
              </p:cNvSpPr>
              <p:nvPr/>
            </p:nvSpPr>
            <p:spPr bwMode="auto">
              <a:xfrm>
                <a:off x="4891" y="3477"/>
                <a:ext cx="22" cy="842"/>
              </a:xfrm>
              <a:prstGeom prst="rect">
                <a:avLst/>
              </a:prstGeom>
              <a:solidFill>
                <a:srgbClr val="F2F9F4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0" name="Rectangle 96"/>
              <p:cNvSpPr>
                <a:spLocks noChangeArrowheads="1"/>
              </p:cNvSpPr>
              <p:nvPr/>
            </p:nvSpPr>
            <p:spPr bwMode="auto">
              <a:xfrm>
                <a:off x="4901" y="3477"/>
                <a:ext cx="22" cy="842"/>
              </a:xfrm>
              <a:prstGeom prst="rect">
                <a:avLst/>
              </a:prstGeom>
              <a:solidFill>
                <a:srgbClr val="F7FCF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1" name="Rectangle 97"/>
              <p:cNvSpPr>
                <a:spLocks noChangeArrowheads="1"/>
              </p:cNvSpPr>
              <p:nvPr/>
            </p:nvSpPr>
            <p:spPr bwMode="auto">
              <a:xfrm>
                <a:off x="4912" y="3477"/>
                <a:ext cx="20" cy="8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2" name="Rectangle 98"/>
              <p:cNvSpPr>
                <a:spLocks noChangeArrowheads="1"/>
              </p:cNvSpPr>
              <p:nvPr/>
            </p:nvSpPr>
            <p:spPr bwMode="auto">
              <a:xfrm>
                <a:off x="4934" y="3477"/>
                <a:ext cx="160" cy="8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3" name="Freeform 99"/>
              <p:cNvSpPr>
                <a:spLocks/>
              </p:cNvSpPr>
              <p:nvPr/>
            </p:nvSpPr>
            <p:spPr bwMode="auto">
              <a:xfrm>
                <a:off x="4967" y="3477"/>
                <a:ext cx="97" cy="613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96" y="537"/>
                  </a:cxn>
                  <a:cxn ang="0">
                    <a:pos x="93" y="563"/>
                  </a:cxn>
                  <a:cxn ang="0">
                    <a:pos x="87" y="583"/>
                  </a:cxn>
                  <a:cxn ang="0">
                    <a:pos x="77" y="598"/>
                  </a:cxn>
                  <a:cxn ang="0">
                    <a:pos x="65" y="609"/>
                  </a:cxn>
                  <a:cxn ang="0">
                    <a:pos x="52" y="612"/>
                  </a:cxn>
                  <a:cxn ang="0">
                    <a:pos x="38" y="610"/>
                  </a:cxn>
                  <a:cxn ang="0">
                    <a:pos x="25" y="603"/>
                  </a:cxn>
                  <a:cxn ang="0">
                    <a:pos x="14" y="591"/>
                  </a:cxn>
                  <a:cxn ang="0">
                    <a:pos x="8" y="581"/>
                  </a:cxn>
                  <a:cxn ang="0">
                    <a:pos x="3" y="568"/>
                  </a:cxn>
                  <a:cxn ang="0">
                    <a:pos x="2" y="554"/>
                  </a:cxn>
                  <a:cxn ang="0">
                    <a:pos x="0" y="537"/>
                  </a:cxn>
                  <a:cxn ang="0">
                    <a:pos x="0" y="0"/>
                  </a:cxn>
                  <a:cxn ang="0">
                    <a:pos x="96" y="0"/>
                  </a:cxn>
                </a:cxnLst>
                <a:rect l="0" t="0" r="r" b="b"/>
                <a:pathLst>
                  <a:path w="97" h="613">
                    <a:moveTo>
                      <a:pt x="96" y="0"/>
                    </a:moveTo>
                    <a:lnTo>
                      <a:pt x="96" y="537"/>
                    </a:lnTo>
                    <a:lnTo>
                      <a:pt x="93" y="563"/>
                    </a:lnTo>
                    <a:lnTo>
                      <a:pt x="87" y="583"/>
                    </a:lnTo>
                    <a:lnTo>
                      <a:pt x="77" y="598"/>
                    </a:lnTo>
                    <a:lnTo>
                      <a:pt x="65" y="609"/>
                    </a:lnTo>
                    <a:lnTo>
                      <a:pt x="52" y="612"/>
                    </a:lnTo>
                    <a:lnTo>
                      <a:pt x="38" y="610"/>
                    </a:lnTo>
                    <a:lnTo>
                      <a:pt x="25" y="603"/>
                    </a:lnTo>
                    <a:lnTo>
                      <a:pt x="14" y="591"/>
                    </a:lnTo>
                    <a:lnTo>
                      <a:pt x="8" y="581"/>
                    </a:lnTo>
                    <a:lnTo>
                      <a:pt x="3" y="568"/>
                    </a:lnTo>
                    <a:lnTo>
                      <a:pt x="2" y="554"/>
                    </a:lnTo>
                    <a:lnTo>
                      <a:pt x="0" y="537"/>
                    </a:lnTo>
                    <a:lnTo>
                      <a:pt x="0" y="0"/>
                    </a:lnTo>
                    <a:lnTo>
                      <a:pt x="96" y="0"/>
                    </a:lnTo>
                  </a:path>
                </a:pathLst>
              </a:custGeom>
              <a:solidFill>
                <a:srgbClr val="84D199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4" name="Freeform 100"/>
              <p:cNvSpPr>
                <a:spLocks/>
              </p:cNvSpPr>
              <p:nvPr/>
            </p:nvSpPr>
            <p:spPr bwMode="auto">
              <a:xfrm>
                <a:off x="5350" y="3477"/>
                <a:ext cx="56" cy="613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55" y="537"/>
                  </a:cxn>
                  <a:cxn ang="0">
                    <a:pos x="54" y="565"/>
                  </a:cxn>
                  <a:cxn ang="0">
                    <a:pos x="49" y="587"/>
                  </a:cxn>
                  <a:cxn ang="0">
                    <a:pos x="42" y="600"/>
                  </a:cxn>
                  <a:cxn ang="0">
                    <a:pos x="35" y="610"/>
                  </a:cxn>
                  <a:cxn ang="0">
                    <a:pos x="27" y="612"/>
                  </a:cxn>
                  <a:cxn ang="0">
                    <a:pos x="17" y="606"/>
                  </a:cxn>
                  <a:cxn ang="0">
                    <a:pos x="11" y="597"/>
                  </a:cxn>
                  <a:cxn ang="0">
                    <a:pos x="5" y="580"/>
                  </a:cxn>
                  <a:cxn ang="0">
                    <a:pos x="3" y="571"/>
                  </a:cxn>
                  <a:cxn ang="0">
                    <a:pos x="2" y="560"/>
                  </a:cxn>
                  <a:cxn ang="0">
                    <a:pos x="2" y="549"/>
                  </a:cxn>
                  <a:cxn ang="0">
                    <a:pos x="0" y="537"/>
                  </a:cxn>
                  <a:cxn ang="0">
                    <a:pos x="0" y="0"/>
                  </a:cxn>
                  <a:cxn ang="0">
                    <a:pos x="55" y="0"/>
                  </a:cxn>
                </a:cxnLst>
                <a:rect l="0" t="0" r="r" b="b"/>
                <a:pathLst>
                  <a:path w="56" h="613">
                    <a:moveTo>
                      <a:pt x="55" y="0"/>
                    </a:moveTo>
                    <a:lnTo>
                      <a:pt x="55" y="537"/>
                    </a:lnTo>
                    <a:lnTo>
                      <a:pt x="54" y="565"/>
                    </a:lnTo>
                    <a:lnTo>
                      <a:pt x="49" y="587"/>
                    </a:lnTo>
                    <a:lnTo>
                      <a:pt x="42" y="600"/>
                    </a:lnTo>
                    <a:lnTo>
                      <a:pt x="35" y="610"/>
                    </a:lnTo>
                    <a:lnTo>
                      <a:pt x="27" y="612"/>
                    </a:lnTo>
                    <a:lnTo>
                      <a:pt x="17" y="606"/>
                    </a:lnTo>
                    <a:lnTo>
                      <a:pt x="11" y="597"/>
                    </a:lnTo>
                    <a:lnTo>
                      <a:pt x="5" y="580"/>
                    </a:lnTo>
                    <a:lnTo>
                      <a:pt x="3" y="571"/>
                    </a:lnTo>
                    <a:lnTo>
                      <a:pt x="2" y="560"/>
                    </a:lnTo>
                    <a:lnTo>
                      <a:pt x="2" y="549"/>
                    </a:lnTo>
                    <a:lnTo>
                      <a:pt x="0" y="537"/>
                    </a:lnTo>
                    <a:lnTo>
                      <a:pt x="0" y="0"/>
                    </a:lnTo>
                    <a:lnTo>
                      <a:pt x="55" y="0"/>
                    </a:lnTo>
                  </a:path>
                </a:pathLst>
              </a:custGeom>
              <a:solidFill>
                <a:srgbClr val="0AA33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5" name="Freeform 101"/>
              <p:cNvSpPr>
                <a:spLocks/>
              </p:cNvSpPr>
              <p:nvPr/>
            </p:nvSpPr>
            <p:spPr bwMode="auto">
              <a:xfrm>
                <a:off x="4625" y="3477"/>
                <a:ext cx="57" cy="6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37"/>
                  </a:cxn>
                  <a:cxn ang="0">
                    <a:pos x="2" y="565"/>
                  </a:cxn>
                  <a:cxn ang="0">
                    <a:pos x="7" y="587"/>
                  </a:cxn>
                  <a:cxn ang="0">
                    <a:pos x="13" y="600"/>
                  </a:cxn>
                  <a:cxn ang="0">
                    <a:pos x="21" y="610"/>
                  </a:cxn>
                  <a:cxn ang="0">
                    <a:pos x="29" y="612"/>
                  </a:cxn>
                  <a:cxn ang="0">
                    <a:pos x="38" y="606"/>
                  </a:cxn>
                  <a:cxn ang="0">
                    <a:pos x="45" y="597"/>
                  </a:cxn>
                  <a:cxn ang="0">
                    <a:pos x="51" y="580"/>
                  </a:cxn>
                  <a:cxn ang="0">
                    <a:pos x="52" y="571"/>
                  </a:cxn>
                  <a:cxn ang="0">
                    <a:pos x="54" y="560"/>
                  </a:cxn>
                  <a:cxn ang="0">
                    <a:pos x="56" y="549"/>
                  </a:cxn>
                  <a:cxn ang="0">
                    <a:pos x="56" y="537"/>
                  </a:cxn>
                  <a:cxn ang="0">
                    <a:pos x="56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613">
                    <a:moveTo>
                      <a:pt x="0" y="0"/>
                    </a:moveTo>
                    <a:lnTo>
                      <a:pt x="0" y="537"/>
                    </a:lnTo>
                    <a:lnTo>
                      <a:pt x="2" y="565"/>
                    </a:lnTo>
                    <a:lnTo>
                      <a:pt x="7" y="587"/>
                    </a:lnTo>
                    <a:lnTo>
                      <a:pt x="13" y="600"/>
                    </a:lnTo>
                    <a:lnTo>
                      <a:pt x="21" y="610"/>
                    </a:lnTo>
                    <a:lnTo>
                      <a:pt x="29" y="612"/>
                    </a:lnTo>
                    <a:lnTo>
                      <a:pt x="38" y="606"/>
                    </a:lnTo>
                    <a:lnTo>
                      <a:pt x="45" y="597"/>
                    </a:lnTo>
                    <a:lnTo>
                      <a:pt x="51" y="580"/>
                    </a:lnTo>
                    <a:lnTo>
                      <a:pt x="52" y="571"/>
                    </a:lnTo>
                    <a:lnTo>
                      <a:pt x="54" y="560"/>
                    </a:lnTo>
                    <a:lnTo>
                      <a:pt x="56" y="549"/>
                    </a:lnTo>
                    <a:lnTo>
                      <a:pt x="56" y="537"/>
                    </a:lnTo>
                    <a:lnTo>
                      <a:pt x="5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AA33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6" name="Freeform 102"/>
              <p:cNvSpPr>
                <a:spLocks/>
              </p:cNvSpPr>
              <p:nvPr/>
            </p:nvSpPr>
            <p:spPr bwMode="auto">
              <a:xfrm>
                <a:off x="5242" y="3477"/>
                <a:ext cx="71" cy="613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534"/>
                  </a:cxn>
                  <a:cxn ang="0">
                    <a:pos x="70" y="537"/>
                  </a:cxn>
                  <a:cxn ang="0">
                    <a:pos x="70" y="540"/>
                  </a:cxn>
                  <a:cxn ang="0">
                    <a:pos x="67" y="566"/>
                  </a:cxn>
                  <a:cxn ang="0">
                    <a:pos x="62" y="586"/>
                  </a:cxn>
                  <a:cxn ang="0">
                    <a:pos x="54" y="600"/>
                  </a:cxn>
                  <a:cxn ang="0">
                    <a:pos x="44" y="609"/>
                  </a:cxn>
                  <a:cxn ang="0">
                    <a:pos x="35" y="612"/>
                  </a:cxn>
                  <a:cxn ang="0">
                    <a:pos x="26" y="609"/>
                  </a:cxn>
                  <a:cxn ang="0">
                    <a:pos x="16" y="598"/>
                  </a:cxn>
                  <a:cxn ang="0">
                    <a:pos x="8" y="583"/>
                  </a:cxn>
                  <a:cxn ang="0">
                    <a:pos x="5" y="574"/>
                  </a:cxn>
                  <a:cxn ang="0">
                    <a:pos x="4" y="565"/>
                  </a:cxn>
                  <a:cxn ang="0">
                    <a:pos x="2" y="553"/>
                  </a:cxn>
                  <a:cxn ang="0">
                    <a:pos x="0" y="542"/>
                  </a:cxn>
                  <a:cxn ang="0">
                    <a:pos x="0" y="540"/>
                  </a:cxn>
                  <a:cxn ang="0">
                    <a:pos x="0" y="537"/>
                  </a:cxn>
                  <a:cxn ang="0">
                    <a:pos x="0" y="6"/>
                  </a:cxn>
                  <a:cxn ang="0">
                    <a:pos x="2" y="0"/>
                  </a:cxn>
                  <a:cxn ang="0">
                    <a:pos x="70" y="0"/>
                  </a:cxn>
                </a:cxnLst>
                <a:rect l="0" t="0" r="r" b="b"/>
                <a:pathLst>
                  <a:path w="71" h="613">
                    <a:moveTo>
                      <a:pt x="70" y="0"/>
                    </a:moveTo>
                    <a:lnTo>
                      <a:pt x="70" y="534"/>
                    </a:lnTo>
                    <a:lnTo>
                      <a:pt x="70" y="537"/>
                    </a:lnTo>
                    <a:lnTo>
                      <a:pt x="70" y="540"/>
                    </a:lnTo>
                    <a:lnTo>
                      <a:pt x="67" y="566"/>
                    </a:lnTo>
                    <a:lnTo>
                      <a:pt x="62" y="586"/>
                    </a:lnTo>
                    <a:lnTo>
                      <a:pt x="54" y="600"/>
                    </a:lnTo>
                    <a:lnTo>
                      <a:pt x="44" y="609"/>
                    </a:lnTo>
                    <a:lnTo>
                      <a:pt x="35" y="612"/>
                    </a:lnTo>
                    <a:lnTo>
                      <a:pt x="26" y="609"/>
                    </a:lnTo>
                    <a:lnTo>
                      <a:pt x="16" y="598"/>
                    </a:lnTo>
                    <a:lnTo>
                      <a:pt x="8" y="583"/>
                    </a:lnTo>
                    <a:lnTo>
                      <a:pt x="5" y="574"/>
                    </a:lnTo>
                    <a:lnTo>
                      <a:pt x="4" y="565"/>
                    </a:lnTo>
                    <a:lnTo>
                      <a:pt x="2" y="553"/>
                    </a:lnTo>
                    <a:lnTo>
                      <a:pt x="0" y="542"/>
                    </a:lnTo>
                    <a:lnTo>
                      <a:pt x="0" y="540"/>
                    </a:lnTo>
                    <a:lnTo>
                      <a:pt x="0" y="537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70" y="0"/>
                    </a:lnTo>
                  </a:path>
                </a:pathLst>
              </a:custGeom>
              <a:solidFill>
                <a:srgbClr val="33B251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7" name="Freeform 103"/>
              <p:cNvSpPr>
                <a:spLocks/>
              </p:cNvSpPr>
              <p:nvPr/>
            </p:nvSpPr>
            <p:spPr bwMode="auto">
              <a:xfrm>
                <a:off x="4719" y="3477"/>
                <a:ext cx="70" cy="6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34"/>
                  </a:cxn>
                  <a:cxn ang="0">
                    <a:pos x="0" y="537"/>
                  </a:cxn>
                  <a:cxn ang="0">
                    <a:pos x="0" y="540"/>
                  </a:cxn>
                  <a:cxn ang="0">
                    <a:pos x="3" y="566"/>
                  </a:cxn>
                  <a:cxn ang="0">
                    <a:pos x="8" y="586"/>
                  </a:cxn>
                  <a:cxn ang="0">
                    <a:pos x="16" y="600"/>
                  </a:cxn>
                  <a:cxn ang="0">
                    <a:pos x="25" y="609"/>
                  </a:cxn>
                  <a:cxn ang="0">
                    <a:pos x="35" y="612"/>
                  </a:cxn>
                  <a:cxn ang="0">
                    <a:pos x="44" y="609"/>
                  </a:cxn>
                  <a:cxn ang="0">
                    <a:pos x="53" y="598"/>
                  </a:cxn>
                  <a:cxn ang="0">
                    <a:pos x="61" y="583"/>
                  </a:cxn>
                  <a:cxn ang="0">
                    <a:pos x="64" y="574"/>
                  </a:cxn>
                  <a:cxn ang="0">
                    <a:pos x="66" y="565"/>
                  </a:cxn>
                  <a:cxn ang="0">
                    <a:pos x="68" y="553"/>
                  </a:cxn>
                  <a:cxn ang="0">
                    <a:pos x="69" y="542"/>
                  </a:cxn>
                  <a:cxn ang="0">
                    <a:pos x="69" y="540"/>
                  </a:cxn>
                  <a:cxn ang="0">
                    <a:pos x="69" y="537"/>
                  </a:cxn>
                  <a:cxn ang="0">
                    <a:pos x="69" y="6"/>
                  </a:cxn>
                  <a:cxn ang="0">
                    <a:pos x="68" y="0"/>
                  </a:cxn>
                  <a:cxn ang="0">
                    <a:pos x="0" y="0"/>
                  </a:cxn>
                </a:cxnLst>
                <a:rect l="0" t="0" r="r" b="b"/>
                <a:pathLst>
                  <a:path w="70" h="613">
                    <a:moveTo>
                      <a:pt x="0" y="0"/>
                    </a:moveTo>
                    <a:lnTo>
                      <a:pt x="0" y="534"/>
                    </a:lnTo>
                    <a:lnTo>
                      <a:pt x="0" y="537"/>
                    </a:lnTo>
                    <a:lnTo>
                      <a:pt x="0" y="540"/>
                    </a:lnTo>
                    <a:lnTo>
                      <a:pt x="3" y="566"/>
                    </a:lnTo>
                    <a:lnTo>
                      <a:pt x="8" y="586"/>
                    </a:lnTo>
                    <a:lnTo>
                      <a:pt x="16" y="600"/>
                    </a:lnTo>
                    <a:lnTo>
                      <a:pt x="25" y="609"/>
                    </a:lnTo>
                    <a:lnTo>
                      <a:pt x="35" y="612"/>
                    </a:lnTo>
                    <a:lnTo>
                      <a:pt x="44" y="609"/>
                    </a:lnTo>
                    <a:lnTo>
                      <a:pt x="53" y="598"/>
                    </a:lnTo>
                    <a:lnTo>
                      <a:pt x="61" y="583"/>
                    </a:lnTo>
                    <a:lnTo>
                      <a:pt x="64" y="574"/>
                    </a:lnTo>
                    <a:lnTo>
                      <a:pt x="66" y="565"/>
                    </a:lnTo>
                    <a:lnTo>
                      <a:pt x="68" y="553"/>
                    </a:lnTo>
                    <a:lnTo>
                      <a:pt x="69" y="542"/>
                    </a:lnTo>
                    <a:lnTo>
                      <a:pt x="69" y="540"/>
                    </a:lnTo>
                    <a:lnTo>
                      <a:pt x="69" y="537"/>
                    </a:lnTo>
                    <a:lnTo>
                      <a:pt x="69" y="6"/>
                    </a:lnTo>
                    <a:lnTo>
                      <a:pt x="68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33B251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8" name="Freeform 104"/>
              <p:cNvSpPr>
                <a:spLocks/>
              </p:cNvSpPr>
              <p:nvPr/>
            </p:nvSpPr>
            <p:spPr bwMode="auto">
              <a:xfrm>
                <a:off x="5115" y="3477"/>
                <a:ext cx="83" cy="613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536"/>
                  </a:cxn>
                  <a:cxn ang="0">
                    <a:pos x="82" y="537"/>
                  </a:cxn>
                  <a:cxn ang="0">
                    <a:pos x="82" y="540"/>
                  </a:cxn>
                  <a:cxn ang="0">
                    <a:pos x="82" y="542"/>
                  </a:cxn>
                  <a:cxn ang="0">
                    <a:pos x="82" y="543"/>
                  </a:cxn>
                  <a:cxn ang="0">
                    <a:pos x="79" y="568"/>
                  </a:cxn>
                  <a:cxn ang="0">
                    <a:pos x="72" y="587"/>
                  </a:cxn>
                  <a:cxn ang="0">
                    <a:pos x="64" y="600"/>
                  </a:cxn>
                  <a:cxn ang="0">
                    <a:pos x="53" y="609"/>
                  </a:cxn>
                  <a:cxn ang="0">
                    <a:pos x="42" y="612"/>
                  </a:cxn>
                  <a:cxn ang="0">
                    <a:pos x="30" y="609"/>
                  </a:cxn>
                  <a:cxn ang="0">
                    <a:pos x="20" y="600"/>
                  </a:cxn>
                  <a:cxn ang="0">
                    <a:pos x="11" y="587"/>
                  </a:cxn>
                  <a:cxn ang="0">
                    <a:pos x="6" y="580"/>
                  </a:cxn>
                  <a:cxn ang="0">
                    <a:pos x="3" y="571"/>
                  </a:cxn>
                  <a:cxn ang="0">
                    <a:pos x="2" y="559"/>
                  </a:cxn>
                  <a:cxn ang="0">
                    <a:pos x="0" y="545"/>
                  </a:cxn>
                  <a:cxn ang="0">
                    <a:pos x="0" y="543"/>
                  </a:cxn>
                  <a:cxn ang="0">
                    <a:pos x="0" y="542"/>
                  </a:cxn>
                  <a:cxn ang="0">
                    <a:pos x="0" y="540"/>
                  </a:cxn>
                  <a:cxn ang="0">
                    <a:pos x="0" y="537"/>
                  </a:cxn>
                  <a:cxn ang="0">
                    <a:pos x="0" y="2"/>
                  </a:cxn>
                  <a:cxn ang="0">
                    <a:pos x="3" y="0"/>
                  </a:cxn>
                  <a:cxn ang="0">
                    <a:pos x="82" y="0"/>
                  </a:cxn>
                </a:cxnLst>
                <a:rect l="0" t="0" r="r" b="b"/>
                <a:pathLst>
                  <a:path w="83" h="613">
                    <a:moveTo>
                      <a:pt x="82" y="0"/>
                    </a:moveTo>
                    <a:lnTo>
                      <a:pt x="82" y="536"/>
                    </a:lnTo>
                    <a:lnTo>
                      <a:pt x="82" y="537"/>
                    </a:lnTo>
                    <a:lnTo>
                      <a:pt x="82" y="540"/>
                    </a:lnTo>
                    <a:lnTo>
                      <a:pt x="82" y="542"/>
                    </a:lnTo>
                    <a:lnTo>
                      <a:pt x="82" y="543"/>
                    </a:lnTo>
                    <a:lnTo>
                      <a:pt x="79" y="568"/>
                    </a:lnTo>
                    <a:lnTo>
                      <a:pt x="72" y="587"/>
                    </a:lnTo>
                    <a:lnTo>
                      <a:pt x="64" y="600"/>
                    </a:lnTo>
                    <a:lnTo>
                      <a:pt x="53" y="609"/>
                    </a:lnTo>
                    <a:lnTo>
                      <a:pt x="42" y="612"/>
                    </a:lnTo>
                    <a:lnTo>
                      <a:pt x="30" y="609"/>
                    </a:lnTo>
                    <a:lnTo>
                      <a:pt x="20" y="600"/>
                    </a:lnTo>
                    <a:lnTo>
                      <a:pt x="11" y="587"/>
                    </a:lnTo>
                    <a:lnTo>
                      <a:pt x="6" y="580"/>
                    </a:lnTo>
                    <a:lnTo>
                      <a:pt x="3" y="571"/>
                    </a:lnTo>
                    <a:lnTo>
                      <a:pt x="2" y="559"/>
                    </a:lnTo>
                    <a:lnTo>
                      <a:pt x="0" y="545"/>
                    </a:lnTo>
                    <a:lnTo>
                      <a:pt x="0" y="543"/>
                    </a:lnTo>
                    <a:lnTo>
                      <a:pt x="0" y="542"/>
                    </a:lnTo>
                    <a:lnTo>
                      <a:pt x="0" y="540"/>
                    </a:lnTo>
                    <a:lnTo>
                      <a:pt x="0" y="537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82" y="0"/>
                    </a:lnTo>
                  </a:path>
                </a:pathLst>
              </a:custGeom>
              <a:solidFill>
                <a:srgbClr val="5BC175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9" name="Freeform 105"/>
              <p:cNvSpPr>
                <a:spLocks/>
              </p:cNvSpPr>
              <p:nvPr/>
            </p:nvSpPr>
            <p:spPr bwMode="auto">
              <a:xfrm>
                <a:off x="4834" y="3477"/>
                <a:ext cx="84" cy="6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36"/>
                  </a:cxn>
                  <a:cxn ang="0">
                    <a:pos x="0" y="537"/>
                  </a:cxn>
                  <a:cxn ang="0">
                    <a:pos x="0" y="540"/>
                  </a:cxn>
                  <a:cxn ang="0">
                    <a:pos x="0" y="542"/>
                  </a:cxn>
                  <a:cxn ang="0">
                    <a:pos x="0" y="543"/>
                  </a:cxn>
                  <a:cxn ang="0">
                    <a:pos x="3" y="568"/>
                  </a:cxn>
                  <a:cxn ang="0">
                    <a:pos x="9" y="587"/>
                  </a:cxn>
                  <a:cxn ang="0">
                    <a:pos x="17" y="600"/>
                  </a:cxn>
                  <a:cxn ang="0">
                    <a:pos x="28" y="609"/>
                  </a:cxn>
                  <a:cxn ang="0">
                    <a:pos x="41" y="612"/>
                  </a:cxn>
                  <a:cxn ang="0">
                    <a:pos x="52" y="609"/>
                  </a:cxn>
                  <a:cxn ang="0">
                    <a:pos x="63" y="600"/>
                  </a:cxn>
                  <a:cxn ang="0">
                    <a:pos x="72" y="587"/>
                  </a:cxn>
                  <a:cxn ang="0">
                    <a:pos x="75" y="580"/>
                  </a:cxn>
                  <a:cxn ang="0">
                    <a:pos x="78" y="571"/>
                  </a:cxn>
                  <a:cxn ang="0">
                    <a:pos x="80" y="559"/>
                  </a:cxn>
                  <a:cxn ang="0">
                    <a:pos x="82" y="545"/>
                  </a:cxn>
                  <a:cxn ang="0">
                    <a:pos x="82" y="543"/>
                  </a:cxn>
                  <a:cxn ang="0">
                    <a:pos x="82" y="542"/>
                  </a:cxn>
                  <a:cxn ang="0">
                    <a:pos x="83" y="540"/>
                  </a:cxn>
                  <a:cxn ang="0">
                    <a:pos x="83" y="537"/>
                  </a:cxn>
                  <a:cxn ang="0">
                    <a:pos x="83" y="2"/>
                  </a:cxn>
                  <a:cxn ang="0">
                    <a:pos x="80" y="0"/>
                  </a:cxn>
                  <a:cxn ang="0">
                    <a:pos x="0" y="0"/>
                  </a:cxn>
                </a:cxnLst>
                <a:rect l="0" t="0" r="r" b="b"/>
                <a:pathLst>
                  <a:path w="84" h="613">
                    <a:moveTo>
                      <a:pt x="0" y="0"/>
                    </a:moveTo>
                    <a:lnTo>
                      <a:pt x="0" y="536"/>
                    </a:lnTo>
                    <a:lnTo>
                      <a:pt x="0" y="537"/>
                    </a:lnTo>
                    <a:lnTo>
                      <a:pt x="0" y="540"/>
                    </a:lnTo>
                    <a:lnTo>
                      <a:pt x="0" y="542"/>
                    </a:lnTo>
                    <a:lnTo>
                      <a:pt x="0" y="543"/>
                    </a:lnTo>
                    <a:lnTo>
                      <a:pt x="3" y="568"/>
                    </a:lnTo>
                    <a:lnTo>
                      <a:pt x="9" y="587"/>
                    </a:lnTo>
                    <a:lnTo>
                      <a:pt x="17" y="600"/>
                    </a:lnTo>
                    <a:lnTo>
                      <a:pt x="28" y="609"/>
                    </a:lnTo>
                    <a:lnTo>
                      <a:pt x="41" y="612"/>
                    </a:lnTo>
                    <a:lnTo>
                      <a:pt x="52" y="609"/>
                    </a:lnTo>
                    <a:lnTo>
                      <a:pt x="63" y="600"/>
                    </a:lnTo>
                    <a:lnTo>
                      <a:pt x="72" y="587"/>
                    </a:lnTo>
                    <a:lnTo>
                      <a:pt x="75" y="580"/>
                    </a:lnTo>
                    <a:lnTo>
                      <a:pt x="78" y="571"/>
                    </a:lnTo>
                    <a:lnTo>
                      <a:pt x="80" y="559"/>
                    </a:lnTo>
                    <a:lnTo>
                      <a:pt x="82" y="545"/>
                    </a:lnTo>
                    <a:lnTo>
                      <a:pt x="82" y="543"/>
                    </a:lnTo>
                    <a:lnTo>
                      <a:pt x="82" y="542"/>
                    </a:lnTo>
                    <a:lnTo>
                      <a:pt x="83" y="540"/>
                    </a:lnTo>
                    <a:lnTo>
                      <a:pt x="83" y="537"/>
                    </a:lnTo>
                    <a:lnTo>
                      <a:pt x="83" y="2"/>
                    </a:lnTo>
                    <a:lnTo>
                      <a:pt x="8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5BC175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845" name="Rectangle 106"/>
          <p:cNvSpPr>
            <a:spLocks noChangeArrowheads="1"/>
          </p:cNvSpPr>
          <p:nvPr/>
        </p:nvSpPr>
        <p:spPr bwMode="auto">
          <a:xfrm>
            <a:off x="7613650" y="9673292"/>
            <a:ext cx="129570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1º PILAR</a:t>
            </a:r>
          </a:p>
        </p:txBody>
      </p:sp>
      <p:sp>
        <p:nvSpPr>
          <p:cNvPr id="846" name="Rectangle 107"/>
          <p:cNvSpPr>
            <a:spLocks noChangeArrowheads="1"/>
          </p:cNvSpPr>
          <p:nvPr/>
        </p:nvSpPr>
        <p:spPr bwMode="auto">
          <a:xfrm>
            <a:off x="9905352" y="9725128"/>
            <a:ext cx="126316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2º PILAR</a:t>
            </a:r>
          </a:p>
        </p:txBody>
      </p:sp>
      <p:sp>
        <p:nvSpPr>
          <p:cNvPr id="847" name="Rectangle 108"/>
          <p:cNvSpPr>
            <a:spLocks noChangeArrowheads="1"/>
          </p:cNvSpPr>
          <p:nvPr/>
        </p:nvSpPr>
        <p:spPr bwMode="auto">
          <a:xfrm>
            <a:off x="12166837" y="9716385"/>
            <a:ext cx="1599595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3º PILAR</a:t>
            </a:r>
          </a:p>
        </p:txBody>
      </p:sp>
      <p:sp>
        <p:nvSpPr>
          <p:cNvPr id="848" name="Rectangle 109"/>
          <p:cNvSpPr>
            <a:spLocks noChangeArrowheads="1"/>
          </p:cNvSpPr>
          <p:nvPr/>
        </p:nvSpPr>
        <p:spPr bwMode="auto">
          <a:xfrm>
            <a:off x="7145080" y="3479635"/>
            <a:ext cx="2065030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PROTECÇÃO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SOCIAL BASE</a:t>
            </a:r>
          </a:p>
        </p:txBody>
      </p:sp>
      <p:sp>
        <p:nvSpPr>
          <p:cNvPr id="849" name="Rectangle 110"/>
          <p:cNvSpPr>
            <a:spLocks noChangeArrowheads="1"/>
          </p:cNvSpPr>
          <p:nvPr/>
        </p:nvSpPr>
        <p:spPr bwMode="auto">
          <a:xfrm>
            <a:off x="9525634" y="3324919"/>
            <a:ext cx="2133298" cy="101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PROTECÇÃO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SOCIAL OBRIGATÓRIA</a:t>
            </a:r>
          </a:p>
        </p:txBody>
      </p:sp>
      <p:sp>
        <p:nvSpPr>
          <p:cNvPr id="850" name="Rectangle 111"/>
          <p:cNvSpPr>
            <a:spLocks noChangeArrowheads="1"/>
          </p:cNvSpPr>
          <p:nvPr/>
        </p:nvSpPr>
        <p:spPr bwMode="auto">
          <a:xfrm>
            <a:off x="11729644" y="3363797"/>
            <a:ext cx="2394857" cy="101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PROTECÇÃO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SOCIAL COMPLEMENTAR</a:t>
            </a:r>
          </a:p>
        </p:txBody>
      </p:sp>
      <p:sp>
        <p:nvSpPr>
          <p:cNvPr id="851" name="Rectangle 113"/>
          <p:cNvSpPr>
            <a:spLocks noChangeArrowheads="1"/>
          </p:cNvSpPr>
          <p:nvPr/>
        </p:nvSpPr>
        <p:spPr bwMode="auto">
          <a:xfrm>
            <a:off x="5632450" y="2530475"/>
            <a:ext cx="9144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1" hangingPunct="1"/>
            <a:r>
              <a:rPr lang="pt-PT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LEI 7/04 ESCALONA A PROTECÇÃO SOCIAL EM TRÊS PILARES: </a:t>
            </a:r>
          </a:p>
        </p:txBody>
      </p:sp>
      <p:grpSp>
        <p:nvGrpSpPr>
          <p:cNvPr id="853" name="Group 3"/>
          <p:cNvGrpSpPr>
            <a:grpSpLocks/>
          </p:cNvGrpSpPr>
          <p:nvPr/>
        </p:nvGrpSpPr>
        <p:grpSpPr bwMode="auto">
          <a:xfrm>
            <a:off x="5632450" y="4756719"/>
            <a:ext cx="1224643" cy="1973263"/>
            <a:chOff x="432" y="2544"/>
            <a:chExt cx="772" cy="1243"/>
          </a:xfrm>
        </p:grpSpPr>
        <p:sp>
          <p:nvSpPr>
            <p:cNvPr id="854" name="Freeform 4"/>
            <p:cNvSpPr>
              <a:spLocks/>
            </p:cNvSpPr>
            <p:nvPr/>
          </p:nvSpPr>
          <p:spPr bwMode="auto">
            <a:xfrm>
              <a:off x="698" y="2845"/>
              <a:ext cx="282" cy="419"/>
            </a:xfrm>
            <a:custGeom>
              <a:avLst/>
              <a:gdLst/>
              <a:ahLst/>
              <a:cxnLst>
                <a:cxn ang="0">
                  <a:pos x="38" y="201"/>
                </a:cxn>
                <a:cxn ang="0">
                  <a:pos x="61" y="128"/>
                </a:cxn>
                <a:cxn ang="0">
                  <a:pos x="85" y="67"/>
                </a:cxn>
                <a:cxn ang="0">
                  <a:pos x="110" y="18"/>
                </a:cxn>
                <a:cxn ang="0">
                  <a:pos x="152" y="0"/>
                </a:cxn>
                <a:cxn ang="0">
                  <a:pos x="203" y="0"/>
                </a:cxn>
                <a:cxn ang="0">
                  <a:pos x="245" y="18"/>
                </a:cxn>
                <a:cxn ang="0">
                  <a:pos x="270" y="58"/>
                </a:cxn>
                <a:cxn ang="0">
                  <a:pos x="275" y="129"/>
                </a:cxn>
                <a:cxn ang="0">
                  <a:pos x="281" y="220"/>
                </a:cxn>
                <a:cxn ang="0">
                  <a:pos x="270" y="305"/>
                </a:cxn>
                <a:cxn ang="0">
                  <a:pos x="263" y="347"/>
                </a:cxn>
                <a:cxn ang="0">
                  <a:pos x="246" y="382"/>
                </a:cxn>
                <a:cxn ang="0">
                  <a:pos x="220" y="394"/>
                </a:cxn>
                <a:cxn ang="0">
                  <a:pos x="147" y="415"/>
                </a:cxn>
                <a:cxn ang="0">
                  <a:pos x="100" y="418"/>
                </a:cxn>
                <a:cxn ang="0">
                  <a:pos x="27" y="401"/>
                </a:cxn>
                <a:cxn ang="0">
                  <a:pos x="0" y="345"/>
                </a:cxn>
                <a:cxn ang="0">
                  <a:pos x="6" y="293"/>
                </a:cxn>
                <a:cxn ang="0">
                  <a:pos x="33" y="218"/>
                </a:cxn>
                <a:cxn ang="0">
                  <a:pos x="38" y="201"/>
                </a:cxn>
              </a:cxnLst>
              <a:rect l="0" t="0" r="r" b="b"/>
              <a:pathLst>
                <a:path w="282" h="419">
                  <a:moveTo>
                    <a:pt x="38" y="201"/>
                  </a:moveTo>
                  <a:lnTo>
                    <a:pt x="61" y="128"/>
                  </a:lnTo>
                  <a:lnTo>
                    <a:pt x="85" y="67"/>
                  </a:lnTo>
                  <a:lnTo>
                    <a:pt x="110" y="18"/>
                  </a:lnTo>
                  <a:lnTo>
                    <a:pt x="152" y="0"/>
                  </a:lnTo>
                  <a:lnTo>
                    <a:pt x="203" y="0"/>
                  </a:lnTo>
                  <a:lnTo>
                    <a:pt x="245" y="18"/>
                  </a:lnTo>
                  <a:lnTo>
                    <a:pt x="270" y="58"/>
                  </a:lnTo>
                  <a:lnTo>
                    <a:pt x="275" y="129"/>
                  </a:lnTo>
                  <a:lnTo>
                    <a:pt x="281" y="220"/>
                  </a:lnTo>
                  <a:lnTo>
                    <a:pt x="270" y="305"/>
                  </a:lnTo>
                  <a:lnTo>
                    <a:pt x="263" y="347"/>
                  </a:lnTo>
                  <a:lnTo>
                    <a:pt x="246" y="382"/>
                  </a:lnTo>
                  <a:lnTo>
                    <a:pt x="220" y="394"/>
                  </a:lnTo>
                  <a:lnTo>
                    <a:pt x="147" y="415"/>
                  </a:lnTo>
                  <a:lnTo>
                    <a:pt x="100" y="418"/>
                  </a:lnTo>
                  <a:lnTo>
                    <a:pt x="27" y="401"/>
                  </a:lnTo>
                  <a:lnTo>
                    <a:pt x="0" y="345"/>
                  </a:lnTo>
                  <a:lnTo>
                    <a:pt x="6" y="293"/>
                  </a:lnTo>
                  <a:lnTo>
                    <a:pt x="33" y="218"/>
                  </a:lnTo>
                  <a:lnTo>
                    <a:pt x="38" y="201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5" name="Freeform 5"/>
            <p:cNvSpPr>
              <a:spLocks/>
            </p:cNvSpPr>
            <p:nvPr/>
          </p:nvSpPr>
          <p:spPr bwMode="auto">
            <a:xfrm>
              <a:off x="931" y="2873"/>
              <a:ext cx="273" cy="531"/>
            </a:xfrm>
            <a:custGeom>
              <a:avLst/>
              <a:gdLst/>
              <a:ahLst/>
              <a:cxnLst>
                <a:cxn ang="0">
                  <a:pos x="13" y="7"/>
                </a:cxn>
                <a:cxn ang="0">
                  <a:pos x="44" y="0"/>
                </a:cxn>
                <a:cxn ang="0">
                  <a:pos x="86" y="25"/>
                </a:cxn>
                <a:cxn ang="0">
                  <a:pos x="125" y="79"/>
                </a:cxn>
                <a:cxn ang="0">
                  <a:pos x="173" y="154"/>
                </a:cxn>
                <a:cxn ang="0">
                  <a:pos x="191" y="225"/>
                </a:cxn>
                <a:cxn ang="0">
                  <a:pos x="197" y="312"/>
                </a:cxn>
                <a:cxn ang="0">
                  <a:pos x="193" y="364"/>
                </a:cxn>
                <a:cxn ang="0">
                  <a:pos x="193" y="395"/>
                </a:cxn>
                <a:cxn ang="0">
                  <a:pos x="236" y="427"/>
                </a:cxn>
                <a:cxn ang="0">
                  <a:pos x="258" y="470"/>
                </a:cxn>
                <a:cxn ang="0">
                  <a:pos x="272" y="506"/>
                </a:cxn>
                <a:cxn ang="0">
                  <a:pos x="260" y="530"/>
                </a:cxn>
                <a:cxn ang="0">
                  <a:pos x="236" y="530"/>
                </a:cxn>
                <a:cxn ang="0">
                  <a:pos x="209" y="513"/>
                </a:cxn>
                <a:cxn ang="0">
                  <a:pos x="205" y="480"/>
                </a:cxn>
                <a:cxn ang="0">
                  <a:pos x="191" y="440"/>
                </a:cxn>
                <a:cxn ang="0">
                  <a:pos x="166" y="415"/>
                </a:cxn>
                <a:cxn ang="0">
                  <a:pos x="142" y="408"/>
                </a:cxn>
                <a:cxn ang="0">
                  <a:pos x="117" y="408"/>
                </a:cxn>
                <a:cxn ang="0">
                  <a:pos x="113" y="389"/>
                </a:cxn>
                <a:cxn ang="0">
                  <a:pos x="138" y="383"/>
                </a:cxn>
                <a:cxn ang="0">
                  <a:pos x="162" y="379"/>
                </a:cxn>
                <a:cxn ang="0">
                  <a:pos x="173" y="340"/>
                </a:cxn>
                <a:cxn ang="0">
                  <a:pos x="174" y="280"/>
                </a:cxn>
                <a:cxn ang="0">
                  <a:pos x="166" y="212"/>
                </a:cxn>
                <a:cxn ang="0">
                  <a:pos x="144" y="160"/>
                </a:cxn>
                <a:cxn ang="0">
                  <a:pos x="119" y="116"/>
                </a:cxn>
                <a:cxn ang="0">
                  <a:pos x="95" y="93"/>
                </a:cxn>
                <a:cxn ang="0">
                  <a:pos x="62" y="76"/>
                </a:cxn>
                <a:cxn ang="0">
                  <a:pos x="27" y="57"/>
                </a:cxn>
                <a:cxn ang="0">
                  <a:pos x="2" y="46"/>
                </a:cxn>
                <a:cxn ang="0">
                  <a:pos x="0" y="21"/>
                </a:cxn>
                <a:cxn ang="0">
                  <a:pos x="13" y="7"/>
                </a:cxn>
              </a:cxnLst>
              <a:rect l="0" t="0" r="r" b="b"/>
              <a:pathLst>
                <a:path w="273" h="531">
                  <a:moveTo>
                    <a:pt x="13" y="7"/>
                  </a:moveTo>
                  <a:lnTo>
                    <a:pt x="44" y="0"/>
                  </a:lnTo>
                  <a:lnTo>
                    <a:pt x="86" y="25"/>
                  </a:lnTo>
                  <a:lnTo>
                    <a:pt x="125" y="79"/>
                  </a:lnTo>
                  <a:lnTo>
                    <a:pt x="173" y="154"/>
                  </a:lnTo>
                  <a:lnTo>
                    <a:pt x="191" y="225"/>
                  </a:lnTo>
                  <a:lnTo>
                    <a:pt x="197" y="312"/>
                  </a:lnTo>
                  <a:lnTo>
                    <a:pt x="193" y="364"/>
                  </a:lnTo>
                  <a:lnTo>
                    <a:pt x="193" y="395"/>
                  </a:lnTo>
                  <a:lnTo>
                    <a:pt x="236" y="427"/>
                  </a:lnTo>
                  <a:lnTo>
                    <a:pt x="258" y="470"/>
                  </a:lnTo>
                  <a:lnTo>
                    <a:pt x="272" y="506"/>
                  </a:lnTo>
                  <a:lnTo>
                    <a:pt x="260" y="530"/>
                  </a:lnTo>
                  <a:lnTo>
                    <a:pt x="236" y="530"/>
                  </a:lnTo>
                  <a:lnTo>
                    <a:pt x="209" y="513"/>
                  </a:lnTo>
                  <a:lnTo>
                    <a:pt x="205" y="480"/>
                  </a:lnTo>
                  <a:lnTo>
                    <a:pt x="191" y="440"/>
                  </a:lnTo>
                  <a:lnTo>
                    <a:pt x="166" y="415"/>
                  </a:lnTo>
                  <a:lnTo>
                    <a:pt x="142" y="408"/>
                  </a:lnTo>
                  <a:lnTo>
                    <a:pt x="117" y="408"/>
                  </a:lnTo>
                  <a:lnTo>
                    <a:pt x="113" y="389"/>
                  </a:lnTo>
                  <a:lnTo>
                    <a:pt x="138" y="383"/>
                  </a:lnTo>
                  <a:lnTo>
                    <a:pt x="162" y="379"/>
                  </a:lnTo>
                  <a:lnTo>
                    <a:pt x="173" y="340"/>
                  </a:lnTo>
                  <a:lnTo>
                    <a:pt x="174" y="280"/>
                  </a:lnTo>
                  <a:lnTo>
                    <a:pt x="166" y="212"/>
                  </a:lnTo>
                  <a:lnTo>
                    <a:pt x="144" y="160"/>
                  </a:lnTo>
                  <a:lnTo>
                    <a:pt x="119" y="116"/>
                  </a:lnTo>
                  <a:lnTo>
                    <a:pt x="95" y="93"/>
                  </a:lnTo>
                  <a:lnTo>
                    <a:pt x="62" y="76"/>
                  </a:lnTo>
                  <a:lnTo>
                    <a:pt x="27" y="57"/>
                  </a:lnTo>
                  <a:lnTo>
                    <a:pt x="2" y="46"/>
                  </a:lnTo>
                  <a:lnTo>
                    <a:pt x="0" y="21"/>
                  </a:lnTo>
                  <a:lnTo>
                    <a:pt x="13" y="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6" name="Freeform 6"/>
            <p:cNvSpPr>
              <a:spLocks/>
            </p:cNvSpPr>
            <p:nvPr/>
          </p:nvSpPr>
          <p:spPr bwMode="auto">
            <a:xfrm>
              <a:off x="432" y="2858"/>
              <a:ext cx="420" cy="517"/>
            </a:xfrm>
            <a:custGeom>
              <a:avLst/>
              <a:gdLst/>
              <a:ahLst/>
              <a:cxnLst>
                <a:cxn ang="0">
                  <a:pos x="205" y="103"/>
                </a:cxn>
                <a:cxn ang="0">
                  <a:pos x="267" y="54"/>
                </a:cxn>
                <a:cxn ang="0">
                  <a:pos x="332" y="12"/>
                </a:cxn>
                <a:cxn ang="0">
                  <a:pos x="370" y="0"/>
                </a:cxn>
                <a:cxn ang="0">
                  <a:pos x="418" y="8"/>
                </a:cxn>
                <a:cxn ang="0">
                  <a:pos x="419" y="42"/>
                </a:cxn>
                <a:cxn ang="0">
                  <a:pos x="394" y="81"/>
                </a:cxn>
                <a:cxn ang="0">
                  <a:pos x="370" y="75"/>
                </a:cxn>
                <a:cxn ang="0">
                  <a:pos x="344" y="61"/>
                </a:cxn>
                <a:cxn ang="0">
                  <a:pos x="309" y="61"/>
                </a:cxn>
                <a:cxn ang="0">
                  <a:pos x="260" y="91"/>
                </a:cxn>
                <a:cxn ang="0">
                  <a:pos x="223" y="128"/>
                </a:cxn>
                <a:cxn ang="0">
                  <a:pos x="160" y="194"/>
                </a:cxn>
                <a:cxn ang="0">
                  <a:pos x="125" y="269"/>
                </a:cxn>
                <a:cxn ang="0">
                  <a:pos x="100" y="322"/>
                </a:cxn>
                <a:cxn ang="0">
                  <a:pos x="88" y="372"/>
                </a:cxn>
                <a:cxn ang="0">
                  <a:pos x="98" y="378"/>
                </a:cxn>
                <a:cxn ang="0">
                  <a:pos x="129" y="378"/>
                </a:cxn>
                <a:cxn ang="0">
                  <a:pos x="162" y="385"/>
                </a:cxn>
                <a:cxn ang="0">
                  <a:pos x="166" y="401"/>
                </a:cxn>
                <a:cxn ang="0">
                  <a:pos x="144" y="415"/>
                </a:cxn>
                <a:cxn ang="0">
                  <a:pos x="111" y="421"/>
                </a:cxn>
                <a:cxn ang="0">
                  <a:pos x="70" y="443"/>
                </a:cxn>
                <a:cxn ang="0">
                  <a:pos x="46" y="476"/>
                </a:cxn>
                <a:cxn ang="0">
                  <a:pos x="39" y="512"/>
                </a:cxn>
                <a:cxn ang="0">
                  <a:pos x="21" y="516"/>
                </a:cxn>
                <a:cxn ang="0">
                  <a:pos x="2" y="498"/>
                </a:cxn>
                <a:cxn ang="0">
                  <a:pos x="0" y="463"/>
                </a:cxn>
                <a:cxn ang="0">
                  <a:pos x="19" y="433"/>
                </a:cxn>
                <a:cxn ang="0">
                  <a:pos x="58" y="388"/>
                </a:cxn>
                <a:cxn ang="0">
                  <a:pos x="74" y="340"/>
                </a:cxn>
                <a:cxn ang="0">
                  <a:pos x="93" y="285"/>
                </a:cxn>
                <a:cxn ang="0">
                  <a:pos x="117" y="220"/>
                </a:cxn>
                <a:cxn ang="0">
                  <a:pos x="147" y="166"/>
                </a:cxn>
                <a:cxn ang="0">
                  <a:pos x="180" y="124"/>
                </a:cxn>
                <a:cxn ang="0">
                  <a:pos x="205" y="103"/>
                </a:cxn>
              </a:cxnLst>
              <a:rect l="0" t="0" r="r" b="b"/>
              <a:pathLst>
                <a:path w="420" h="517">
                  <a:moveTo>
                    <a:pt x="205" y="103"/>
                  </a:moveTo>
                  <a:lnTo>
                    <a:pt x="267" y="54"/>
                  </a:lnTo>
                  <a:lnTo>
                    <a:pt x="332" y="12"/>
                  </a:lnTo>
                  <a:lnTo>
                    <a:pt x="370" y="0"/>
                  </a:lnTo>
                  <a:lnTo>
                    <a:pt x="418" y="8"/>
                  </a:lnTo>
                  <a:lnTo>
                    <a:pt x="419" y="42"/>
                  </a:lnTo>
                  <a:lnTo>
                    <a:pt x="394" y="81"/>
                  </a:lnTo>
                  <a:lnTo>
                    <a:pt x="370" y="75"/>
                  </a:lnTo>
                  <a:lnTo>
                    <a:pt x="344" y="61"/>
                  </a:lnTo>
                  <a:lnTo>
                    <a:pt x="309" y="61"/>
                  </a:lnTo>
                  <a:lnTo>
                    <a:pt x="260" y="91"/>
                  </a:lnTo>
                  <a:lnTo>
                    <a:pt x="223" y="128"/>
                  </a:lnTo>
                  <a:lnTo>
                    <a:pt x="160" y="194"/>
                  </a:lnTo>
                  <a:lnTo>
                    <a:pt x="125" y="269"/>
                  </a:lnTo>
                  <a:lnTo>
                    <a:pt x="100" y="322"/>
                  </a:lnTo>
                  <a:lnTo>
                    <a:pt x="88" y="372"/>
                  </a:lnTo>
                  <a:lnTo>
                    <a:pt x="98" y="378"/>
                  </a:lnTo>
                  <a:lnTo>
                    <a:pt x="129" y="378"/>
                  </a:lnTo>
                  <a:lnTo>
                    <a:pt x="162" y="385"/>
                  </a:lnTo>
                  <a:lnTo>
                    <a:pt x="166" y="401"/>
                  </a:lnTo>
                  <a:lnTo>
                    <a:pt x="144" y="415"/>
                  </a:lnTo>
                  <a:lnTo>
                    <a:pt x="111" y="421"/>
                  </a:lnTo>
                  <a:lnTo>
                    <a:pt x="70" y="443"/>
                  </a:lnTo>
                  <a:lnTo>
                    <a:pt x="46" y="476"/>
                  </a:lnTo>
                  <a:lnTo>
                    <a:pt x="39" y="512"/>
                  </a:lnTo>
                  <a:lnTo>
                    <a:pt x="21" y="516"/>
                  </a:lnTo>
                  <a:lnTo>
                    <a:pt x="2" y="498"/>
                  </a:lnTo>
                  <a:lnTo>
                    <a:pt x="0" y="463"/>
                  </a:lnTo>
                  <a:lnTo>
                    <a:pt x="19" y="433"/>
                  </a:lnTo>
                  <a:lnTo>
                    <a:pt x="58" y="388"/>
                  </a:lnTo>
                  <a:lnTo>
                    <a:pt x="74" y="340"/>
                  </a:lnTo>
                  <a:lnTo>
                    <a:pt x="93" y="285"/>
                  </a:lnTo>
                  <a:lnTo>
                    <a:pt x="117" y="220"/>
                  </a:lnTo>
                  <a:lnTo>
                    <a:pt x="147" y="166"/>
                  </a:lnTo>
                  <a:lnTo>
                    <a:pt x="180" y="124"/>
                  </a:lnTo>
                  <a:lnTo>
                    <a:pt x="205" y="103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7" name="Freeform 7"/>
            <p:cNvSpPr>
              <a:spLocks/>
            </p:cNvSpPr>
            <p:nvPr/>
          </p:nvSpPr>
          <p:spPr bwMode="auto">
            <a:xfrm>
              <a:off x="813" y="3177"/>
              <a:ext cx="200" cy="593"/>
            </a:xfrm>
            <a:custGeom>
              <a:avLst/>
              <a:gdLst/>
              <a:ahLst/>
              <a:cxnLst>
                <a:cxn ang="0">
                  <a:pos x="81" y="203"/>
                </a:cxn>
                <a:cxn ang="0">
                  <a:pos x="93" y="147"/>
                </a:cxn>
                <a:cxn ang="0">
                  <a:pos x="93" y="124"/>
                </a:cxn>
                <a:cxn ang="0">
                  <a:pos x="70" y="98"/>
                </a:cxn>
                <a:cxn ang="0">
                  <a:pos x="21" y="79"/>
                </a:cxn>
                <a:cxn ang="0">
                  <a:pos x="21" y="51"/>
                </a:cxn>
                <a:cxn ang="0">
                  <a:pos x="52" y="14"/>
                </a:cxn>
                <a:cxn ang="0">
                  <a:pos x="81" y="0"/>
                </a:cxn>
                <a:cxn ang="0">
                  <a:pos x="119" y="2"/>
                </a:cxn>
                <a:cxn ang="0">
                  <a:pos x="136" y="14"/>
                </a:cxn>
                <a:cxn ang="0">
                  <a:pos x="154" y="49"/>
                </a:cxn>
                <a:cxn ang="0">
                  <a:pos x="181" y="86"/>
                </a:cxn>
                <a:cxn ang="0">
                  <a:pos x="198" y="124"/>
                </a:cxn>
                <a:cxn ang="0">
                  <a:pos x="199" y="142"/>
                </a:cxn>
                <a:cxn ang="0">
                  <a:pos x="192" y="164"/>
                </a:cxn>
                <a:cxn ang="0">
                  <a:pos x="169" y="209"/>
                </a:cxn>
                <a:cxn ang="0">
                  <a:pos x="142" y="263"/>
                </a:cxn>
                <a:cxn ang="0">
                  <a:pos x="107" y="329"/>
                </a:cxn>
                <a:cxn ang="0">
                  <a:pos x="86" y="361"/>
                </a:cxn>
                <a:cxn ang="0">
                  <a:pos x="56" y="385"/>
                </a:cxn>
                <a:cxn ang="0">
                  <a:pos x="57" y="401"/>
                </a:cxn>
                <a:cxn ang="0">
                  <a:pos x="83" y="415"/>
                </a:cxn>
                <a:cxn ang="0">
                  <a:pos x="113" y="440"/>
                </a:cxn>
                <a:cxn ang="0">
                  <a:pos x="142" y="475"/>
                </a:cxn>
                <a:cxn ang="0">
                  <a:pos x="154" y="513"/>
                </a:cxn>
                <a:cxn ang="0">
                  <a:pos x="163" y="571"/>
                </a:cxn>
                <a:cxn ang="0">
                  <a:pos x="156" y="592"/>
                </a:cxn>
                <a:cxn ang="0">
                  <a:pos x="138" y="592"/>
                </a:cxn>
                <a:cxn ang="0">
                  <a:pos x="105" y="574"/>
                </a:cxn>
                <a:cxn ang="0">
                  <a:pos x="95" y="562"/>
                </a:cxn>
                <a:cxn ang="0">
                  <a:pos x="95" y="541"/>
                </a:cxn>
                <a:cxn ang="0">
                  <a:pos x="99" y="506"/>
                </a:cxn>
                <a:cxn ang="0">
                  <a:pos x="86" y="471"/>
                </a:cxn>
                <a:cxn ang="0">
                  <a:pos x="62" y="446"/>
                </a:cxn>
                <a:cxn ang="0">
                  <a:pos x="39" y="428"/>
                </a:cxn>
                <a:cxn ang="0">
                  <a:pos x="15" y="428"/>
                </a:cxn>
                <a:cxn ang="0">
                  <a:pos x="0" y="410"/>
                </a:cxn>
                <a:cxn ang="0">
                  <a:pos x="2" y="389"/>
                </a:cxn>
                <a:cxn ang="0">
                  <a:pos x="26" y="365"/>
                </a:cxn>
                <a:cxn ang="0">
                  <a:pos x="52" y="312"/>
                </a:cxn>
                <a:cxn ang="0">
                  <a:pos x="62" y="286"/>
                </a:cxn>
                <a:cxn ang="0">
                  <a:pos x="70" y="249"/>
                </a:cxn>
                <a:cxn ang="0">
                  <a:pos x="81" y="215"/>
                </a:cxn>
                <a:cxn ang="0">
                  <a:pos x="81" y="203"/>
                </a:cxn>
              </a:cxnLst>
              <a:rect l="0" t="0" r="r" b="b"/>
              <a:pathLst>
                <a:path w="200" h="593">
                  <a:moveTo>
                    <a:pt x="81" y="203"/>
                  </a:moveTo>
                  <a:lnTo>
                    <a:pt x="93" y="147"/>
                  </a:lnTo>
                  <a:lnTo>
                    <a:pt x="93" y="124"/>
                  </a:lnTo>
                  <a:lnTo>
                    <a:pt x="70" y="98"/>
                  </a:lnTo>
                  <a:lnTo>
                    <a:pt x="21" y="79"/>
                  </a:lnTo>
                  <a:lnTo>
                    <a:pt x="21" y="51"/>
                  </a:lnTo>
                  <a:lnTo>
                    <a:pt x="52" y="14"/>
                  </a:lnTo>
                  <a:lnTo>
                    <a:pt x="81" y="0"/>
                  </a:lnTo>
                  <a:lnTo>
                    <a:pt x="119" y="2"/>
                  </a:lnTo>
                  <a:lnTo>
                    <a:pt x="136" y="14"/>
                  </a:lnTo>
                  <a:lnTo>
                    <a:pt x="154" y="49"/>
                  </a:lnTo>
                  <a:lnTo>
                    <a:pt x="181" y="86"/>
                  </a:lnTo>
                  <a:lnTo>
                    <a:pt x="198" y="124"/>
                  </a:lnTo>
                  <a:lnTo>
                    <a:pt x="199" y="142"/>
                  </a:lnTo>
                  <a:lnTo>
                    <a:pt x="192" y="164"/>
                  </a:lnTo>
                  <a:lnTo>
                    <a:pt x="169" y="209"/>
                  </a:lnTo>
                  <a:lnTo>
                    <a:pt x="142" y="263"/>
                  </a:lnTo>
                  <a:lnTo>
                    <a:pt x="107" y="329"/>
                  </a:lnTo>
                  <a:lnTo>
                    <a:pt x="86" y="361"/>
                  </a:lnTo>
                  <a:lnTo>
                    <a:pt x="56" y="385"/>
                  </a:lnTo>
                  <a:lnTo>
                    <a:pt x="57" y="401"/>
                  </a:lnTo>
                  <a:lnTo>
                    <a:pt x="83" y="415"/>
                  </a:lnTo>
                  <a:lnTo>
                    <a:pt x="113" y="440"/>
                  </a:lnTo>
                  <a:lnTo>
                    <a:pt x="142" y="475"/>
                  </a:lnTo>
                  <a:lnTo>
                    <a:pt x="154" y="513"/>
                  </a:lnTo>
                  <a:lnTo>
                    <a:pt x="163" y="571"/>
                  </a:lnTo>
                  <a:lnTo>
                    <a:pt x="156" y="592"/>
                  </a:lnTo>
                  <a:lnTo>
                    <a:pt x="138" y="592"/>
                  </a:lnTo>
                  <a:lnTo>
                    <a:pt x="105" y="574"/>
                  </a:lnTo>
                  <a:lnTo>
                    <a:pt x="95" y="562"/>
                  </a:lnTo>
                  <a:lnTo>
                    <a:pt x="95" y="541"/>
                  </a:lnTo>
                  <a:lnTo>
                    <a:pt x="99" y="506"/>
                  </a:lnTo>
                  <a:lnTo>
                    <a:pt x="86" y="471"/>
                  </a:lnTo>
                  <a:lnTo>
                    <a:pt x="62" y="446"/>
                  </a:lnTo>
                  <a:lnTo>
                    <a:pt x="39" y="428"/>
                  </a:lnTo>
                  <a:lnTo>
                    <a:pt x="15" y="428"/>
                  </a:lnTo>
                  <a:lnTo>
                    <a:pt x="0" y="410"/>
                  </a:lnTo>
                  <a:lnTo>
                    <a:pt x="2" y="389"/>
                  </a:lnTo>
                  <a:lnTo>
                    <a:pt x="26" y="365"/>
                  </a:lnTo>
                  <a:lnTo>
                    <a:pt x="52" y="312"/>
                  </a:lnTo>
                  <a:lnTo>
                    <a:pt x="62" y="286"/>
                  </a:lnTo>
                  <a:lnTo>
                    <a:pt x="70" y="249"/>
                  </a:lnTo>
                  <a:lnTo>
                    <a:pt x="81" y="215"/>
                  </a:lnTo>
                  <a:lnTo>
                    <a:pt x="81" y="203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8" name="Freeform 8"/>
            <p:cNvSpPr>
              <a:spLocks/>
            </p:cNvSpPr>
            <p:nvPr/>
          </p:nvSpPr>
          <p:spPr bwMode="auto">
            <a:xfrm>
              <a:off x="587" y="3175"/>
              <a:ext cx="238" cy="612"/>
            </a:xfrm>
            <a:custGeom>
              <a:avLst/>
              <a:gdLst/>
              <a:ahLst/>
              <a:cxnLst>
                <a:cxn ang="0">
                  <a:pos x="64" y="109"/>
                </a:cxn>
                <a:cxn ang="0">
                  <a:pos x="91" y="54"/>
                </a:cxn>
                <a:cxn ang="0">
                  <a:pos x="118" y="23"/>
                </a:cxn>
                <a:cxn ang="0">
                  <a:pos x="165" y="0"/>
                </a:cxn>
                <a:cxn ang="0">
                  <a:pos x="214" y="0"/>
                </a:cxn>
                <a:cxn ang="0">
                  <a:pos x="237" y="23"/>
                </a:cxn>
                <a:cxn ang="0">
                  <a:pos x="237" y="47"/>
                </a:cxn>
                <a:cxn ang="0">
                  <a:pos x="207" y="73"/>
                </a:cxn>
                <a:cxn ang="0">
                  <a:pos x="172" y="91"/>
                </a:cxn>
                <a:cxn ang="0">
                  <a:pos x="147" y="114"/>
                </a:cxn>
                <a:cxn ang="0">
                  <a:pos x="134" y="144"/>
                </a:cxn>
                <a:cxn ang="0">
                  <a:pos x="134" y="194"/>
                </a:cxn>
                <a:cxn ang="0">
                  <a:pos x="147" y="243"/>
                </a:cxn>
                <a:cxn ang="0">
                  <a:pos x="149" y="310"/>
                </a:cxn>
                <a:cxn ang="0">
                  <a:pos x="158" y="356"/>
                </a:cxn>
                <a:cxn ang="0">
                  <a:pos x="165" y="401"/>
                </a:cxn>
                <a:cxn ang="0">
                  <a:pos x="165" y="435"/>
                </a:cxn>
                <a:cxn ang="0">
                  <a:pos x="149" y="447"/>
                </a:cxn>
                <a:cxn ang="0">
                  <a:pos x="129" y="443"/>
                </a:cxn>
                <a:cxn ang="0">
                  <a:pos x="98" y="450"/>
                </a:cxn>
                <a:cxn ang="0">
                  <a:pos x="69" y="480"/>
                </a:cxn>
                <a:cxn ang="0">
                  <a:pos x="55" y="526"/>
                </a:cxn>
                <a:cxn ang="0">
                  <a:pos x="51" y="587"/>
                </a:cxn>
                <a:cxn ang="0">
                  <a:pos x="55" y="607"/>
                </a:cxn>
                <a:cxn ang="0">
                  <a:pos x="31" y="611"/>
                </a:cxn>
                <a:cxn ang="0">
                  <a:pos x="15" y="601"/>
                </a:cxn>
                <a:cxn ang="0">
                  <a:pos x="0" y="569"/>
                </a:cxn>
                <a:cxn ang="0">
                  <a:pos x="2" y="538"/>
                </a:cxn>
                <a:cxn ang="0">
                  <a:pos x="21" y="480"/>
                </a:cxn>
                <a:cxn ang="0">
                  <a:pos x="49" y="450"/>
                </a:cxn>
                <a:cxn ang="0">
                  <a:pos x="80" y="419"/>
                </a:cxn>
                <a:cxn ang="0">
                  <a:pos x="104" y="405"/>
                </a:cxn>
                <a:cxn ang="0">
                  <a:pos x="129" y="399"/>
                </a:cxn>
                <a:cxn ang="0">
                  <a:pos x="130" y="380"/>
                </a:cxn>
                <a:cxn ang="0">
                  <a:pos x="112" y="326"/>
                </a:cxn>
                <a:cxn ang="0">
                  <a:pos x="94" y="268"/>
                </a:cxn>
                <a:cxn ang="0">
                  <a:pos x="75" y="224"/>
                </a:cxn>
                <a:cxn ang="0">
                  <a:pos x="64" y="175"/>
                </a:cxn>
                <a:cxn ang="0">
                  <a:pos x="55" y="145"/>
                </a:cxn>
                <a:cxn ang="0">
                  <a:pos x="64" y="109"/>
                </a:cxn>
              </a:cxnLst>
              <a:rect l="0" t="0" r="r" b="b"/>
              <a:pathLst>
                <a:path w="238" h="612">
                  <a:moveTo>
                    <a:pt x="64" y="109"/>
                  </a:moveTo>
                  <a:lnTo>
                    <a:pt x="91" y="54"/>
                  </a:lnTo>
                  <a:lnTo>
                    <a:pt x="118" y="23"/>
                  </a:lnTo>
                  <a:lnTo>
                    <a:pt x="165" y="0"/>
                  </a:lnTo>
                  <a:lnTo>
                    <a:pt x="214" y="0"/>
                  </a:lnTo>
                  <a:lnTo>
                    <a:pt x="237" y="23"/>
                  </a:lnTo>
                  <a:lnTo>
                    <a:pt x="237" y="47"/>
                  </a:lnTo>
                  <a:lnTo>
                    <a:pt x="207" y="73"/>
                  </a:lnTo>
                  <a:lnTo>
                    <a:pt x="172" y="91"/>
                  </a:lnTo>
                  <a:lnTo>
                    <a:pt x="147" y="114"/>
                  </a:lnTo>
                  <a:lnTo>
                    <a:pt x="134" y="144"/>
                  </a:lnTo>
                  <a:lnTo>
                    <a:pt x="134" y="194"/>
                  </a:lnTo>
                  <a:lnTo>
                    <a:pt x="147" y="243"/>
                  </a:lnTo>
                  <a:lnTo>
                    <a:pt x="149" y="310"/>
                  </a:lnTo>
                  <a:lnTo>
                    <a:pt x="158" y="356"/>
                  </a:lnTo>
                  <a:lnTo>
                    <a:pt x="165" y="401"/>
                  </a:lnTo>
                  <a:lnTo>
                    <a:pt x="165" y="435"/>
                  </a:lnTo>
                  <a:lnTo>
                    <a:pt x="149" y="447"/>
                  </a:lnTo>
                  <a:lnTo>
                    <a:pt x="129" y="443"/>
                  </a:lnTo>
                  <a:lnTo>
                    <a:pt x="98" y="450"/>
                  </a:lnTo>
                  <a:lnTo>
                    <a:pt x="69" y="480"/>
                  </a:lnTo>
                  <a:lnTo>
                    <a:pt x="55" y="526"/>
                  </a:lnTo>
                  <a:lnTo>
                    <a:pt x="51" y="587"/>
                  </a:lnTo>
                  <a:lnTo>
                    <a:pt x="55" y="607"/>
                  </a:lnTo>
                  <a:lnTo>
                    <a:pt x="31" y="611"/>
                  </a:lnTo>
                  <a:lnTo>
                    <a:pt x="15" y="601"/>
                  </a:lnTo>
                  <a:lnTo>
                    <a:pt x="0" y="569"/>
                  </a:lnTo>
                  <a:lnTo>
                    <a:pt x="2" y="538"/>
                  </a:lnTo>
                  <a:lnTo>
                    <a:pt x="21" y="480"/>
                  </a:lnTo>
                  <a:lnTo>
                    <a:pt x="49" y="450"/>
                  </a:lnTo>
                  <a:lnTo>
                    <a:pt x="80" y="419"/>
                  </a:lnTo>
                  <a:lnTo>
                    <a:pt x="104" y="405"/>
                  </a:lnTo>
                  <a:lnTo>
                    <a:pt x="129" y="399"/>
                  </a:lnTo>
                  <a:lnTo>
                    <a:pt x="130" y="380"/>
                  </a:lnTo>
                  <a:lnTo>
                    <a:pt x="112" y="326"/>
                  </a:lnTo>
                  <a:lnTo>
                    <a:pt x="94" y="268"/>
                  </a:lnTo>
                  <a:lnTo>
                    <a:pt x="75" y="224"/>
                  </a:lnTo>
                  <a:lnTo>
                    <a:pt x="64" y="175"/>
                  </a:lnTo>
                  <a:lnTo>
                    <a:pt x="55" y="145"/>
                  </a:lnTo>
                  <a:lnTo>
                    <a:pt x="64" y="10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9" name="Freeform 9"/>
            <p:cNvSpPr>
              <a:spLocks/>
            </p:cNvSpPr>
            <p:nvPr/>
          </p:nvSpPr>
          <p:spPr bwMode="auto">
            <a:xfrm>
              <a:off x="843" y="2544"/>
              <a:ext cx="244" cy="299"/>
            </a:xfrm>
            <a:custGeom>
              <a:avLst/>
              <a:gdLst/>
              <a:ahLst/>
              <a:cxnLst>
                <a:cxn ang="0">
                  <a:pos x="85" y="293"/>
                </a:cxn>
                <a:cxn ang="0">
                  <a:pos x="43" y="293"/>
                </a:cxn>
                <a:cxn ang="0">
                  <a:pos x="6" y="260"/>
                </a:cxn>
                <a:cxn ang="0">
                  <a:pos x="0" y="237"/>
                </a:cxn>
                <a:cxn ang="0">
                  <a:pos x="0" y="207"/>
                </a:cxn>
                <a:cxn ang="0">
                  <a:pos x="12" y="146"/>
                </a:cxn>
                <a:cxn ang="0">
                  <a:pos x="36" y="104"/>
                </a:cxn>
                <a:cxn ang="0">
                  <a:pos x="84" y="37"/>
                </a:cxn>
                <a:cxn ang="0">
                  <a:pos x="116" y="13"/>
                </a:cxn>
                <a:cxn ang="0">
                  <a:pos x="163" y="0"/>
                </a:cxn>
                <a:cxn ang="0">
                  <a:pos x="208" y="16"/>
                </a:cxn>
                <a:cxn ang="0">
                  <a:pos x="230" y="43"/>
                </a:cxn>
                <a:cxn ang="0">
                  <a:pos x="237" y="74"/>
                </a:cxn>
                <a:cxn ang="0">
                  <a:pos x="237" y="114"/>
                </a:cxn>
                <a:cxn ang="0">
                  <a:pos x="221" y="165"/>
                </a:cxn>
                <a:cxn ang="0">
                  <a:pos x="208" y="195"/>
                </a:cxn>
                <a:cxn ang="0">
                  <a:pos x="212" y="225"/>
                </a:cxn>
                <a:cxn ang="0">
                  <a:pos x="243" y="278"/>
                </a:cxn>
                <a:cxn ang="0">
                  <a:pos x="243" y="290"/>
                </a:cxn>
                <a:cxn ang="0">
                  <a:pos x="227" y="298"/>
                </a:cxn>
                <a:cxn ang="0">
                  <a:pos x="188" y="232"/>
                </a:cxn>
                <a:cxn ang="0">
                  <a:pos x="157" y="256"/>
                </a:cxn>
                <a:cxn ang="0">
                  <a:pos x="123" y="278"/>
                </a:cxn>
                <a:cxn ang="0">
                  <a:pos x="104" y="284"/>
                </a:cxn>
                <a:cxn ang="0">
                  <a:pos x="85" y="293"/>
                </a:cxn>
              </a:cxnLst>
              <a:rect l="0" t="0" r="r" b="b"/>
              <a:pathLst>
                <a:path w="244" h="299">
                  <a:moveTo>
                    <a:pt x="85" y="293"/>
                  </a:moveTo>
                  <a:lnTo>
                    <a:pt x="43" y="293"/>
                  </a:lnTo>
                  <a:lnTo>
                    <a:pt x="6" y="260"/>
                  </a:lnTo>
                  <a:lnTo>
                    <a:pt x="0" y="237"/>
                  </a:lnTo>
                  <a:lnTo>
                    <a:pt x="0" y="207"/>
                  </a:lnTo>
                  <a:lnTo>
                    <a:pt x="12" y="146"/>
                  </a:lnTo>
                  <a:lnTo>
                    <a:pt x="36" y="104"/>
                  </a:lnTo>
                  <a:lnTo>
                    <a:pt x="84" y="37"/>
                  </a:lnTo>
                  <a:lnTo>
                    <a:pt x="116" y="13"/>
                  </a:lnTo>
                  <a:lnTo>
                    <a:pt x="163" y="0"/>
                  </a:lnTo>
                  <a:lnTo>
                    <a:pt x="208" y="16"/>
                  </a:lnTo>
                  <a:lnTo>
                    <a:pt x="230" y="43"/>
                  </a:lnTo>
                  <a:lnTo>
                    <a:pt x="237" y="74"/>
                  </a:lnTo>
                  <a:lnTo>
                    <a:pt x="237" y="114"/>
                  </a:lnTo>
                  <a:lnTo>
                    <a:pt x="221" y="165"/>
                  </a:lnTo>
                  <a:lnTo>
                    <a:pt x="208" y="195"/>
                  </a:lnTo>
                  <a:lnTo>
                    <a:pt x="212" y="225"/>
                  </a:lnTo>
                  <a:lnTo>
                    <a:pt x="243" y="278"/>
                  </a:lnTo>
                  <a:lnTo>
                    <a:pt x="243" y="290"/>
                  </a:lnTo>
                  <a:lnTo>
                    <a:pt x="227" y="298"/>
                  </a:lnTo>
                  <a:lnTo>
                    <a:pt x="188" y="232"/>
                  </a:lnTo>
                  <a:lnTo>
                    <a:pt x="157" y="256"/>
                  </a:lnTo>
                  <a:lnTo>
                    <a:pt x="123" y="278"/>
                  </a:lnTo>
                  <a:lnTo>
                    <a:pt x="104" y="284"/>
                  </a:lnTo>
                  <a:lnTo>
                    <a:pt x="85" y="293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60" name="object 2"/>
          <p:cNvSpPr txBox="1">
            <a:spLocks/>
          </p:cNvSpPr>
          <p:nvPr/>
        </p:nvSpPr>
        <p:spPr>
          <a:xfrm>
            <a:off x="-24282" y="25285"/>
            <a:ext cx="19870113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10200" b="1" i="0">
                <a:solidFill>
                  <a:srgbClr val="1F3979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ctr"/>
            <a:r>
              <a:rPr lang="pt-PT" sz="3500" kern="0" spc="-195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DE SEGURANÇA SOCIAL EM ANGOLA</a:t>
            </a:r>
          </a:p>
          <a:p>
            <a:pPr marL="12700" algn="ctr"/>
            <a:r>
              <a:rPr lang="pt-PT" sz="3500" kern="0" spc="-195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 DE BASES DA PROTECÇÃO SOCIAL</a:t>
            </a:r>
          </a:p>
        </p:txBody>
      </p:sp>
      <p:sp>
        <p:nvSpPr>
          <p:cNvPr id="870" name="Retângulo 869"/>
          <p:cNvSpPr/>
          <p:nvPr/>
        </p:nvSpPr>
        <p:spPr>
          <a:xfrm>
            <a:off x="5273401" y="1256391"/>
            <a:ext cx="9047192" cy="900106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186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D62205FF-32BC-4022-9FD1-77FD2523B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553" y="9217025"/>
            <a:ext cx="15574097" cy="2152650"/>
          </a:xfrm>
          <a:prstGeom prst="rect">
            <a:avLst/>
          </a:prstGeom>
        </p:spPr>
      </p:pic>
      <p:sp>
        <p:nvSpPr>
          <p:cNvPr id="860" name="object 2"/>
          <p:cNvSpPr txBox="1">
            <a:spLocks/>
          </p:cNvSpPr>
          <p:nvPr/>
        </p:nvSpPr>
        <p:spPr>
          <a:xfrm>
            <a:off x="-24282" y="25285"/>
            <a:ext cx="19870113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10200" b="1" i="0">
                <a:solidFill>
                  <a:srgbClr val="1F3979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ctr"/>
            <a:r>
              <a:rPr lang="pt-PT" sz="3500" kern="0" spc="-195" dirty="0">
                <a:solidFill>
                  <a:srgbClr val="1C1488"/>
                </a:solidFill>
              </a:rPr>
              <a:t>O SISTEMA DE SEGURANÇA SOCIAL EM ANGOLA</a:t>
            </a:r>
          </a:p>
        </p:txBody>
      </p:sp>
      <p:sp>
        <p:nvSpPr>
          <p:cNvPr id="861" name="CaixaDeTexto 860"/>
          <p:cNvSpPr txBox="1"/>
          <p:nvPr/>
        </p:nvSpPr>
        <p:spPr>
          <a:xfrm>
            <a:off x="471365" y="801439"/>
            <a:ext cx="19148879" cy="9730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400" b="1" dirty="0">
                <a:solidFill>
                  <a:srgbClr val="0000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OS FUNDOS DE PENSÕES</a:t>
            </a:r>
            <a:r>
              <a:rPr lang="pt-PT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Enquadram-se na Protecção Social Complementar e visam a atribuição de benefícios complementares àqueles garantidos pelo I.N.S.S..</a:t>
            </a:r>
          </a:p>
          <a:p>
            <a:pPr algn="just">
              <a:lnSpc>
                <a:spcPct val="150000"/>
              </a:lnSpc>
            </a:pPr>
            <a:r>
              <a:rPr lang="pt-PT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acordo com artigos 10º e 11º do Decreto Presidencial 299/20 o valor da pensão de reforma corresponde a :</a:t>
            </a:r>
            <a:endParaRPr lang="pt-PT" dirty="0">
              <a:solidFill>
                <a:srgbClr val="1C14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endParaRPr lang="pt-PT" dirty="0">
              <a:solidFill>
                <a:srgbClr val="1C14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endParaRPr lang="pt-PT" dirty="0">
              <a:solidFill>
                <a:srgbClr val="1C14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PT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Sendo </a:t>
            </a:r>
            <a:r>
              <a:rPr lang="pt-PT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PT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média das remunerações de referência de base registadas nos </a:t>
            </a:r>
            <a:r>
              <a:rPr lang="pt-PT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últimos 36 meses</a:t>
            </a:r>
            <a:r>
              <a:rPr lang="pt-PT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 entrada de contribuições e </a:t>
            </a:r>
            <a:r>
              <a:rPr lang="pt-PT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PT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número de meses de carreira contributiva.</a:t>
            </a:r>
          </a:p>
          <a:p>
            <a:pPr lvl="2" algn="just">
              <a:lnSpc>
                <a:spcPct val="150000"/>
              </a:lnSpc>
            </a:pPr>
            <a:endParaRPr lang="pt-PT" sz="2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PT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caso dos “segurados” vinculados à função pública, o </a:t>
            </a:r>
            <a:r>
              <a:rPr lang="pt-PT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PT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corresponde à média da remuneração de referência da base contributiva dos </a:t>
            </a:r>
            <a:r>
              <a:rPr lang="pt-PT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últimos 12 meses </a:t>
            </a:r>
            <a:r>
              <a:rPr lang="pt-PT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entradas de contribuições. Porém, é importante referir o seguinte:</a:t>
            </a:r>
          </a:p>
          <a:p>
            <a:pPr marL="3714750" lvl="7" indent="-514350" algn="just">
              <a:lnSpc>
                <a:spcPct val="150000"/>
              </a:lnSpc>
              <a:buFont typeface="+mj-lt"/>
              <a:buAutoNum type="romanUcPeriod"/>
            </a:pPr>
            <a:r>
              <a:rPr lang="pt-PT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variável </a:t>
            </a:r>
            <a:r>
              <a:rPr lang="pt-PT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PT" sz="2400" b="1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será acrescida de 12 meses até ao limite de 4 anos;</a:t>
            </a:r>
          </a:p>
          <a:p>
            <a:pPr marL="3714750" lvl="7" indent="-514350" algn="just">
              <a:lnSpc>
                <a:spcPct val="150000"/>
              </a:lnSpc>
              <a:buFont typeface="+mj-lt"/>
              <a:buAutoNum type="romanUcPeriod"/>
            </a:pPr>
            <a:r>
              <a:rPr lang="pt-PT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 condição permite concluir que a partir de 2024, a remuneração de referência passa a considerar a média das remunerações de referência  de base registadas nos últimos </a:t>
            </a:r>
            <a:r>
              <a:rPr lang="pt-PT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 meses com entrada de contribuições, ou seja, os últimos 7 anos com registo de remunerações;</a:t>
            </a:r>
          </a:p>
          <a:p>
            <a:pPr marL="3714750" lvl="7" indent="-514350" algn="just">
              <a:lnSpc>
                <a:spcPct val="150000"/>
              </a:lnSpc>
              <a:buFont typeface="+mj-lt"/>
              <a:buAutoNum type="romanUcPeriod"/>
            </a:pPr>
            <a:r>
              <a:rPr lang="pt-PT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  o valor da Pensão apurado com base nos pressupostos acima referidos seja inferior ao salário mínimo nacional, deverá ajustar-se esse valor para o correspondente ao salário mínimo definido por lei;</a:t>
            </a:r>
          </a:p>
          <a:p>
            <a:pPr marL="3714750" lvl="7" indent="-514350" algn="just">
              <a:lnSpc>
                <a:spcPct val="150000"/>
              </a:lnSpc>
              <a:buFont typeface="+mj-lt"/>
              <a:buAutoNum type="romanUcPeriod"/>
            </a:pPr>
            <a:r>
              <a:rPr lang="pt-PT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  o valor da Pensão apurado com base nos pressupostos acima referidos seja superior a 35 salários mínimos nacionais, deverá ajustar-se para o valor correspondente.</a:t>
            </a:r>
          </a:p>
        </p:txBody>
      </p:sp>
      <p:sp>
        <p:nvSpPr>
          <p:cNvPr id="871" name="Retângulo 870"/>
          <p:cNvSpPr/>
          <p:nvPr/>
        </p:nvSpPr>
        <p:spPr>
          <a:xfrm>
            <a:off x="222250" y="777875"/>
            <a:ext cx="19647111" cy="1020346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00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2" name="CaixaDeTexto 6"/>
              <p:cNvSpPr txBox="1"/>
              <p:nvPr/>
            </p:nvSpPr>
            <p:spPr>
              <a:xfrm>
                <a:off x="6546850" y="2530475"/>
                <a:ext cx="6172200" cy="70904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PT" sz="2400" b="1" dirty="0">
                    <a:solidFill>
                      <a:srgbClr val="1C148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PENSÃO MENSAL DE REFORMA </a:t>
                </a:r>
                <a14:m>
                  <m:oMath xmlns:m="http://schemas.openxmlformats.org/officeDocument/2006/math">
                    <m:r>
                      <a:rPr lang="pt-PT" sz="3200" b="1" i="1" smtClean="0">
                        <a:solidFill>
                          <a:srgbClr val="1C1488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t-PT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pt-PT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pt-PT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num>
                      <m:den>
                        <m:r>
                          <a:rPr lang="pt-PT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𝟒𝟐𝟎</m:t>
                        </m:r>
                      </m:den>
                    </m:f>
                  </m:oMath>
                </a14:m>
                <a:endParaRPr lang="pt-PT" sz="3200" b="1" dirty="0">
                  <a:solidFill>
                    <a:srgbClr val="1C148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62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850" y="2530475"/>
                <a:ext cx="6172200" cy="709040"/>
              </a:xfrm>
              <a:prstGeom prst="rect">
                <a:avLst/>
              </a:prstGeom>
              <a:blipFill>
                <a:blip r:embed="rId4"/>
                <a:stretch>
                  <a:fillRect l="-3063" b="-6897"/>
                </a:stretch>
              </a:blipFill>
            </p:spPr>
            <p:txBody>
              <a:bodyPr/>
              <a:lstStyle/>
              <a:p>
                <a:r>
                  <a:rPr lang="pt-A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ject 2">
            <a:extLst>
              <a:ext uri="{FF2B5EF4-FFF2-40B4-BE49-F238E27FC236}">
                <a16:creationId xmlns:a16="http://schemas.microsoft.com/office/drawing/2014/main" id="{42A54F03-A46D-4C4F-89CB-E1A38896AD9B}"/>
              </a:ext>
            </a:extLst>
          </p:cNvPr>
          <p:cNvSpPr txBox="1">
            <a:spLocks/>
          </p:cNvSpPr>
          <p:nvPr/>
        </p:nvSpPr>
        <p:spPr>
          <a:xfrm>
            <a:off x="-24282" y="25292"/>
            <a:ext cx="19870113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10200" b="1" i="0">
                <a:solidFill>
                  <a:srgbClr val="1F3979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ctr"/>
            <a:r>
              <a:rPr lang="pt-PT" sz="3500" kern="0" spc="-195" dirty="0">
                <a:solidFill>
                  <a:srgbClr val="000099"/>
                </a:solidFill>
              </a:rPr>
              <a:t>O SISTEMA DE SEGURANÇA SOCIAL EM ANGOLA</a:t>
            </a:r>
          </a:p>
        </p:txBody>
      </p:sp>
    </p:spTree>
    <p:extLst>
      <p:ext uri="{BB962C8B-B14F-4D97-AF65-F5344CB8AC3E}">
        <p14:creationId xmlns:p14="http://schemas.microsoft.com/office/powerpoint/2010/main" val="161331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>
            <a:spLocks/>
          </p:cNvSpPr>
          <p:nvPr/>
        </p:nvSpPr>
        <p:spPr>
          <a:xfrm>
            <a:off x="233987" y="4130675"/>
            <a:ext cx="19870113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10200" b="1" i="0">
                <a:solidFill>
                  <a:srgbClr val="1F3979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/>
            <a:r>
              <a:rPr lang="pt-PT" sz="8000" kern="0" spc="-195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Fundos e Planos de Pensões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B40AA08-06C2-4346-B44C-4EFA6CB9D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553" y="9217025"/>
            <a:ext cx="15574097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883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E2AE4120-9F65-4D22-9770-9C3864FCC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553" y="9217025"/>
            <a:ext cx="15574097" cy="2152650"/>
          </a:xfrm>
          <a:prstGeom prst="rect">
            <a:avLst/>
          </a:prstGeom>
        </p:spPr>
      </p:pic>
      <p:sp>
        <p:nvSpPr>
          <p:cNvPr id="860" name="object 2"/>
          <p:cNvSpPr txBox="1">
            <a:spLocks/>
          </p:cNvSpPr>
          <p:nvPr/>
        </p:nvSpPr>
        <p:spPr>
          <a:xfrm>
            <a:off x="603250" y="396875"/>
            <a:ext cx="19870113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10200" b="1" i="0">
                <a:solidFill>
                  <a:srgbClr val="1F3979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ctr"/>
            <a:r>
              <a:rPr lang="pt-PT" sz="3500" kern="0" spc="-195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FUNDOS E PLANOS DE PENSÕES – FUNDOS DE PENSÕES FECHADOS</a:t>
            </a:r>
          </a:p>
        </p:txBody>
      </p:sp>
      <p:sp>
        <p:nvSpPr>
          <p:cNvPr id="861" name="CaixaDeTexto 860"/>
          <p:cNvSpPr txBox="1"/>
          <p:nvPr/>
        </p:nvSpPr>
        <p:spPr>
          <a:xfrm>
            <a:off x="1365250" y="2232715"/>
            <a:ext cx="18135600" cy="4032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pt-PT" sz="35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Os Fundos de Pensões são patrimónios autónomos, distintos das empresas, que têm por objectivo o financiamento de um ou mais Planos de Pensões.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q"/>
            </a:pPr>
            <a:endParaRPr lang="pt-PT" sz="35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pt-PT" sz="35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Trata-se de uma reserva em dinheiro para financiar os benefícios pagáveis aos seus Participantes.</a:t>
            </a:r>
          </a:p>
        </p:txBody>
      </p:sp>
      <p:sp>
        <p:nvSpPr>
          <p:cNvPr id="862" name="Rectângulo 12"/>
          <p:cNvSpPr/>
          <p:nvPr/>
        </p:nvSpPr>
        <p:spPr>
          <a:xfrm>
            <a:off x="5403850" y="9020301"/>
            <a:ext cx="4139887" cy="1282574"/>
          </a:xfrm>
          <a:prstGeom prst="rect">
            <a:avLst/>
          </a:prstGeom>
          <a:solidFill>
            <a:srgbClr val="131E89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Fundos de</a:t>
            </a:r>
          </a:p>
          <a:p>
            <a:pPr algn="ctr"/>
            <a:r>
              <a:rPr lang="pt-PT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Pensões Fechados</a:t>
            </a:r>
            <a:endParaRPr lang="pt-PT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3" name="Rectângulo 15"/>
          <p:cNvSpPr/>
          <p:nvPr/>
        </p:nvSpPr>
        <p:spPr>
          <a:xfrm>
            <a:off x="11592659" y="9020301"/>
            <a:ext cx="4364442" cy="1282574"/>
          </a:xfrm>
          <a:prstGeom prst="rect">
            <a:avLst/>
          </a:prstGeom>
          <a:solidFill>
            <a:srgbClr val="131E89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PT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Fundos de Pensões Abertos</a:t>
            </a:r>
            <a:endParaRPr lang="pt-PT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4" name="Seta para a esquerda, para a direita e para cima 863"/>
          <p:cNvSpPr/>
          <p:nvPr/>
        </p:nvSpPr>
        <p:spPr>
          <a:xfrm>
            <a:off x="9575209" y="8736161"/>
            <a:ext cx="1985978" cy="992863"/>
          </a:xfrm>
          <a:prstGeom prst="leftRightUpArrow">
            <a:avLst/>
          </a:prstGeom>
          <a:solidFill>
            <a:srgbClr val="131E89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865" name="CaixaDeTexto 864"/>
          <p:cNvSpPr txBox="1"/>
          <p:nvPr/>
        </p:nvSpPr>
        <p:spPr>
          <a:xfrm>
            <a:off x="8863813" y="7756674"/>
            <a:ext cx="34087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5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Fundos de Pensões</a:t>
            </a:r>
          </a:p>
        </p:txBody>
      </p:sp>
      <p:sp>
        <p:nvSpPr>
          <p:cNvPr id="3" name="Retângulo 2"/>
          <p:cNvSpPr/>
          <p:nvPr/>
        </p:nvSpPr>
        <p:spPr>
          <a:xfrm>
            <a:off x="4718050" y="6018368"/>
            <a:ext cx="1203959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500" b="1" dirty="0">
                <a:solidFill>
                  <a:srgbClr val="000099"/>
                </a:solidFill>
                <a:latin typeface="Arial" panose="020B0604020202020204" pitchFamily="34" charset="0"/>
                <a:cs typeface="Arial" pitchFamily="34" charset="0"/>
              </a:rPr>
              <a:t>Alternativas disponibilizadas pela ENSA: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75227C2-7188-4F4B-8587-1B04A66005CB}"/>
              </a:ext>
            </a:extLst>
          </p:cNvPr>
          <p:cNvSpPr/>
          <p:nvPr/>
        </p:nvSpPr>
        <p:spPr>
          <a:xfrm>
            <a:off x="222250" y="921281"/>
            <a:ext cx="19647111" cy="1020346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08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2" grpId="0" animBg="1"/>
      <p:bldP spid="863" grpId="0" animBg="1"/>
      <p:bldP spid="864" grpId="0" animBg="1"/>
      <p:bldP spid="865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024E9B8C-D28A-467E-896B-C3B6C9057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553" y="9217025"/>
            <a:ext cx="15574097" cy="215265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247572" y="2059226"/>
            <a:ext cx="47368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Planos de Pensões</a:t>
            </a:r>
          </a:p>
        </p:txBody>
      </p:sp>
      <p:sp>
        <p:nvSpPr>
          <p:cNvPr id="6" name="Rectângulo 19"/>
          <p:cNvSpPr/>
          <p:nvPr/>
        </p:nvSpPr>
        <p:spPr>
          <a:xfrm>
            <a:off x="603250" y="3879812"/>
            <a:ext cx="6697190" cy="2049451"/>
          </a:xfrm>
          <a:prstGeom prst="rect">
            <a:avLst/>
          </a:prstGeom>
          <a:solidFill>
            <a:srgbClr val="131E8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 de Benefício Definido</a:t>
            </a:r>
            <a:endParaRPr lang="pt-P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eta para a esquerda, para a direita e para cima 6"/>
          <p:cNvSpPr/>
          <p:nvPr/>
        </p:nvSpPr>
        <p:spPr>
          <a:xfrm rot="10800000">
            <a:off x="7529040" y="3597275"/>
            <a:ext cx="3803170" cy="2364239"/>
          </a:xfrm>
          <a:prstGeom prst="leftRightUpArrow">
            <a:avLst/>
          </a:prstGeom>
          <a:solidFill>
            <a:srgbClr val="131E8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3200" dirty="0">
              <a:solidFill>
                <a:schemeClr val="bg1"/>
              </a:solidFill>
            </a:endParaRPr>
          </a:p>
        </p:txBody>
      </p:sp>
      <p:sp>
        <p:nvSpPr>
          <p:cNvPr id="8" name="Rectângulo 20"/>
          <p:cNvSpPr/>
          <p:nvPr/>
        </p:nvSpPr>
        <p:spPr>
          <a:xfrm>
            <a:off x="11984443" y="3895687"/>
            <a:ext cx="6720840" cy="1907039"/>
          </a:xfrm>
          <a:prstGeom prst="rect">
            <a:avLst/>
          </a:prstGeom>
          <a:solidFill>
            <a:srgbClr val="131E8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 de Contribuição Definida</a:t>
            </a:r>
            <a:endParaRPr lang="pt-P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ângulo 20"/>
          <p:cNvSpPr/>
          <p:nvPr/>
        </p:nvSpPr>
        <p:spPr>
          <a:xfrm>
            <a:off x="6834706" y="7004652"/>
            <a:ext cx="5562601" cy="2131560"/>
          </a:xfrm>
          <a:prstGeom prst="rect">
            <a:avLst/>
          </a:prstGeom>
          <a:solidFill>
            <a:srgbClr val="131E8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 Mistos / Híbridos</a:t>
            </a:r>
            <a:endParaRPr lang="pt-P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75B5C1D5-9BE2-46AB-845B-36052A57A5C9}"/>
              </a:ext>
            </a:extLst>
          </p:cNvPr>
          <p:cNvSpPr txBox="1">
            <a:spLocks/>
          </p:cNvSpPr>
          <p:nvPr/>
        </p:nvSpPr>
        <p:spPr>
          <a:xfrm>
            <a:off x="603250" y="396875"/>
            <a:ext cx="19870113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10200" b="1" i="0">
                <a:solidFill>
                  <a:srgbClr val="1F3979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ctr"/>
            <a:r>
              <a:rPr lang="pt-PT" sz="3500" kern="0" spc="-195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FUNDOS E PLANOS DE PENSÕES – FUNDOS DE PENSÕES FECHADOS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78E0DE7B-3C0E-4446-810E-D1D3A230AF6B}"/>
              </a:ext>
            </a:extLst>
          </p:cNvPr>
          <p:cNvSpPr/>
          <p:nvPr/>
        </p:nvSpPr>
        <p:spPr>
          <a:xfrm>
            <a:off x="222250" y="921280"/>
            <a:ext cx="19647111" cy="1020346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534573E-7621-4A38-A2B6-E6AA108C5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553" y="9217025"/>
            <a:ext cx="15574097" cy="2152650"/>
          </a:xfrm>
          <a:prstGeom prst="rect">
            <a:avLst/>
          </a:prstGeom>
        </p:spPr>
      </p:pic>
      <p:sp>
        <p:nvSpPr>
          <p:cNvPr id="5" name="object 2"/>
          <p:cNvSpPr txBox="1">
            <a:spLocks/>
          </p:cNvSpPr>
          <p:nvPr/>
        </p:nvSpPr>
        <p:spPr>
          <a:xfrm>
            <a:off x="233987" y="4130675"/>
            <a:ext cx="19870113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10200" b="1" i="0">
                <a:solidFill>
                  <a:srgbClr val="1F3979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/>
            <a:r>
              <a:rPr lang="pt-PT" sz="8000" i="1" kern="0" spc="-195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Fundo de Pensões Fechado da ENDIAMA</a:t>
            </a:r>
          </a:p>
        </p:txBody>
      </p:sp>
    </p:spTree>
    <p:extLst>
      <p:ext uri="{BB962C8B-B14F-4D97-AF65-F5344CB8AC3E}">
        <p14:creationId xmlns:p14="http://schemas.microsoft.com/office/powerpoint/2010/main" val="758491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4461</TotalTime>
  <Words>2438</Words>
  <Application>Microsoft Office PowerPoint</Application>
  <PresentationFormat>Personalizados</PresentationFormat>
  <Paragraphs>354</Paragraphs>
  <Slides>32</Slides>
  <Notes>31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9</vt:i4>
      </vt:variant>
      <vt:variant>
        <vt:lpstr>Tema</vt:lpstr>
      </vt:variant>
      <vt:variant>
        <vt:i4>2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32</vt:i4>
      </vt:variant>
    </vt:vector>
  </HeadingPairs>
  <TitlesOfParts>
    <vt:vector size="44" baseType="lpstr">
      <vt:lpstr>Arial</vt:lpstr>
      <vt:lpstr>Arial Narrow</vt:lpstr>
      <vt:lpstr>Calibri</vt:lpstr>
      <vt:lpstr>Cambria Math</vt:lpstr>
      <vt:lpstr>Helvetica Neue</vt:lpstr>
      <vt:lpstr>Helvetica Neue Medium</vt:lpstr>
      <vt:lpstr>Neo Tech Pro</vt:lpstr>
      <vt:lpstr>Times New Roman</vt:lpstr>
      <vt:lpstr>Wingdings</vt:lpstr>
      <vt:lpstr>Office Theme</vt:lpstr>
      <vt:lpstr>21_BasicWhite</vt:lpstr>
      <vt:lpstr>Clip</vt:lpstr>
      <vt:lpstr>PROPOSTA DE FUNDO DE PENSÕES DOS TRABALHADORES DA ENDIAMA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Formação  Online</cp:lastModifiedBy>
  <cp:revision>141</cp:revision>
  <dcterms:created xsi:type="dcterms:W3CDTF">2021-02-17T14:32:10Z</dcterms:created>
  <dcterms:modified xsi:type="dcterms:W3CDTF">2022-11-29T09:29:29Z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2021-02-17T00:00:00Z</vt:filetime>
  </property>
  <property fmtid="{D5CDD505-2E9C-101B-9397-08002B2CF9AE}" pid="3" name="LastSaved">
    <vt:filetime>2021-02-17T00:00:00Z</vt:filetime>
  </property>
  <property fmtid="{D5CDD505-2E9C-101B-9397-08002B2CF9AE}" pid="4" name="NXPowerLiteLastOptimized">
    <vt:lpwstr>614032</vt:lpwstr>
  </property>
  <property fmtid="{D5CDD505-2E9C-101B-9397-08002B2CF9AE}" pid="5" name="NXPowerLiteSettings">
    <vt:lpwstr>C7000400038000</vt:lpwstr>
  </property>
  <property fmtid="{D5CDD505-2E9C-101B-9397-08002B2CF9AE}" pid="6" name="NXPowerLiteVersion">
    <vt:lpwstr>S9.0.3</vt:lpwstr>
  </property>
</Properties>
</file>