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7" r:id="rId3"/>
    <p:sldId id="259" r:id="rId4"/>
    <p:sldId id="260" r:id="rId5"/>
    <p:sldId id="274" r:id="rId6"/>
    <p:sldId id="275" r:id="rId7"/>
    <p:sldId id="276" r:id="rId8"/>
    <p:sldId id="265" r:id="rId9"/>
    <p:sldId id="273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51"/>
    <a:srgbClr val="007639"/>
    <a:srgbClr val="00743D"/>
    <a:srgbClr val="007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2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9BD13-6A19-43F3-97E5-C5785FBBD3C3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D0A22-E20C-45F1-AA2D-584F16D327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857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Índice, para ser utilizado na estruturação dos temas por títulos a abordar </a:t>
            </a:r>
          </a:p>
          <a:p>
            <a:r>
              <a:rPr lang="pt-PT" dirty="0"/>
              <a:t>durante a apresentação.  1º diapositivo, após a capa. Para que os interessados saibam a dimensão </a:t>
            </a:r>
          </a:p>
          <a:p>
            <a:r>
              <a:rPr lang="pt-PT" dirty="0"/>
              <a:t>da apresentação</a:t>
            </a:r>
            <a:endParaRPr lang="x-none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16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Esquema que </a:t>
            </a:r>
            <a:r>
              <a:rPr lang="pt-PT" dirty="0">
                <a:effectLst/>
              </a:rPr>
              <a:t> pode ser utilizado para</a:t>
            </a:r>
            <a:r>
              <a:rPr lang="pt-PT" dirty="0"/>
              <a:t> mostrar uma </a:t>
            </a:r>
            <a:r>
              <a:rPr lang="pt-PT" dirty="0" err="1"/>
              <a:t>colecção</a:t>
            </a:r>
            <a:r>
              <a:rPr lang="pt-PT" dirty="0"/>
              <a:t> de </a:t>
            </a:r>
            <a:r>
              <a:rPr lang="pt-PT" dirty="0" err="1"/>
              <a:t>objectos</a:t>
            </a:r>
            <a:r>
              <a:rPr lang="pt-PT" dirty="0"/>
              <a:t> ou ideias com ou sem uma relação forte entre si.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027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Esquema que </a:t>
            </a:r>
            <a:r>
              <a:rPr lang="pt-PT" dirty="0">
                <a:effectLst/>
              </a:rPr>
              <a:t> pode ser utilizado para</a:t>
            </a:r>
            <a:r>
              <a:rPr lang="pt-PT" dirty="0"/>
              <a:t> mostrar uma </a:t>
            </a:r>
            <a:r>
              <a:rPr lang="pt-PT" dirty="0" err="1"/>
              <a:t>colecção</a:t>
            </a:r>
            <a:r>
              <a:rPr lang="pt-PT" dirty="0"/>
              <a:t> de </a:t>
            </a:r>
            <a:r>
              <a:rPr lang="pt-PT" dirty="0" err="1"/>
              <a:t>objectos</a:t>
            </a:r>
            <a:r>
              <a:rPr lang="pt-PT" dirty="0"/>
              <a:t> ou ideias com ou sem uma relação forte entre si.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800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Esquema que </a:t>
            </a:r>
            <a:r>
              <a:rPr lang="pt-PT" dirty="0">
                <a:effectLst/>
              </a:rPr>
              <a:t> pode ser utilizado para</a:t>
            </a:r>
            <a:r>
              <a:rPr lang="pt-PT" dirty="0"/>
              <a:t> mostrar uma </a:t>
            </a:r>
            <a:r>
              <a:rPr lang="pt-PT" dirty="0" err="1"/>
              <a:t>colecção</a:t>
            </a:r>
            <a:r>
              <a:rPr lang="pt-PT" dirty="0"/>
              <a:t> de </a:t>
            </a:r>
            <a:r>
              <a:rPr lang="pt-PT" dirty="0" err="1"/>
              <a:t>objectos</a:t>
            </a:r>
            <a:r>
              <a:rPr lang="pt-PT" dirty="0"/>
              <a:t> ou ideias com ou sem uma relação forte entre si.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5362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Esquema que </a:t>
            </a:r>
            <a:r>
              <a:rPr lang="pt-PT" dirty="0">
                <a:effectLst/>
              </a:rPr>
              <a:t> pode ser utilizado para</a:t>
            </a:r>
            <a:r>
              <a:rPr lang="pt-PT" dirty="0"/>
              <a:t> mostrar uma </a:t>
            </a:r>
            <a:r>
              <a:rPr lang="pt-PT" dirty="0" err="1"/>
              <a:t>colecção</a:t>
            </a:r>
            <a:r>
              <a:rPr lang="pt-PT" dirty="0"/>
              <a:t> de </a:t>
            </a:r>
            <a:r>
              <a:rPr lang="pt-PT" dirty="0" err="1"/>
              <a:t>objectos</a:t>
            </a:r>
            <a:r>
              <a:rPr lang="pt-PT" dirty="0"/>
              <a:t> ou ideias com ou sem uma relação forte entre si.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598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PT" dirty="0">
                <a:effectLst/>
              </a:rPr>
              <a:t>Esquema que </a:t>
            </a:r>
            <a:r>
              <a:rPr lang="pt-PT" dirty="0"/>
              <a:t>ilustra</a:t>
            </a:r>
            <a:r>
              <a:rPr lang="pt-PT" dirty="0">
                <a:effectLst/>
              </a:rPr>
              <a:t> relações proporcionais com a componente maior na parte </a:t>
            </a:r>
          </a:p>
          <a:p>
            <a:pPr algn="just"/>
            <a:r>
              <a:rPr lang="pt-PT" dirty="0">
                <a:effectLst/>
              </a:rPr>
              <a:t>superior ou inferior, desenvolvimento, crescimento/decrescimento de determinada </a:t>
            </a:r>
            <a:r>
              <a:rPr lang="pt-PT" dirty="0" err="1">
                <a:effectLst/>
              </a:rPr>
              <a:t>acção</a:t>
            </a:r>
            <a:r>
              <a:rPr lang="pt-PT" dirty="0">
                <a:effectLst/>
              </a:rPr>
              <a:t>, </a:t>
            </a:r>
            <a:r>
              <a:rPr lang="pt-PT" dirty="0" err="1">
                <a:effectLst/>
              </a:rPr>
              <a:t>projecto</a:t>
            </a:r>
            <a:r>
              <a:rPr lang="pt-PT" dirty="0">
                <a:effectLst/>
              </a:rPr>
              <a:t>.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742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D8B97-1829-4036-AD89-A0ED76F5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549DC3A-EB1E-43F6-BD75-FA2C7D642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B66D968-E5AB-43DA-A338-5C7257FF9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55D6E54-6CEC-456B-901F-9753EA17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49DCB57-33F7-4E04-9958-746149A9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CC66BB36-3086-4747-8003-6CDFD4AD102E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D5BB2-A445-4E04-B02C-1F108250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BB425C-83F4-4C05-945A-D6F7BFB2F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EE0C613-B04C-427A-ADC3-4FC25D87D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A3EC0F1-F780-4958-8690-ECF059734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4E08906-493B-4BCE-8352-3904B910F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DFA2CF6-D444-4DD2-8F95-4A276795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ACD8AE5-99A1-4789-B74F-AE615C6A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Marcador de Posição do Número do Diapositivo 5">
            <a:extLst>
              <a:ext uri="{FF2B5EF4-FFF2-40B4-BE49-F238E27FC236}">
                <a16:creationId xmlns:a16="http://schemas.microsoft.com/office/drawing/2014/main" id="{89CC0C3B-A27F-4E9D-A884-26D5D009A36C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75BC7-C987-4F72-AF10-E3040CF0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BEA46DB-BA50-4477-ADEA-B5F19711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22290EE-C4BA-4A1F-BC86-F0F79C8F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CA31C7-A8C2-4C86-A5D1-CC4ADAF43315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2E6D9-3255-4A35-968E-AC02B34C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673B3F6-049C-49B2-A01B-FBFECF50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B276FCB-3D6B-4750-A101-F10C8A3DC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B83F7E3-FC1C-45C6-9A76-4AE0D7EF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B41D941-FABF-4C03-B04A-FB5467A2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34821FCD-A9FD-446B-82D0-BA14A6D1AF7F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91E5B-D21D-42B5-A11A-53DA8D20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A97BAC0-7508-4796-96BE-0DB46DE34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D29389A-6BA2-4A11-93F4-41F47AEB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34F958F-6950-459F-A559-6C39613F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1A9363E-FE4A-4E01-95EA-720D28BF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3FA675B6-8289-4F7B-96E5-230E52D883D0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93AF4-65E2-4F1E-A806-6F2A1F92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CC56387-5481-4C70-ACCC-BCFD4AC99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4BCAC61-DB95-459B-AE5C-6AFCDC3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CE3F8F6-C90A-44AC-B846-98AE994F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EE7728FE-9E12-46DC-A1F2-80AE9138E611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B4AA40-5D62-405A-9864-EEC0D260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A83D9A-BDBE-4D18-902D-98709D513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4A3FA13-FE18-4C99-8993-4DF47D73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6BE435C-16B5-4055-B76C-7CAF398C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2BC584F7-670F-4525-8806-78EBE0A31383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2AB8CD9-4319-4F0F-9D74-CCCDF327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401CE54-E011-43E3-8D7B-BD92A8AE9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9F64447-2040-4F8C-8859-35FDAB909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1759CE-8E07-4E34-B111-E3CAFB06C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A47322F9-95BA-4F7C-B298-1098B2AE5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9309" y="6439799"/>
            <a:ext cx="1508185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9851"/>
                </a:solidFill>
              </a:defRPr>
            </a:lvl1pPr>
          </a:lstStyle>
          <a:p>
            <a:r>
              <a:rPr lang="pt-PT" dirty="0"/>
              <a:t>ENDIAMA, E.P | </a:t>
            </a:r>
            <a:fld id="{5C9BF249-83F7-4A44-BACA-C21449703B98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122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5C3956DF-0FA9-4F0F-A1D5-F4530CD655A5}"/>
              </a:ext>
            </a:extLst>
          </p:cNvPr>
          <p:cNvSpPr/>
          <p:nvPr/>
        </p:nvSpPr>
        <p:spPr>
          <a:xfrm>
            <a:off x="1577198" y="-17253"/>
            <a:ext cx="3243532" cy="6892505"/>
          </a:xfrm>
          <a:custGeom>
            <a:avLst/>
            <a:gdLst>
              <a:gd name="connsiteX0" fmla="*/ 0 w 3243532"/>
              <a:gd name="connsiteY0" fmla="*/ 17253 h 6892505"/>
              <a:gd name="connsiteX1" fmla="*/ 819509 w 3243532"/>
              <a:gd name="connsiteY1" fmla="*/ 0 h 6892505"/>
              <a:gd name="connsiteX2" fmla="*/ 3243532 w 3243532"/>
              <a:gd name="connsiteY2" fmla="*/ 6892505 h 6892505"/>
              <a:gd name="connsiteX3" fmla="*/ 2363638 w 3243532"/>
              <a:gd name="connsiteY3" fmla="*/ 6892505 h 6892505"/>
              <a:gd name="connsiteX4" fmla="*/ 0 w 3243532"/>
              <a:gd name="connsiteY4" fmla="*/ 17253 h 68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532" h="6892505">
                <a:moveTo>
                  <a:pt x="0" y="17253"/>
                </a:moveTo>
                <a:lnTo>
                  <a:pt x="819509" y="0"/>
                </a:lnTo>
                <a:lnTo>
                  <a:pt x="3243532" y="6892505"/>
                </a:lnTo>
                <a:lnTo>
                  <a:pt x="2363638" y="6892505"/>
                </a:lnTo>
                <a:lnTo>
                  <a:pt x="0" y="17253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49D5A00-3C0E-4182-A7E8-B6C2E7726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15711" r="14" b="33723"/>
          <a:stretch/>
        </p:blipFill>
        <p:spPr>
          <a:xfrm>
            <a:off x="-1955" y="767996"/>
            <a:ext cx="9380764" cy="3162300"/>
          </a:xfrm>
          <a:prstGeom prst="snipRoundRect">
            <a:avLst>
              <a:gd name="adj1" fmla="val 0"/>
              <a:gd name="adj2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riângulo retângulo 1">
            <a:extLst>
              <a:ext uri="{FF2B5EF4-FFF2-40B4-BE49-F238E27FC236}">
                <a16:creationId xmlns:a16="http://schemas.microsoft.com/office/drawing/2014/main" id="{6073DD50-46C6-EECD-5BE6-EBB39189866E}"/>
              </a:ext>
            </a:extLst>
          </p:cNvPr>
          <p:cNvSpPr/>
          <p:nvPr/>
        </p:nvSpPr>
        <p:spPr>
          <a:xfrm rot="17144229" flipH="1">
            <a:off x="7831675" y="661264"/>
            <a:ext cx="2217420" cy="20054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BE245A1A-0B33-1053-4EF5-37E8E9852760}"/>
              </a:ext>
            </a:extLst>
          </p:cNvPr>
          <p:cNvSpPr/>
          <p:nvPr/>
        </p:nvSpPr>
        <p:spPr>
          <a:xfrm flipV="1">
            <a:off x="8641195" y="761820"/>
            <a:ext cx="904875" cy="1349106"/>
          </a:xfrm>
          <a:prstGeom prst="parallelogram">
            <a:avLst>
              <a:gd name="adj" fmla="val 7620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A8E150-DA86-2E39-7093-9765946D09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8"/>
          <a:stretch/>
        </p:blipFill>
        <p:spPr>
          <a:xfrm>
            <a:off x="9546070" y="1414869"/>
            <a:ext cx="2536956" cy="1152104"/>
          </a:xfrm>
          <a:prstGeom prst="rect">
            <a:avLst/>
          </a:prstGeom>
        </p:spPr>
      </p:pic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7611084F-7AC7-4D31-AB31-2290886BB231}"/>
              </a:ext>
            </a:extLst>
          </p:cNvPr>
          <p:cNvSpPr/>
          <p:nvPr/>
        </p:nvSpPr>
        <p:spPr>
          <a:xfrm>
            <a:off x="534838" y="508958"/>
            <a:ext cx="2631056" cy="4710023"/>
          </a:xfrm>
          <a:custGeom>
            <a:avLst/>
            <a:gdLst>
              <a:gd name="connsiteX0" fmla="*/ 0 w 2631056"/>
              <a:gd name="connsiteY0" fmla="*/ 0 h 4710023"/>
              <a:gd name="connsiteX1" fmla="*/ 862641 w 2631056"/>
              <a:gd name="connsiteY1" fmla="*/ 0 h 4710023"/>
              <a:gd name="connsiteX2" fmla="*/ 2631056 w 2631056"/>
              <a:gd name="connsiteY2" fmla="*/ 4710023 h 4710023"/>
              <a:gd name="connsiteX3" fmla="*/ 1768415 w 2631056"/>
              <a:gd name="connsiteY3" fmla="*/ 4701397 h 4710023"/>
              <a:gd name="connsiteX4" fmla="*/ 0 w 2631056"/>
              <a:gd name="connsiteY4" fmla="*/ 0 h 47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056" h="4710023">
                <a:moveTo>
                  <a:pt x="0" y="0"/>
                </a:moveTo>
                <a:lnTo>
                  <a:pt x="862641" y="0"/>
                </a:lnTo>
                <a:lnTo>
                  <a:pt x="2631056" y="4710023"/>
                </a:lnTo>
                <a:lnTo>
                  <a:pt x="1768415" y="47013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FA27BCEE-029B-4707-B3BC-B194C15416E8}"/>
              </a:ext>
            </a:extLst>
          </p:cNvPr>
          <p:cNvSpPr txBox="1">
            <a:spLocks/>
          </p:cNvSpPr>
          <p:nvPr/>
        </p:nvSpPr>
        <p:spPr>
          <a:xfrm>
            <a:off x="4945581" y="5003713"/>
            <a:ext cx="7106212" cy="898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x-none" sz="3600" b="0" dirty="0">
              <a:latin typeface="+mj-lt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26FC7FC-3808-481B-B31B-B27FE95B7B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79" b="44045"/>
          <a:stretch/>
        </p:blipFill>
        <p:spPr>
          <a:xfrm>
            <a:off x="154780" y="6135215"/>
            <a:ext cx="2844835" cy="476252"/>
          </a:xfrm>
          <a:prstGeom prst="rect">
            <a:avLst/>
          </a:prstGeom>
        </p:spPr>
      </p:pic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C5C878E9-2862-E258-1745-B6F7494D5D26}"/>
              </a:ext>
            </a:extLst>
          </p:cNvPr>
          <p:cNvSpPr/>
          <p:nvPr/>
        </p:nvSpPr>
        <p:spPr>
          <a:xfrm>
            <a:off x="3805148" y="3527154"/>
            <a:ext cx="8386852" cy="2512140"/>
          </a:xfrm>
          <a:custGeom>
            <a:avLst/>
            <a:gdLst>
              <a:gd name="connsiteX0" fmla="*/ 0 w 8566030"/>
              <a:gd name="connsiteY0" fmla="*/ 0 h 2786332"/>
              <a:gd name="connsiteX1" fmla="*/ 1095555 w 8566030"/>
              <a:gd name="connsiteY1" fmla="*/ 2786332 h 2786332"/>
              <a:gd name="connsiteX2" fmla="*/ 8548778 w 8566030"/>
              <a:gd name="connsiteY2" fmla="*/ 2769079 h 2786332"/>
              <a:gd name="connsiteX3" fmla="*/ 8566030 w 8566030"/>
              <a:gd name="connsiteY3" fmla="*/ 8626 h 2786332"/>
              <a:gd name="connsiteX4" fmla="*/ 0 w 8566030"/>
              <a:gd name="connsiteY4" fmla="*/ 0 h 27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30" h="2786332">
                <a:moveTo>
                  <a:pt x="0" y="0"/>
                </a:moveTo>
                <a:lnTo>
                  <a:pt x="1095555" y="2786332"/>
                </a:lnTo>
                <a:lnTo>
                  <a:pt x="8548778" y="2769079"/>
                </a:lnTo>
                <a:lnTo>
                  <a:pt x="8566030" y="862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CDC7FF9-30B3-49F3-837C-AD54EFF0115A}"/>
              </a:ext>
            </a:extLst>
          </p:cNvPr>
          <p:cNvSpPr txBox="1">
            <a:spLocks/>
          </p:cNvSpPr>
          <p:nvPr/>
        </p:nvSpPr>
        <p:spPr>
          <a:xfrm>
            <a:off x="5152565" y="4504288"/>
            <a:ext cx="6706355" cy="89848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dirty="0">
                <a:latin typeface="Acumin Pro" panose="020B0804020202020204" pitchFamily="34" charset="0"/>
              </a:rPr>
              <a:t>BOLSA DE ESTUDO PARA OS TRABALHADORES</a:t>
            </a:r>
            <a:endParaRPr lang="x-none" dirty="0">
              <a:latin typeface="Acumin Pro" panose="020B0804020202020204" pitchFamily="34" charset="0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E5B5E578-5503-4D85-B9AE-0A66E54B6E05}"/>
              </a:ext>
            </a:extLst>
          </p:cNvPr>
          <p:cNvSpPr txBox="1">
            <a:spLocks/>
          </p:cNvSpPr>
          <p:nvPr/>
        </p:nvSpPr>
        <p:spPr>
          <a:xfrm>
            <a:off x="7953385" y="6176390"/>
            <a:ext cx="4129641" cy="450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t-PT" sz="1800" dirty="0">
                <a:solidFill>
                  <a:schemeClr val="tx1"/>
                </a:solidFill>
                <a:latin typeface="Mont"/>
              </a:rPr>
              <a:t>ORADOR: IVAN FIGUEIREDO</a:t>
            </a:r>
            <a:endParaRPr lang="x-none" sz="1800" dirty="0">
              <a:solidFill>
                <a:schemeClr val="tx1"/>
              </a:solidFill>
              <a:latin typeface="Mont"/>
            </a:endParaRPr>
          </a:p>
        </p:txBody>
      </p:sp>
    </p:spTree>
    <p:extLst>
      <p:ext uri="{BB962C8B-B14F-4D97-AF65-F5344CB8AC3E}">
        <p14:creationId xmlns:p14="http://schemas.microsoft.com/office/powerpoint/2010/main" val="37768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3D1DA-C96F-917C-B5F9-5EFF115A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55" y="3645606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TEMAS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EF4900-C5EF-1293-80A9-9155E7F21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" r="1" b="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19598A-2437-BE1E-4510-4A900AEE6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2832" y="3913106"/>
            <a:ext cx="7485413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b="1"/>
              <a:t>O QUE É BOLSA DE ESTUDO EMPRESA?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b="1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/>
              <a:t>TIPOS DE BOLSAS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b="1"/>
              <a:t>VANTAGENS DE CONCEDER BOLSAS DE ESTUDO PARA OS TRABALHADORES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b="1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b="1"/>
              <a:t>VANTAGENS PARA OS TRABALHADORES EM DE CONCEDER BOLSAS DE ESTUDO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b="1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400" b="1"/>
              <a:t>PROPOSTA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82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1D3562C7-B4FA-9C2B-6D13-0FEDF28788AB}"/>
              </a:ext>
            </a:extLst>
          </p:cNvPr>
          <p:cNvSpPr/>
          <p:nvPr/>
        </p:nvSpPr>
        <p:spPr>
          <a:xfrm>
            <a:off x="7743217" y="0"/>
            <a:ext cx="4448783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2118399 w 3968151"/>
              <a:gd name="connsiteY1" fmla="*/ 6874152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1268081 w 3968151"/>
              <a:gd name="connsiteY1" fmla="*/ 6874152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1268081" y="6874152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18000" t="-18000" r="-25000" b="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58029E2C-ED63-4C7A-A339-8EE88AEBBB0C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57BA35BD-41BA-402E-AB30-54373F6EC0B5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8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85000"/>
                  </a:schemeClr>
                </a:solidFill>
              </a:rPr>
              <a:pPr algn="r"/>
              <a:t>3</a:t>
            </a:fld>
            <a:endParaRPr lang="x-non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7E0A4C-EBE4-4227-9444-060E6B592E2D}"/>
              </a:ext>
            </a:extLst>
          </p:cNvPr>
          <p:cNvSpPr txBox="1"/>
          <p:nvPr/>
        </p:nvSpPr>
        <p:spPr>
          <a:xfrm>
            <a:off x="340265" y="23734"/>
            <a:ext cx="575381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200" b="1" cap="all" dirty="0">
                <a:solidFill>
                  <a:srgbClr val="00985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O que é bolsa DE ESTUDO empresa?</a:t>
            </a:r>
            <a:endParaRPr lang="x-none" sz="3200" b="1" cap="all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04C7D6E-7E69-4BFD-8BCB-3C7862380183}"/>
              </a:ext>
            </a:extLst>
          </p:cNvPr>
          <p:cNvSpPr txBox="1"/>
          <p:nvPr/>
        </p:nvSpPr>
        <p:spPr>
          <a:xfrm>
            <a:off x="340265" y="1883025"/>
            <a:ext cx="7615769" cy="30512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dirty="0"/>
              <a:t>A Bolsa Empresa é quando um trabalhador beneficia de um crédito da empresa para a sua formação académica, um programa presente em algumas empresas que buscam capacitar mais seus funcionários, através do financiamento integral ou parcial dos estudos dos empregados.</a:t>
            </a:r>
          </a:p>
          <a:p>
            <a:endParaRPr lang="pt-PT" sz="2000" dirty="0"/>
          </a:p>
          <a:p>
            <a:r>
              <a:rPr lang="pt-PT" sz="2000" dirty="0"/>
              <a:t>Essa iniciativa faz com que o empregado cresça profissionalmente e a empresa tenha mão de obra qualificada.</a:t>
            </a:r>
            <a:endParaRPr lang="pt-AO" sz="2000" dirty="0"/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endParaRPr lang="x-none" sz="24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FCF975C-E302-6A9C-2A7F-96A3BEF46464}"/>
              </a:ext>
            </a:extLst>
          </p:cNvPr>
          <p:cNvGrpSpPr/>
          <p:nvPr/>
        </p:nvGrpSpPr>
        <p:grpSpPr>
          <a:xfrm>
            <a:off x="-1916" y="6264111"/>
            <a:ext cx="12192000" cy="593889"/>
            <a:chOff x="-1916" y="6264111"/>
            <a:chExt cx="12192000" cy="593889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73C9ECFF-F918-F812-185F-616154713DF2}"/>
                </a:ext>
              </a:extLst>
            </p:cNvPr>
            <p:cNvSpPr/>
            <p:nvPr/>
          </p:nvSpPr>
          <p:spPr>
            <a:xfrm>
              <a:off x="-1916" y="6264111"/>
              <a:ext cx="12192000" cy="593889"/>
            </a:xfrm>
            <a:prstGeom prst="rect">
              <a:avLst/>
            </a:prstGeom>
            <a:gradFill flip="none" rotWithShape="1">
              <a:gsLst>
                <a:gs pos="0">
                  <a:srgbClr val="007639">
                    <a:shade val="30000"/>
                    <a:satMod val="115000"/>
                  </a:srgbClr>
                </a:gs>
                <a:gs pos="50000">
                  <a:srgbClr val="007639">
                    <a:shade val="67500"/>
                    <a:satMod val="115000"/>
                  </a:srgbClr>
                </a:gs>
                <a:gs pos="100000">
                  <a:srgbClr val="00763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AO"/>
            </a:p>
          </p:txBody>
        </p:sp>
        <p:pic>
          <p:nvPicPr>
            <p:cNvPr id="4" name="Imagem 3" descr="Uma imagem com Tipo de letra, Gráficos, logótipo, símbolo&#10;&#10;Descrição gerada automaticamente">
              <a:extLst>
                <a:ext uri="{FF2B5EF4-FFF2-40B4-BE49-F238E27FC236}">
                  <a16:creationId xmlns:a16="http://schemas.microsoft.com/office/drawing/2014/main" id="{9A860B51-FE89-F6BE-D108-0CB0E5B81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636" y="6334843"/>
              <a:ext cx="1375419" cy="466542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76B3B4B-6F9A-3A49-0BE7-5A8CE331964B}"/>
                </a:ext>
              </a:extLst>
            </p:cNvPr>
            <p:cNvSpPr txBox="1"/>
            <p:nvPr/>
          </p:nvSpPr>
          <p:spPr>
            <a:xfrm>
              <a:off x="185069" y="6383077"/>
              <a:ext cx="60991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b="1" dirty="0">
                  <a:solidFill>
                    <a:schemeClr val="bg1"/>
                  </a:solidFill>
                  <a:latin typeface="Mont"/>
                  <a:ea typeface="FoundryFormSans-Bold" panose="02000800060000020004" pitchFamily="2" charset="0"/>
                </a:rPr>
                <a:t>BOLSAS DE ESTUDO PARA OS TRABALHADORES</a:t>
              </a:r>
              <a:endParaRPr lang="x-none" b="1" dirty="0">
                <a:solidFill>
                  <a:schemeClr val="bg1"/>
                </a:solidFill>
                <a:latin typeface="Mont"/>
                <a:ea typeface="FoundryFormSans-Bold" panose="02000800060000020004" pitchFamily="2" charset="0"/>
              </a:endParaRPr>
            </a:p>
          </p:txBody>
        </p:sp>
      </p:grp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74C1B8C0-5ED5-4B79-94A0-6BEDEB0E8AAD}"/>
              </a:ext>
            </a:extLst>
          </p:cNvPr>
          <p:cNvSpPr/>
          <p:nvPr/>
        </p:nvSpPr>
        <p:spPr>
          <a:xfrm>
            <a:off x="7245041" y="0"/>
            <a:ext cx="975131" cy="1178350"/>
          </a:xfrm>
          <a:custGeom>
            <a:avLst/>
            <a:gdLst>
              <a:gd name="connsiteX0" fmla="*/ 0 w 1000125"/>
              <a:gd name="connsiteY0" fmla="*/ 0 h 1152525"/>
              <a:gd name="connsiteX1" fmla="*/ 419100 w 1000125"/>
              <a:gd name="connsiteY1" fmla="*/ 1152525 h 1152525"/>
              <a:gd name="connsiteX2" fmla="*/ 1000125 w 1000125"/>
              <a:gd name="connsiteY2" fmla="*/ 1152525 h 1152525"/>
              <a:gd name="connsiteX3" fmla="*/ 552450 w 1000125"/>
              <a:gd name="connsiteY3" fmla="*/ 0 h 1152525"/>
              <a:gd name="connsiteX4" fmla="*/ 0 w 1000125"/>
              <a:gd name="connsiteY4" fmla="*/ 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5" h="1152525">
                <a:moveTo>
                  <a:pt x="0" y="0"/>
                </a:moveTo>
                <a:lnTo>
                  <a:pt x="419100" y="1152525"/>
                </a:lnTo>
                <a:lnTo>
                  <a:pt x="1000125" y="1152525"/>
                </a:lnTo>
                <a:lnTo>
                  <a:pt x="55245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EBAA51BD-4765-44C2-A7E2-009726C5AE9C}"/>
              </a:ext>
            </a:extLst>
          </p:cNvPr>
          <p:cNvCxnSpPr>
            <a:cxnSpLocks/>
          </p:cNvCxnSpPr>
          <p:nvPr/>
        </p:nvCxnSpPr>
        <p:spPr>
          <a:xfrm flipH="1" flipV="1">
            <a:off x="7930802" y="4844"/>
            <a:ext cx="711950" cy="1897811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9">
            <a:extLst>
              <a:ext uri="{FF2B5EF4-FFF2-40B4-BE49-F238E27FC236}">
                <a16:creationId xmlns:a16="http://schemas.microsoft.com/office/drawing/2014/main" id="{EF8130D6-AE9C-4573-A3AF-BEC34E355486}"/>
              </a:ext>
            </a:extLst>
          </p:cNvPr>
          <p:cNvCxnSpPr>
            <a:cxnSpLocks/>
          </p:cNvCxnSpPr>
          <p:nvPr/>
        </p:nvCxnSpPr>
        <p:spPr>
          <a:xfrm flipH="1" flipV="1">
            <a:off x="8994916" y="4934310"/>
            <a:ext cx="355975" cy="1923690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AAD4B4DC-3697-C864-3684-D652FFC37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18820"/>
          <a:stretch/>
        </p:blipFill>
        <p:spPr>
          <a:xfrm flipH="1">
            <a:off x="9019469" y="-13637"/>
            <a:ext cx="3172529" cy="6783297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1ABFA6FA-EC54-5106-741C-DF8DC3A99746}"/>
              </a:ext>
            </a:extLst>
          </p:cNvPr>
          <p:cNvGrpSpPr/>
          <p:nvPr/>
        </p:nvGrpSpPr>
        <p:grpSpPr>
          <a:xfrm>
            <a:off x="8913890" y="-13229"/>
            <a:ext cx="219694" cy="6413557"/>
            <a:chOff x="8292256" y="-13229"/>
            <a:chExt cx="219694" cy="641355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C6ED616F-BFFD-E760-FB5B-0FCB5B9D586C}"/>
                </a:ext>
              </a:extLst>
            </p:cNvPr>
            <p:cNvSpPr/>
            <p:nvPr/>
          </p:nvSpPr>
          <p:spPr>
            <a:xfrm>
              <a:off x="8292256" y="-13229"/>
              <a:ext cx="219694" cy="1964859"/>
            </a:xfrm>
            <a:prstGeom prst="rect">
              <a:avLst/>
            </a:prstGeom>
            <a:gradFill flip="none" rotWithShape="1">
              <a:gsLst>
                <a:gs pos="0">
                  <a:srgbClr val="007639">
                    <a:shade val="30000"/>
                    <a:satMod val="115000"/>
                  </a:srgbClr>
                </a:gs>
                <a:gs pos="50000">
                  <a:srgbClr val="007639">
                    <a:shade val="67500"/>
                    <a:satMod val="115000"/>
                  </a:srgbClr>
                </a:gs>
                <a:gs pos="100000">
                  <a:srgbClr val="00763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AO" dirty="0"/>
            </a:p>
          </p:txBody>
        </p:sp>
        <p:cxnSp>
          <p:nvCxnSpPr>
            <p:cNvPr id="30" name="Conexão reta 29">
              <a:extLst>
                <a:ext uri="{FF2B5EF4-FFF2-40B4-BE49-F238E27FC236}">
                  <a16:creationId xmlns:a16="http://schemas.microsoft.com/office/drawing/2014/main" id="{3633F201-CF3E-D2BD-3B3F-18BEADCEB476}"/>
                </a:ext>
              </a:extLst>
            </p:cNvPr>
            <p:cNvCxnSpPr/>
            <p:nvPr/>
          </p:nvCxnSpPr>
          <p:spPr>
            <a:xfrm>
              <a:off x="8292256" y="1875966"/>
              <a:ext cx="0" cy="4073787"/>
            </a:xfrm>
            <a:prstGeom prst="line">
              <a:avLst/>
            </a:prstGeom>
            <a:ln>
              <a:gradFill>
                <a:gsLst>
                  <a:gs pos="0">
                    <a:srgbClr val="00743D"/>
                  </a:gs>
                  <a:gs pos="74000">
                    <a:srgbClr val="009851"/>
                  </a:gs>
                  <a:gs pos="83000">
                    <a:srgbClr val="007639"/>
                  </a:gs>
                  <a:gs pos="100000">
                    <a:srgbClr val="00985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xão reta 30">
              <a:extLst>
                <a:ext uri="{FF2B5EF4-FFF2-40B4-BE49-F238E27FC236}">
                  <a16:creationId xmlns:a16="http://schemas.microsoft.com/office/drawing/2014/main" id="{36D8A47C-CBDC-48BC-254B-8B875066ECF6}"/>
                </a:ext>
              </a:extLst>
            </p:cNvPr>
            <p:cNvCxnSpPr/>
            <p:nvPr/>
          </p:nvCxnSpPr>
          <p:spPr>
            <a:xfrm>
              <a:off x="8491875" y="2326541"/>
              <a:ext cx="0" cy="4073787"/>
            </a:xfrm>
            <a:prstGeom prst="line">
              <a:avLst/>
            </a:prstGeom>
            <a:ln>
              <a:gradFill>
                <a:gsLst>
                  <a:gs pos="0">
                    <a:srgbClr val="00743D"/>
                  </a:gs>
                  <a:gs pos="74000">
                    <a:srgbClr val="009851"/>
                  </a:gs>
                  <a:gs pos="83000">
                    <a:srgbClr val="007639"/>
                  </a:gs>
                  <a:gs pos="100000">
                    <a:srgbClr val="00985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riângulo isósceles 15">
            <a:extLst>
              <a:ext uri="{FF2B5EF4-FFF2-40B4-BE49-F238E27FC236}">
                <a16:creationId xmlns:a16="http://schemas.microsoft.com/office/drawing/2014/main" id="{108B36BD-6DED-46F2-8780-068398CCFF5E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4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738DE2-8813-4E28-9391-59892C2E9A11}"/>
              </a:ext>
            </a:extLst>
          </p:cNvPr>
          <p:cNvSpPr txBox="1"/>
          <p:nvPr/>
        </p:nvSpPr>
        <p:spPr>
          <a:xfrm>
            <a:off x="236956" y="276856"/>
            <a:ext cx="63900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200" b="1" cap="all" dirty="0">
                <a:solidFill>
                  <a:srgbClr val="009851"/>
                </a:solidFill>
                <a:latin typeface="FoundryFormSans-Book" panose="02000500050000020004" pitchFamily="2" charset="0"/>
              </a:rPr>
              <a:t>Tipos de cobertura de bolsa</a:t>
            </a:r>
            <a:endParaRPr lang="x-none" sz="3200" b="1" cap="all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7" name="Google Shape;157;p25">
            <a:extLst>
              <a:ext uri="{FF2B5EF4-FFF2-40B4-BE49-F238E27FC236}">
                <a16:creationId xmlns:a16="http://schemas.microsoft.com/office/drawing/2014/main" id="{545D3D74-69E2-48F5-ABDF-7F4E996A6603}"/>
              </a:ext>
            </a:extLst>
          </p:cNvPr>
          <p:cNvSpPr txBox="1">
            <a:spLocks/>
          </p:cNvSpPr>
          <p:nvPr/>
        </p:nvSpPr>
        <p:spPr>
          <a:xfrm>
            <a:off x="757159" y="1247984"/>
            <a:ext cx="8008551" cy="4954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FoundryFormSans-Book" panose="02000500050000020004" pitchFamily="2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074AA0F-6628-AF8A-C635-FB4974077D9D}"/>
              </a:ext>
            </a:extLst>
          </p:cNvPr>
          <p:cNvGrpSpPr/>
          <p:nvPr/>
        </p:nvGrpSpPr>
        <p:grpSpPr>
          <a:xfrm>
            <a:off x="0" y="6281362"/>
            <a:ext cx="12192000" cy="593889"/>
            <a:chOff x="-1916" y="6264111"/>
            <a:chExt cx="12192000" cy="593889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FE6AC6D0-C2BA-F14F-B2F8-55114ABD5388}"/>
                </a:ext>
              </a:extLst>
            </p:cNvPr>
            <p:cNvSpPr/>
            <p:nvPr/>
          </p:nvSpPr>
          <p:spPr>
            <a:xfrm>
              <a:off x="-1916" y="6264111"/>
              <a:ext cx="12192000" cy="593889"/>
            </a:xfrm>
            <a:prstGeom prst="rect">
              <a:avLst/>
            </a:prstGeom>
            <a:gradFill flip="none" rotWithShape="1">
              <a:gsLst>
                <a:gs pos="0">
                  <a:srgbClr val="007639">
                    <a:shade val="30000"/>
                    <a:satMod val="115000"/>
                  </a:srgbClr>
                </a:gs>
                <a:gs pos="50000">
                  <a:srgbClr val="007639">
                    <a:shade val="67500"/>
                    <a:satMod val="115000"/>
                  </a:srgbClr>
                </a:gs>
                <a:gs pos="100000">
                  <a:srgbClr val="00763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AO" dirty="0"/>
            </a:p>
          </p:txBody>
        </p:sp>
        <p:pic>
          <p:nvPicPr>
            <p:cNvPr id="4" name="Imagem 3" descr="Uma imagem com Tipo de letra, Gráficos, logótipo, símbolo&#10;&#10;Descrição gerada automaticamente">
              <a:extLst>
                <a:ext uri="{FF2B5EF4-FFF2-40B4-BE49-F238E27FC236}">
                  <a16:creationId xmlns:a16="http://schemas.microsoft.com/office/drawing/2014/main" id="{A0A03491-D3A9-9CF5-A549-328AB103B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636" y="6334843"/>
              <a:ext cx="1375419" cy="466542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32719A0-EC9E-7BB1-AFE8-5769F9D085CF}"/>
                </a:ext>
              </a:extLst>
            </p:cNvPr>
            <p:cNvSpPr txBox="1"/>
            <p:nvPr/>
          </p:nvSpPr>
          <p:spPr>
            <a:xfrm>
              <a:off x="185069" y="6383077"/>
              <a:ext cx="60991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b="1" dirty="0">
                  <a:solidFill>
                    <a:schemeClr val="bg1"/>
                  </a:solidFill>
                  <a:latin typeface="Mont"/>
                  <a:ea typeface="FoundryFormSans-Bold" panose="02000800060000020004" pitchFamily="2" charset="0"/>
                </a:rPr>
                <a:t>BOLSAS DE ESTUDO PARA OS TRABALHADORES</a:t>
              </a:r>
              <a:endParaRPr lang="x-none" b="1" dirty="0">
                <a:solidFill>
                  <a:schemeClr val="bg1"/>
                </a:solidFill>
                <a:latin typeface="Mont"/>
                <a:ea typeface="FoundryFormSans-Bold" panose="02000800060000020004" pitchFamily="2" charset="0"/>
              </a:endParaRP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CB5F1A-D06C-DD0B-AF2D-3F266B32F854}"/>
              </a:ext>
            </a:extLst>
          </p:cNvPr>
          <p:cNvSpPr txBox="1"/>
          <p:nvPr/>
        </p:nvSpPr>
        <p:spPr>
          <a:xfrm>
            <a:off x="236956" y="1608220"/>
            <a:ext cx="8436618" cy="30512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dirty="0"/>
              <a:t>1 – Bolsa integral: ela cobre todas as despesas escolares como as mensalidades, materiais de estudo, entre outros, ao longo dos estudos. Se a bolsa é em outro país, inclui passagens e hospedagem.</a:t>
            </a:r>
          </a:p>
          <a:p>
            <a:endParaRPr lang="pt-PT" sz="2000" dirty="0"/>
          </a:p>
          <a:p>
            <a:r>
              <a:rPr lang="pt-PT" sz="2000" dirty="0"/>
              <a:t>2 – Bolsa parcial: não cobre todas as despesas do estudante. Dependendo de quem oferece a bolsa, pode incluir metade da taxa de matrícula, 30% ou mais. Também pode cobrir apenas parte da carreira. Se o estudo será feito no exterior, pode incluir toda as mensalidades, mas não passagens e alojamento.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endParaRPr lang="x-none" sz="24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AAD4B4DC-3697-C864-3684-D652FFC37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 t="-201" r="17630" b="201"/>
          <a:stretch/>
        </p:blipFill>
        <p:spPr>
          <a:xfrm flipH="1">
            <a:off x="8541354" y="-112921"/>
            <a:ext cx="4462773" cy="6783297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1ABFA6FA-EC54-5106-741C-DF8DC3A99746}"/>
              </a:ext>
            </a:extLst>
          </p:cNvPr>
          <p:cNvGrpSpPr/>
          <p:nvPr/>
        </p:nvGrpSpPr>
        <p:grpSpPr>
          <a:xfrm>
            <a:off x="7729227" y="-27439"/>
            <a:ext cx="219694" cy="6413557"/>
            <a:chOff x="8292256" y="-13229"/>
            <a:chExt cx="219694" cy="641355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C6ED616F-BFFD-E760-FB5B-0FCB5B9D586C}"/>
                </a:ext>
              </a:extLst>
            </p:cNvPr>
            <p:cNvSpPr/>
            <p:nvPr/>
          </p:nvSpPr>
          <p:spPr>
            <a:xfrm>
              <a:off x="8292256" y="-13229"/>
              <a:ext cx="219694" cy="1964859"/>
            </a:xfrm>
            <a:prstGeom prst="rect">
              <a:avLst/>
            </a:prstGeom>
            <a:gradFill flip="none" rotWithShape="1">
              <a:gsLst>
                <a:gs pos="0">
                  <a:srgbClr val="007639">
                    <a:shade val="30000"/>
                    <a:satMod val="115000"/>
                  </a:srgbClr>
                </a:gs>
                <a:gs pos="50000">
                  <a:srgbClr val="007639">
                    <a:shade val="67500"/>
                    <a:satMod val="115000"/>
                  </a:srgbClr>
                </a:gs>
                <a:gs pos="100000">
                  <a:srgbClr val="00763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AO" dirty="0"/>
            </a:p>
          </p:txBody>
        </p:sp>
        <p:cxnSp>
          <p:nvCxnSpPr>
            <p:cNvPr id="30" name="Conexão reta 29">
              <a:extLst>
                <a:ext uri="{FF2B5EF4-FFF2-40B4-BE49-F238E27FC236}">
                  <a16:creationId xmlns:a16="http://schemas.microsoft.com/office/drawing/2014/main" id="{3633F201-CF3E-D2BD-3B3F-18BEADCEB476}"/>
                </a:ext>
              </a:extLst>
            </p:cNvPr>
            <p:cNvCxnSpPr/>
            <p:nvPr/>
          </p:nvCxnSpPr>
          <p:spPr>
            <a:xfrm>
              <a:off x="8292256" y="1875966"/>
              <a:ext cx="0" cy="4073787"/>
            </a:xfrm>
            <a:prstGeom prst="line">
              <a:avLst/>
            </a:prstGeom>
            <a:ln>
              <a:gradFill>
                <a:gsLst>
                  <a:gs pos="0">
                    <a:srgbClr val="00743D"/>
                  </a:gs>
                  <a:gs pos="74000">
                    <a:srgbClr val="009851"/>
                  </a:gs>
                  <a:gs pos="83000">
                    <a:srgbClr val="007639"/>
                  </a:gs>
                  <a:gs pos="100000">
                    <a:srgbClr val="00985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xão reta 30">
              <a:extLst>
                <a:ext uri="{FF2B5EF4-FFF2-40B4-BE49-F238E27FC236}">
                  <a16:creationId xmlns:a16="http://schemas.microsoft.com/office/drawing/2014/main" id="{36D8A47C-CBDC-48BC-254B-8B875066ECF6}"/>
                </a:ext>
              </a:extLst>
            </p:cNvPr>
            <p:cNvCxnSpPr/>
            <p:nvPr/>
          </p:nvCxnSpPr>
          <p:spPr>
            <a:xfrm>
              <a:off x="8491875" y="2326541"/>
              <a:ext cx="0" cy="4073787"/>
            </a:xfrm>
            <a:prstGeom prst="line">
              <a:avLst/>
            </a:prstGeom>
            <a:ln>
              <a:gradFill>
                <a:gsLst>
                  <a:gs pos="0">
                    <a:srgbClr val="00743D"/>
                  </a:gs>
                  <a:gs pos="74000">
                    <a:srgbClr val="009851"/>
                  </a:gs>
                  <a:gs pos="83000">
                    <a:srgbClr val="007639"/>
                  </a:gs>
                  <a:gs pos="100000">
                    <a:srgbClr val="00985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riângulo isósceles 15">
            <a:extLst>
              <a:ext uri="{FF2B5EF4-FFF2-40B4-BE49-F238E27FC236}">
                <a16:creationId xmlns:a16="http://schemas.microsoft.com/office/drawing/2014/main" id="{108B36BD-6DED-46F2-8780-068398CCFF5E}"/>
              </a:ext>
            </a:extLst>
          </p:cNvPr>
          <p:cNvSpPr/>
          <p:nvPr/>
        </p:nvSpPr>
        <p:spPr>
          <a:xfrm rot="5400000">
            <a:off x="-48299" y="565847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5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738DE2-8813-4E28-9391-59892C2E9A11}"/>
              </a:ext>
            </a:extLst>
          </p:cNvPr>
          <p:cNvSpPr txBox="1"/>
          <p:nvPr/>
        </p:nvSpPr>
        <p:spPr>
          <a:xfrm>
            <a:off x="236956" y="126442"/>
            <a:ext cx="763442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200" b="1" cap="all" dirty="0">
                <a:solidFill>
                  <a:srgbClr val="009851"/>
                </a:solidFill>
                <a:latin typeface="FoundryFormSans-Book" panose="02000500050000020004" pitchFamily="2" charset="0"/>
              </a:rPr>
              <a:t>Vantagens de conceder Bolsas de Estudo para os trabalhadores</a:t>
            </a:r>
            <a:endParaRPr lang="x-none" sz="3200" b="1" cap="all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7" name="Google Shape;157;p25">
            <a:extLst>
              <a:ext uri="{FF2B5EF4-FFF2-40B4-BE49-F238E27FC236}">
                <a16:creationId xmlns:a16="http://schemas.microsoft.com/office/drawing/2014/main" id="{545D3D74-69E2-48F5-ABDF-7F4E996A6603}"/>
              </a:ext>
            </a:extLst>
          </p:cNvPr>
          <p:cNvSpPr txBox="1">
            <a:spLocks/>
          </p:cNvSpPr>
          <p:nvPr/>
        </p:nvSpPr>
        <p:spPr>
          <a:xfrm>
            <a:off x="757159" y="1247984"/>
            <a:ext cx="8008551" cy="4954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FoundryFormSans-Book" panose="02000500050000020004" pitchFamily="2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074AA0F-6628-AF8A-C635-FB4974077D9D}"/>
              </a:ext>
            </a:extLst>
          </p:cNvPr>
          <p:cNvGrpSpPr/>
          <p:nvPr/>
        </p:nvGrpSpPr>
        <p:grpSpPr>
          <a:xfrm>
            <a:off x="0" y="6281362"/>
            <a:ext cx="12192000" cy="593889"/>
            <a:chOff x="-1916" y="6264111"/>
            <a:chExt cx="12192000" cy="593889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FE6AC6D0-C2BA-F14F-B2F8-55114ABD5388}"/>
                </a:ext>
              </a:extLst>
            </p:cNvPr>
            <p:cNvSpPr/>
            <p:nvPr/>
          </p:nvSpPr>
          <p:spPr>
            <a:xfrm>
              <a:off x="-1916" y="6264111"/>
              <a:ext cx="12192000" cy="593889"/>
            </a:xfrm>
            <a:prstGeom prst="rect">
              <a:avLst/>
            </a:prstGeom>
            <a:gradFill flip="none" rotWithShape="1">
              <a:gsLst>
                <a:gs pos="0">
                  <a:srgbClr val="007639">
                    <a:shade val="30000"/>
                    <a:satMod val="115000"/>
                  </a:srgbClr>
                </a:gs>
                <a:gs pos="50000">
                  <a:srgbClr val="007639">
                    <a:shade val="67500"/>
                    <a:satMod val="115000"/>
                  </a:srgbClr>
                </a:gs>
                <a:gs pos="100000">
                  <a:srgbClr val="00763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AO" dirty="0"/>
            </a:p>
          </p:txBody>
        </p:sp>
        <p:pic>
          <p:nvPicPr>
            <p:cNvPr id="4" name="Imagem 3" descr="Uma imagem com Tipo de letra, Gráficos, logótipo, símbolo&#10;&#10;Descrição gerada automaticamente">
              <a:extLst>
                <a:ext uri="{FF2B5EF4-FFF2-40B4-BE49-F238E27FC236}">
                  <a16:creationId xmlns:a16="http://schemas.microsoft.com/office/drawing/2014/main" id="{A0A03491-D3A9-9CF5-A549-328AB103B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636" y="6334843"/>
              <a:ext cx="1375419" cy="466542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32719A0-EC9E-7BB1-AFE8-5769F9D085CF}"/>
                </a:ext>
              </a:extLst>
            </p:cNvPr>
            <p:cNvSpPr txBox="1"/>
            <p:nvPr/>
          </p:nvSpPr>
          <p:spPr>
            <a:xfrm>
              <a:off x="185069" y="6383077"/>
              <a:ext cx="60991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b="1" dirty="0">
                  <a:solidFill>
                    <a:schemeClr val="bg1"/>
                  </a:solidFill>
                  <a:latin typeface="Mont"/>
                  <a:ea typeface="FoundryFormSans-Bold" panose="02000800060000020004" pitchFamily="2" charset="0"/>
                </a:rPr>
                <a:t>BOLSAS DE ESTUDO PARA OS TRABALHADORES</a:t>
              </a:r>
              <a:endParaRPr lang="x-none" b="1" dirty="0">
                <a:solidFill>
                  <a:schemeClr val="bg1"/>
                </a:solidFill>
                <a:latin typeface="Mont"/>
                <a:ea typeface="FoundryFormSans-Bold" panose="02000800060000020004" pitchFamily="2" charset="0"/>
              </a:endParaRP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CB5F1A-D06C-DD0B-AF2D-3F266B32F854}"/>
              </a:ext>
            </a:extLst>
          </p:cNvPr>
          <p:cNvSpPr txBox="1"/>
          <p:nvPr/>
        </p:nvSpPr>
        <p:spPr>
          <a:xfrm>
            <a:off x="236956" y="1275076"/>
            <a:ext cx="7822962" cy="35437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400" dirty="0"/>
              <a:t>•	Valorização do colaborador</a:t>
            </a:r>
          </a:p>
          <a:p>
            <a:r>
              <a:rPr lang="pt-PT" sz="2400" dirty="0"/>
              <a:t>•	Gera mais motivação</a:t>
            </a:r>
          </a:p>
          <a:p>
            <a:r>
              <a:rPr lang="pt-PT" sz="2400" dirty="0"/>
              <a:t>•	Aumenta a produtividade</a:t>
            </a:r>
          </a:p>
          <a:p>
            <a:r>
              <a:rPr lang="pt-PT" sz="2400" dirty="0"/>
              <a:t>•	Promove o bem-estar</a:t>
            </a:r>
          </a:p>
          <a:p>
            <a:r>
              <a:rPr lang="pt-PT" sz="2400" dirty="0"/>
              <a:t>•	Diminui a rotatividade</a:t>
            </a:r>
          </a:p>
          <a:p>
            <a:r>
              <a:rPr lang="pt-PT" sz="2400" dirty="0"/>
              <a:t>•	Atrai talentos</a:t>
            </a:r>
          </a:p>
          <a:p>
            <a:r>
              <a:rPr lang="pt-PT" sz="2400" dirty="0"/>
              <a:t>•	Aumenta o engajamento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        Prestígio para empresa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endParaRPr lang="x-none" sz="24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5E32EE-B81A-D1D2-6DE6-2011CA806A19}"/>
              </a:ext>
            </a:extLst>
          </p:cNvPr>
          <p:cNvSpPr txBox="1"/>
          <p:nvPr/>
        </p:nvSpPr>
        <p:spPr>
          <a:xfrm>
            <a:off x="185847" y="4942072"/>
            <a:ext cx="8436618" cy="15124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dirty="0"/>
              <a:t>São muitos os benefícios que uma empresa pode oferecer e eles são ótimos aliados para a motivação, qualificação e bem-estar dos colaboradores.</a:t>
            </a:r>
          </a:p>
          <a:p>
            <a:endParaRPr lang="pt-PT" sz="2000" dirty="0"/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endParaRPr lang="x-none" sz="24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AAD4B4DC-3697-C864-3684-D652FFC37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2821" r="47197" b="-2821"/>
          <a:stretch/>
        </p:blipFill>
        <p:spPr>
          <a:xfrm flipH="1">
            <a:off x="8227984" y="-13637"/>
            <a:ext cx="3964011" cy="6783297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1ABFA6FA-EC54-5106-741C-DF8DC3A99746}"/>
              </a:ext>
            </a:extLst>
          </p:cNvPr>
          <p:cNvGrpSpPr/>
          <p:nvPr/>
        </p:nvGrpSpPr>
        <p:grpSpPr>
          <a:xfrm>
            <a:off x="8118137" y="-15993"/>
            <a:ext cx="219694" cy="6413557"/>
            <a:chOff x="8292256" y="-13229"/>
            <a:chExt cx="219694" cy="641355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C6ED616F-BFFD-E760-FB5B-0FCB5B9D586C}"/>
                </a:ext>
              </a:extLst>
            </p:cNvPr>
            <p:cNvSpPr/>
            <p:nvPr/>
          </p:nvSpPr>
          <p:spPr>
            <a:xfrm>
              <a:off x="8292256" y="-13229"/>
              <a:ext cx="219694" cy="1964859"/>
            </a:xfrm>
            <a:prstGeom prst="rect">
              <a:avLst/>
            </a:prstGeom>
            <a:gradFill flip="none" rotWithShape="1">
              <a:gsLst>
                <a:gs pos="0">
                  <a:srgbClr val="007639">
                    <a:shade val="30000"/>
                    <a:satMod val="115000"/>
                  </a:srgbClr>
                </a:gs>
                <a:gs pos="50000">
                  <a:srgbClr val="007639">
                    <a:shade val="67500"/>
                    <a:satMod val="115000"/>
                  </a:srgbClr>
                </a:gs>
                <a:gs pos="100000">
                  <a:srgbClr val="00763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AO" dirty="0"/>
            </a:p>
          </p:txBody>
        </p:sp>
        <p:cxnSp>
          <p:nvCxnSpPr>
            <p:cNvPr id="30" name="Conexão reta 29">
              <a:extLst>
                <a:ext uri="{FF2B5EF4-FFF2-40B4-BE49-F238E27FC236}">
                  <a16:creationId xmlns:a16="http://schemas.microsoft.com/office/drawing/2014/main" id="{3633F201-CF3E-D2BD-3B3F-18BEADCEB476}"/>
                </a:ext>
              </a:extLst>
            </p:cNvPr>
            <p:cNvCxnSpPr/>
            <p:nvPr/>
          </p:nvCxnSpPr>
          <p:spPr>
            <a:xfrm>
              <a:off x="8292256" y="1875966"/>
              <a:ext cx="0" cy="4073787"/>
            </a:xfrm>
            <a:prstGeom prst="line">
              <a:avLst/>
            </a:prstGeom>
            <a:ln>
              <a:gradFill>
                <a:gsLst>
                  <a:gs pos="0">
                    <a:srgbClr val="00743D"/>
                  </a:gs>
                  <a:gs pos="74000">
                    <a:srgbClr val="009851"/>
                  </a:gs>
                  <a:gs pos="83000">
                    <a:srgbClr val="007639"/>
                  </a:gs>
                  <a:gs pos="100000">
                    <a:srgbClr val="00985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xão reta 30">
              <a:extLst>
                <a:ext uri="{FF2B5EF4-FFF2-40B4-BE49-F238E27FC236}">
                  <a16:creationId xmlns:a16="http://schemas.microsoft.com/office/drawing/2014/main" id="{36D8A47C-CBDC-48BC-254B-8B875066ECF6}"/>
                </a:ext>
              </a:extLst>
            </p:cNvPr>
            <p:cNvCxnSpPr/>
            <p:nvPr/>
          </p:nvCxnSpPr>
          <p:spPr>
            <a:xfrm>
              <a:off x="8491875" y="2326541"/>
              <a:ext cx="0" cy="4073787"/>
            </a:xfrm>
            <a:prstGeom prst="line">
              <a:avLst/>
            </a:prstGeom>
            <a:ln>
              <a:gradFill>
                <a:gsLst>
                  <a:gs pos="0">
                    <a:srgbClr val="00743D"/>
                  </a:gs>
                  <a:gs pos="74000">
                    <a:srgbClr val="009851"/>
                  </a:gs>
                  <a:gs pos="83000">
                    <a:srgbClr val="007639"/>
                  </a:gs>
                  <a:gs pos="100000">
                    <a:srgbClr val="00985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riângulo isósceles 15">
            <a:extLst>
              <a:ext uri="{FF2B5EF4-FFF2-40B4-BE49-F238E27FC236}">
                <a16:creationId xmlns:a16="http://schemas.microsoft.com/office/drawing/2014/main" id="{108B36BD-6DED-46F2-8780-068398CCFF5E}"/>
              </a:ext>
            </a:extLst>
          </p:cNvPr>
          <p:cNvSpPr/>
          <p:nvPr/>
        </p:nvSpPr>
        <p:spPr>
          <a:xfrm rot="5400000">
            <a:off x="-48299" y="565847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6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738DE2-8813-4E28-9391-59892C2E9A11}"/>
              </a:ext>
            </a:extLst>
          </p:cNvPr>
          <p:cNvSpPr txBox="1"/>
          <p:nvPr/>
        </p:nvSpPr>
        <p:spPr>
          <a:xfrm>
            <a:off x="236956" y="126442"/>
            <a:ext cx="763442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200" b="1" cap="all">
                <a:solidFill>
                  <a:srgbClr val="00985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VANTAGENS PARA OS TRABALHADORES EM DE CONCEDER BOLSAS DE ESTUDO</a:t>
            </a:r>
            <a:endParaRPr lang="pt-PT" sz="3200" b="1" cap="all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7" name="Google Shape;157;p25">
            <a:extLst>
              <a:ext uri="{FF2B5EF4-FFF2-40B4-BE49-F238E27FC236}">
                <a16:creationId xmlns:a16="http://schemas.microsoft.com/office/drawing/2014/main" id="{545D3D74-69E2-48F5-ABDF-7F4E996A6603}"/>
              </a:ext>
            </a:extLst>
          </p:cNvPr>
          <p:cNvSpPr txBox="1">
            <a:spLocks/>
          </p:cNvSpPr>
          <p:nvPr/>
        </p:nvSpPr>
        <p:spPr>
          <a:xfrm>
            <a:off x="757159" y="1247984"/>
            <a:ext cx="8008551" cy="4954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FoundryFormSans-Book" panose="02000500050000020004" pitchFamily="2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074AA0F-6628-AF8A-C635-FB4974077D9D}"/>
              </a:ext>
            </a:extLst>
          </p:cNvPr>
          <p:cNvGrpSpPr/>
          <p:nvPr/>
        </p:nvGrpSpPr>
        <p:grpSpPr>
          <a:xfrm>
            <a:off x="0" y="6281362"/>
            <a:ext cx="12192000" cy="593889"/>
            <a:chOff x="-1916" y="6264111"/>
            <a:chExt cx="12192000" cy="593889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FE6AC6D0-C2BA-F14F-B2F8-55114ABD5388}"/>
                </a:ext>
              </a:extLst>
            </p:cNvPr>
            <p:cNvSpPr/>
            <p:nvPr/>
          </p:nvSpPr>
          <p:spPr>
            <a:xfrm>
              <a:off x="-1916" y="6264111"/>
              <a:ext cx="12192000" cy="593889"/>
            </a:xfrm>
            <a:prstGeom prst="rect">
              <a:avLst/>
            </a:prstGeom>
            <a:gradFill flip="none" rotWithShape="1">
              <a:gsLst>
                <a:gs pos="0">
                  <a:srgbClr val="007639">
                    <a:shade val="30000"/>
                    <a:satMod val="115000"/>
                  </a:srgbClr>
                </a:gs>
                <a:gs pos="50000">
                  <a:srgbClr val="007639">
                    <a:shade val="67500"/>
                    <a:satMod val="115000"/>
                  </a:srgbClr>
                </a:gs>
                <a:gs pos="100000">
                  <a:srgbClr val="00763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AO" dirty="0"/>
            </a:p>
          </p:txBody>
        </p:sp>
        <p:pic>
          <p:nvPicPr>
            <p:cNvPr id="4" name="Imagem 3" descr="Uma imagem com Tipo de letra, Gráficos, logótipo, símbolo&#10;&#10;Descrição gerada automaticamente">
              <a:extLst>
                <a:ext uri="{FF2B5EF4-FFF2-40B4-BE49-F238E27FC236}">
                  <a16:creationId xmlns:a16="http://schemas.microsoft.com/office/drawing/2014/main" id="{A0A03491-D3A9-9CF5-A549-328AB103B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636" y="6334843"/>
              <a:ext cx="1375419" cy="466542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32719A0-EC9E-7BB1-AFE8-5769F9D085CF}"/>
                </a:ext>
              </a:extLst>
            </p:cNvPr>
            <p:cNvSpPr txBox="1"/>
            <p:nvPr/>
          </p:nvSpPr>
          <p:spPr>
            <a:xfrm>
              <a:off x="185069" y="6383077"/>
              <a:ext cx="60991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b="1" dirty="0">
                  <a:solidFill>
                    <a:schemeClr val="bg1"/>
                  </a:solidFill>
                  <a:latin typeface="Mont"/>
                  <a:ea typeface="FoundryFormSans-Bold" panose="02000800060000020004" pitchFamily="2" charset="0"/>
                </a:rPr>
                <a:t>BOLSAS DE ESTUDO PARA OS TRABALHADORES</a:t>
              </a:r>
              <a:endParaRPr lang="x-none" b="1" dirty="0">
                <a:solidFill>
                  <a:schemeClr val="bg1"/>
                </a:solidFill>
                <a:latin typeface="Mont"/>
                <a:ea typeface="FoundryFormSans-Bold" panose="02000800060000020004" pitchFamily="2" charset="0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5E32EE-B81A-D1D2-6DE6-2011CA806A19}"/>
              </a:ext>
            </a:extLst>
          </p:cNvPr>
          <p:cNvSpPr txBox="1"/>
          <p:nvPr/>
        </p:nvSpPr>
        <p:spPr>
          <a:xfrm>
            <a:off x="186985" y="2087977"/>
            <a:ext cx="7263178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dirty="0"/>
              <a:t>Viabilizar a educação e desenvolvimento de um colaborador é um gesto relevante dentro das empresas.</a:t>
            </a:r>
          </a:p>
          <a:p>
            <a:r>
              <a:rPr lang="pt-PT" sz="2000" dirty="0"/>
              <a:t>Com os conhecimentos necessários, o profissional amplia suas chances de crescimento não só dentro da empresa, como fora, tornando-se mais qualificado e competitivo para o mercado.</a:t>
            </a:r>
          </a:p>
          <a:p>
            <a:endParaRPr lang="pt-PT" sz="2000" dirty="0"/>
          </a:p>
          <a:p>
            <a:r>
              <a:rPr lang="pt-PT" sz="2000" dirty="0"/>
              <a:t>Os cursos podem ser de graduação, técnicos, profissionalizantes e de idiomas, por exemplo. O importante é que seja de interesse do colaborador e, se possível, da empresa, também.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9BF725-BF90-1216-709A-2017FC95CE22}"/>
              </a:ext>
            </a:extLst>
          </p:cNvPr>
          <p:cNvSpPr txBox="1"/>
          <p:nvPr/>
        </p:nvSpPr>
        <p:spPr>
          <a:xfrm>
            <a:off x="757159" y="1384182"/>
            <a:ext cx="3841655" cy="9796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cap="all" dirty="0">
                <a:solidFill>
                  <a:srgbClr val="009851"/>
                </a:solidFill>
              </a:rPr>
              <a:t>Capacitação individual</a:t>
            </a:r>
            <a:endParaRPr lang="pt-AO" sz="2000" cap="all" dirty="0">
              <a:solidFill>
                <a:srgbClr val="00985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endParaRPr lang="x-none" sz="2800" cap="all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9" name="Triângulo isósceles 15">
            <a:extLst>
              <a:ext uri="{FF2B5EF4-FFF2-40B4-BE49-F238E27FC236}">
                <a16:creationId xmlns:a16="http://schemas.microsoft.com/office/drawing/2014/main" id="{581FB526-41FE-2391-000D-FD3D176AF489}"/>
              </a:ext>
            </a:extLst>
          </p:cNvPr>
          <p:cNvSpPr/>
          <p:nvPr/>
        </p:nvSpPr>
        <p:spPr>
          <a:xfrm rot="5400000">
            <a:off x="629709" y="1531502"/>
            <a:ext cx="152400" cy="10249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21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6650DFF8-835C-0909-C366-811DA7FFE185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9">
            <a:extLst>
              <a:ext uri="{FF2B5EF4-FFF2-40B4-BE49-F238E27FC236}">
                <a16:creationId xmlns:a16="http://schemas.microsoft.com/office/drawing/2014/main" id="{60D73CF2-DC2B-44E6-86C3-95F3E3C4F4BD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A5A28AEF-B473-9CD8-33EE-E65A3BCA0D9B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1" name="Triângulo isósceles 15">
            <a:extLst>
              <a:ext uri="{FF2B5EF4-FFF2-40B4-BE49-F238E27FC236}">
                <a16:creationId xmlns:a16="http://schemas.microsoft.com/office/drawing/2014/main" id="{108B36BD-6DED-46F2-8780-068398CCFF5E}"/>
              </a:ext>
            </a:extLst>
          </p:cNvPr>
          <p:cNvSpPr/>
          <p:nvPr/>
        </p:nvSpPr>
        <p:spPr>
          <a:xfrm rot="5400000">
            <a:off x="-48299" y="565847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7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738DE2-8813-4E28-9391-59892C2E9A11}"/>
              </a:ext>
            </a:extLst>
          </p:cNvPr>
          <p:cNvSpPr txBox="1"/>
          <p:nvPr/>
        </p:nvSpPr>
        <p:spPr>
          <a:xfrm>
            <a:off x="236956" y="126442"/>
            <a:ext cx="763442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200" b="1" cap="all" dirty="0">
                <a:solidFill>
                  <a:srgbClr val="009851"/>
                </a:solidFill>
                <a:latin typeface="FoundryFormSans-Book" panose="02000500050000020004" pitchFamily="2" charset="0"/>
              </a:rPr>
              <a:t>Vantagens de oferecer bolsas de estudos aos seus colaboradores</a:t>
            </a:r>
            <a:endParaRPr lang="x-none" sz="3200" b="1" cap="all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7" name="Google Shape;157;p25">
            <a:extLst>
              <a:ext uri="{FF2B5EF4-FFF2-40B4-BE49-F238E27FC236}">
                <a16:creationId xmlns:a16="http://schemas.microsoft.com/office/drawing/2014/main" id="{545D3D74-69E2-48F5-ABDF-7F4E996A6603}"/>
              </a:ext>
            </a:extLst>
          </p:cNvPr>
          <p:cNvSpPr txBox="1">
            <a:spLocks/>
          </p:cNvSpPr>
          <p:nvPr/>
        </p:nvSpPr>
        <p:spPr>
          <a:xfrm>
            <a:off x="757159" y="1247984"/>
            <a:ext cx="8008551" cy="4954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FoundryFormSans-Book" panose="02000500050000020004" pitchFamily="2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074AA0F-6628-AF8A-C635-FB4974077D9D}"/>
              </a:ext>
            </a:extLst>
          </p:cNvPr>
          <p:cNvGrpSpPr/>
          <p:nvPr/>
        </p:nvGrpSpPr>
        <p:grpSpPr>
          <a:xfrm>
            <a:off x="0" y="6281362"/>
            <a:ext cx="12192000" cy="593889"/>
            <a:chOff x="-1916" y="6264111"/>
            <a:chExt cx="12192000" cy="593889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FE6AC6D0-C2BA-F14F-B2F8-55114ABD5388}"/>
                </a:ext>
              </a:extLst>
            </p:cNvPr>
            <p:cNvSpPr/>
            <p:nvPr/>
          </p:nvSpPr>
          <p:spPr>
            <a:xfrm>
              <a:off x="-1916" y="6264111"/>
              <a:ext cx="12192000" cy="593889"/>
            </a:xfrm>
            <a:prstGeom prst="rect">
              <a:avLst/>
            </a:prstGeom>
            <a:gradFill flip="none" rotWithShape="1">
              <a:gsLst>
                <a:gs pos="0">
                  <a:srgbClr val="007639">
                    <a:shade val="30000"/>
                    <a:satMod val="115000"/>
                  </a:srgbClr>
                </a:gs>
                <a:gs pos="50000">
                  <a:srgbClr val="007639">
                    <a:shade val="67500"/>
                    <a:satMod val="115000"/>
                  </a:srgbClr>
                </a:gs>
                <a:gs pos="100000">
                  <a:srgbClr val="00763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AO" dirty="0"/>
            </a:p>
          </p:txBody>
        </p:sp>
        <p:pic>
          <p:nvPicPr>
            <p:cNvPr id="4" name="Imagem 3" descr="Uma imagem com Tipo de letra, Gráficos, logótipo, símbolo&#10;&#10;Descrição gerada automaticamente">
              <a:extLst>
                <a:ext uri="{FF2B5EF4-FFF2-40B4-BE49-F238E27FC236}">
                  <a16:creationId xmlns:a16="http://schemas.microsoft.com/office/drawing/2014/main" id="{A0A03491-D3A9-9CF5-A549-328AB103B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636" y="6334843"/>
              <a:ext cx="1375419" cy="466542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32719A0-EC9E-7BB1-AFE8-5769F9D085CF}"/>
                </a:ext>
              </a:extLst>
            </p:cNvPr>
            <p:cNvSpPr txBox="1"/>
            <p:nvPr/>
          </p:nvSpPr>
          <p:spPr>
            <a:xfrm>
              <a:off x="185069" y="6383077"/>
              <a:ext cx="60991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b="1" dirty="0">
                  <a:solidFill>
                    <a:schemeClr val="bg1"/>
                  </a:solidFill>
                  <a:latin typeface="Mont"/>
                  <a:ea typeface="FoundryFormSans-Bold" panose="02000800060000020004" pitchFamily="2" charset="0"/>
                </a:rPr>
                <a:t>BOLSAS DE ESTUDO PARA OS TRABALHADORES</a:t>
              </a:r>
              <a:endParaRPr lang="x-none" b="1" dirty="0">
                <a:solidFill>
                  <a:schemeClr val="bg1"/>
                </a:solidFill>
                <a:latin typeface="Mont"/>
                <a:ea typeface="FoundryFormSans-Bold" panose="02000800060000020004" pitchFamily="2" charset="0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5E32EE-B81A-D1D2-6DE6-2011CA806A19}"/>
              </a:ext>
            </a:extLst>
          </p:cNvPr>
          <p:cNvSpPr txBox="1"/>
          <p:nvPr/>
        </p:nvSpPr>
        <p:spPr>
          <a:xfrm>
            <a:off x="612741" y="1358602"/>
            <a:ext cx="7739407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2000" b="1" i="0" dirty="0">
                <a:solidFill>
                  <a:srgbClr val="232323"/>
                </a:solidFill>
                <a:effectLst/>
              </a:rPr>
              <a:t>Alto desempenho em indicadores de qualidade e produtividade</a:t>
            </a:r>
          </a:p>
          <a:p>
            <a:pPr algn="l"/>
            <a:endParaRPr lang="pt-PT" sz="2000" b="1" i="0" dirty="0">
              <a:solidFill>
                <a:srgbClr val="232323"/>
              </a:solidFill>
              <a:effectLst/>
            </a:endParaRPr>
          </a:p>
          <a:p>
            <a:pPr algn="l"/>
            <a:r>
              <a:rPr lang="pt-PT" sz="2000" b="0" i="0" dirty="0">
                <a:solidFill>
                  <a:srgbClr val="333333"/>
                </a:solidFill>
                <a:effectLst/>
              </a:rPr>
              <a:t>Com profissionais mais qualificados e motivados, a qualidade e a produtividade, com certeza, irão melhorar os resultados obtidos, elevando a empresa a outros níveis.</a:t>
            </a:r>
          </a:p>
          <a:p>
            <a:pPr algn="l"/>
            <a:endParaRPr lang="pt-PT" sz="20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pt-PT" sz="2000" b="0" i="0" dirty="0">
                <a:solidFill>
                  <a:srgbClr val="333333"/>
                </a:solidFill>
                <a:effectLst/>
              </a:rPr>
              <a:t>Se os colaboradores têm um grau de instrução maior, a sua empresa terá equipes de alta performance e desenvolvimento, devido à qualificação de cada um.</a:t>
            </a:r>
          </a:p>
          <a:p>
            <a:pPr algn="l"/>
            <a:endParaRPr lang="pt-PT" sz="20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pt-PT" sz="2000" b="0" i="0" dirty="0">
                <a:solidFill>
                  <a:srgbClr val="333333"/>
                </a:solidFill>
                <a:effectLst/>
              </a:rPr>
              <a:t>Conceder bons benefícios, que realmente trazem ganhos para os funcionários, é um caminho eficiente para manter os talentos por mais tempo, na empresa.</a:t>
            </a:r>
          </a:p>
        </p:txBody>
      </p:sp>
      <p:sp>
        <p:nvSpPr>
          <p:cNvPr id="5" name="Forma livre: Forma 8">
            <a:extLst>
              <a:ext uri="{FF2B5EF4-FFF2-40B4-BE49-F238E27FC236}">
                <a16:creationId xmlns:a16="http://schemas.microsoft.com/office/drawing/2014/main" id="{DFC0B1CB-6E6B-02E1-6576-FC5B7151FE5B}"/>
              </a:ext>
            </a:extLst>
          </p:cNvPr>
          <p:cNvSpPr/>
          <p:nvPr/>
        </p:nvSpPr>
        <p:spPr>
          <a:xfrm>
            <a:off x="8212759" y="-8632"/>
            <a:ext cx="3975100" cy="6900651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l="-66000" r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</p:spTree>
    <p:extLst>
      <p:ext uri="{BB962C8B-B14F-4D97-AF65-F5344CB8AC3E}">
        <p14:creationId xmlns:p14="http://schemas.microsoft.com/office/powerpoint/2010/main" val="27778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: Forma 4">
            <a:extLst>
              <a:ext uri="{FF2B5EF4-FFF2-40B4-BE49-F238E27FC236}">
                <a16:creationId xmlns:a16="http://schemas.microsoft.com/office/drawing/2014/main" id="{F6DFE07A-AAEC-3B3C-7C06-35E6113B4606}"/>
              </a:ext>
            </a:extLst>
          </p:cNvPr>
          <p:cNvSpPr/>
          <p:nvPr/>
        </p:nvSpPr>
        <p:spPr>
          <a:xfrm>
            <a:off x="8223849" y="-8628"/>
            <a:ext cx="3968151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2701210 w 3968151"/>
              <a:gd name="connsiteY1" fmla="*/ 6874151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1844163 w 3968151"/>
              <a:gd name="connsiteY1" fmla="*/ 6874151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1844163" y="6874151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86000" t="-1000" r="-7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FD7F8BD1-5E98-4E55-8F00-ABBA80F61951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670769" cy="2514236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AA837EDB-0923-401F-88D5-C47359A5B29E}"/>
              </a:ext>
            </a:extLst>
          </p:cNvPr>
          <p:cNvCxnSpPr>
            <a:cxnSpLocks/>
          </p:cNvCxnSpPr>
          <p:nvPr/>
        </p:nvCxnSpPr>
        <p:spPr>
          <a:xfrm flipH="1" flipV="1">
            <a:off x="8595112" y="1074365"/>
            <a:ext cx="1401154" cy="4858844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35A1E9EA-1329-4A7C-B0B0-FCB59185D0EF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33137F3F-0BA9-49E4-A603-A26A18146C72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2E9B4881-E236-4B5B-9512-C397DA709B45}"/>
              </a:ext>
            </a:extLst>
          </p:cNvPr>
          <p:cNvSpPr/>
          <p:nvPr/>
        </p:nvSpPr>
        <p:spPr>
          <a:xfrm flipH="1">
            <a:off x="9570550" y="6117451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969C8F73-B805-4E25-8962-1844DF92F92D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8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85000"/>
                  </a:schemeClr>
                </a:solidFill>
              </a:rPr>
              <a:pPr algn="r"/>
              <a:t>8</a:t>
            </a:fld>
            <a:endParaRPr lang="x-non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C6C078B-A5A5-4373-8942-0F62C3C70C30}"/>
              </a:ext>
            </a:extLst>
          </p:cNvPr>
          <p:cNvSpPr txBox="1"/>
          <p:nvPr/>
        </p:nvSpPr>
        <p:spPr>
          <a:xfrm>
            <a:off x="236956" y="246078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600" b="1" cap="all" dirty="0">
                <a:solidFill>
                  <a:srgbClr val="009851"/>
                </a:solidFill>
                <a:latin typeface="FoundryFormSans-Book" panose="02000500050000020004" pitchFamily="2" charset="0"/>
                <a:ea typeface="FoundryFormSans-Bold" panose="02000800060000020004" pitchFamily="2" charset="0"/>
              </a:rPr>
              <a:t>Proposta</a:t>
            </a:r>
            <a:endParaRPr lang="x-none" sz="3600" b="1" cap="all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31" name="Google Shape;949;p44">
            <a:extLst>
              <a:ext uri="{FF2B5EF4-FFF2-40B4-BE49-F238E27FC236}">
                <a16:creationId xmlns:a16="http://schemas.microsoft.com/office/drawing/2014/main" id="{9E49035E-0CAC-4CC7-B278-89C2BDE5FB4D}"/>
              </a:ext>
            </a:extLst>
          </p:cNvPr>
          <p:cNvSpPr txBox="1"/>
          <p:nvPr/>
        </p:nvSpPr>
        <p:spPr>
          <a:xfrm>
            <a:off x="6689821" y="2518670"/>
            <a:ext cx="24978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FoundryFormSans-Book" panose="02000500050000020004" pitchFamily="2" charset="0"/>
              <a:ea typeface="Barlow"/>
              <a:cs typeface="Barlow"/>
              <a:sym typeface="Barlow"/>
            </a:endParaRPr>
          </a:p>
        </p:txBody>
      </p:sp>
      <p:sp>
        <p:nvSpPr>
          <p:cNvPr id="32" name="Google Shape;951;p44">
            <a:extLst>
              <a:ext uri="{FF2B5EF4-FFF2-40B4-BE49-F238E27FC236}">
                <a16:creationId xmlns:a16="http://schemas.microsoft.com/office/drawing/2014/main" id="{17519478-EAE9-4905-8135-74E23360C6FB}"/>
              </a:ext>
            </a:extLst>
          </p:cNvPr>
          <p:cNvSpPr txBox="1"/>
          <p:nvPr/>
        </p:nvSpPr>
        <p:spPr>
          <a:xfrm>
            <a:off x="6670942" y="3130974"/>
            <a:ext cx="24978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FoundryFormSans-Book" panose="02000500050000020004" pitchFamily="2" charset="0"/>
              <a:ea typeface="Barlow"/>
              <a:cs typeface="Barlow"/>
              <a:sym typeface="Barlow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6C3D722-C0C1-3C20-DCE5-CC9F54D96753}"/>
              </a:ext>
            </a:extLst>
          </p:cNvPr>
          <p:cNvSpPr txBox="1"/>
          <p:nvPr/>
        </p:nvSpPr>
        <p:spPr>
          <a:xfrm>
            <a:off x="180743" y="1614953"/>
            <a:ext cx="8452809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dirty="0"/>
              <a:t>Com essa iniciativa, propõe-se criar um comitê de bolsas de estudo dentro da empresa constituído pelas seguintes áreas: Recursos Humanos, Comissão Sindical, </a:t>
            </a:r>
            <a:r>
              <a:rPr lang="pt-PT" sz="2000" dirty="0" err="1"/>
              <a:t>Direcção</a:t>
            </a:r>
            <a:r>
              <a:rPr lang="pt-PT" sz="2000" dirty="0"/>
              <a:t> Jurídica e um representante do Conselho de Administração, para um serviço de gerenciamento de bolsas.</a:t>
            </a:r>
          </a:p>
          <a:p>
            <a:endParaRPr lang="pt-PT" sz="2000" dirty="0"/>
          </a:p>
          <a:p>
            <a:r>
              <a:rPr lang="pt-PT" sz="2000" dirty="0"/>
              <a:t>A terceirização do processo de revisão da bolsa para desenvolver critérios de bolsas de estudo não discriminatórios para todos os possíveis beneficiários.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320CDFC-D5DF-0CE7-1A23-47B035DC838B}"/>
              </a:ext>
            </a:extLst>
          </p:cNvPr>
          <p:cNvSpPr txBox="1"/>
          <p:nvPr/>
        </p:nvSpPr>
        <p:spPr>
          <a:xfrm>
            <a:off x="757159" y="1081446"/>
            <a:ext cx="3841655" cy="9796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cap="all" dirty="0">
                <a:solidFill>
                  <a:srgbClr val="009851"/>
                </a:solidFill>
              </a:rPr>
              <a:t>Proposta</a:t>
            </a:r>
            <a:endParaRPr lang="pt-AO" sz="2000" cap="all" dirty="0">
              <a:solidFill>
                <a:srgbClr val="00985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endParaRPr lang="x-none" sz="2800" cap="all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6" name="Triângulo isósceles 15">
            <a:extLst>
              <a:ext uri="{FF2B5EF4-FFF2-40B4-BE49-F238E27FC236}">
                <a16:creationId xmlns:a16="http://schemas.microsoft.com/office/drawing/2014/main" id="{C01C1071-2F63-4A62-96F2-1CD382BB7520}"/>
              </a:ext>
            </a:extLst>
          </p:cNvPr>
          <p:cNvSpPr/>
          <p:nvPr/>
        </p:nvSpPr>
        <p:spPr>
          <a:xfrm rot="5400000">
            <a:off x="629709" y="1228766"/>
            <a:ext cx="152400" cy="10249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3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695">
            <a:extLst>
              <a:ext uri="{FF2B5EF4-FFF2-40B4-BE49-F238E27FC236}">
                <a16:creationId xmlns:a16="http://schemas.microsoft.com/office/drawing/2014/main" id="{E59F109D-841E-43DA-861E-6786CD96A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5298" y="5074757"/>
            <a:ext cx="260424" cy="260424"/>
          </a:xfrm>
          <a:prstGeom prst="rect">
            <a:avLst/>
          </a:prstGeom>
        </p:spPr>
      </p:pic>
      <p:sp>
        <p:nvSpPr>
          <p:cNvPr id="6" name="Forma livre: Forma 9">
            <a:extLst>
              <a:ext uri="{FF2B5EF4-FFF2-40B4-BE49-F238E27FC236}">
                <a16:creationId xmlns:a16="http://schemas.microsoft.com/office/drawing/2014/main" id="{B5CB5A32-DDF5-4093-B613-884AAA8E6439}"/>
              </a:ext>
            </a:extLst>
          </p:cNvPr>
          <p:cNvSpPr/>
          <p:nvPr/>
        </p:nvSpPr>
        <p:spPr>
          <a:xfrm>
            <a:off x="1039616" y="-34505"/>
            <a:ext cx="3243532" cy="6892505"/>
          </a:xfrm>
          <a:custGeom>
            <a:avLst/>
            <a:gdLst>
              <a:gd name="connsiteX0" fmla="*/ 0 w 3243532"/>
              <a:gd name="connsiteY0" fmla="*/ 17253 h 6892505"/>
              <a:gd name="connsiteX1" fmla="*/ 819509 w 3243532"/>
              <a:gd name="connsiteY1" fmla="*/ 0 h 6892505"/>
              <a:gd name="connsiteX2" fmla="*/ 3243532 w 3243532"/>
              <a:gd name="connsiteY2" fmla="*/ 6892505 h 6892505"/>
              <a:gd name="connsiteX3" fmla="*/ 2363638 w 3243532"/>
              <a:gd name="connsiteY3" fmla="*/ 6892505 h 6892505"/>
              <a:gd name="connsiteX4" fmla="*/ 0 w 3243532"/>
              <a:gd name="connsiteY4" fmla="*/ 17253 h 68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532" h="6892505">
                <a:moveTo>
                  <a:pt x="0" y="17253"/>
                </a:moveTo>
                <a:lnTo>
                  <a:pt x="819509" y="0"/>
                </a:lnTo>
                <a:lnTo>
                  <a:pt x="3243532" y="6892505"/>
                </a:lnTo>
                <a:lnTo>
                  <a:pt x="2363638" y="6892505"/>
                </a:lnTo>
                <a:lnTo>
                  <a:pt x="0" y="17253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" name="Straight Connector 29">
            <a:extLst>
              <a:ext uri="{FF2B5EF4-FFF2-40B4-BE49-F238E27FC236}">
                <a16:creationId xmlns:a16="http://schemas.microsoft.com/office/drawing/2014/main" id="{BA1F8B62-D590-481A-B434-DC7BB6DE2CB6}"/>
              </a:ext>
            </a:extLst>
          </p:cNvPr>
          <p:cNvCxnSpPr>
            <a:cxnSpLocks/>
          </p:cNvCxnSpPr>
          <p:nvPr/>
        </p:nvCxnSpPr>
        <p:spPr>
          <a:xfrm flipH="1" flipV="1">
            <a:off x="3782816" y="4837390"/>
            <a:ext cx="701748" cy="2020611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ângulo retângulo 21">
            <a:extLst>
              <a:ext uri="{FF2B5EF4-FFF2-40B4-BE49-F238E27FC236}">
                <a16:creationId xmlns:a16="http://schemas.microsoft.com/office/drawing/2014/main" id="{D3F57F48-C0BB-4EF4-BC3D-32F17E942C96}"/>
              </a:ext>
            </a:extLst>
          </p:cNvPr>
          <p:cNvSpPr/>
          <p:nvPr/>
        </p:nvSpPr>
        <p:spPr>
          <a:xfrm rot="17144229" flipH="1">
            <a:off x="6955217" y="690188"/>
            <a:ext cx="3681602" cy="332964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Paralelogramo 14">
            <a:extLst>
              <a:ext uri="{FF2B5EF4-FFF2-40B4-BE49-F238E27FC236}">
                <a16:creationId xmlns:a16="http://schemas.microsoft.com/office/drawing/2014/main" id="{FFD39BAB-E601-4384-A14F-31C60A68C4D9}"/>
              </a:ext>
            </a:extLst>
          </p:cNvPr>
          <p:cNvSpPr/>
          <p:nvPr/>
        </p:nvSpPr>
        <p:spPr>
          <a:xfrm flipV="1">
            <a:off x="8569358" y="-4301"/>
            <a:ext cx="1763362" cy="2674457"/>
          </a:xfrm>
          <a:prstGeom prst="parallelogram">
            <a:avLst>
              <a:gd name="adj" fmla="val 78945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id="{2616B8A4-940E-48E1-B403-2B5BFF216CAA}"/>
              </a:ext>
            </a:extLst>
          </p:cNvPr>
          <p:cNvSpPr/>
          <p:nvPr/>
        </p:nvSpPr>
        <p:spPr>
          <a:xfrm flipV="1">
            <a:off x="8729906" y="362359"/>
            <a:ext cx="3276600" cy="1698436"/>
          </a:xfrm>
          <a:prstGeom prst="parallelogram">
            <a:avLst>
              <a:gd name="adj" fmla="val 52367"/>
            </a:avLst>
          </a:prstGeom>
          <a:solidFill>
            <a:srgbClr val="0098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5603B773-FD79-4055-AB03-1707A7060C4C}"/>
              </a:ext>
            </a:extLst>
          </p:cNvPr>
          <p:cNvSpPr/>
          <p:nvPr/>
        </p:nvSpPr>
        <p:spPr>
          <a:xfrm flipH="1">
            <a:off x="8497121" y="299780"/>
            <a:ext cx="1212817" cy="1900366"/>
          </a:xfrm>
          <a:prstGeom prst="parallelogram">
            <a:avLst>
              <a:gd name="adj" fmla="val 8179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1440000" sx="92000" sy="9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4">
            <a:extLst>
              <a:ext uri="{FF2B5EF4-FFF2-40B4-BE49-F238E27FC236}">
                <a16:creationId xmlns:a16="http://schemas.microsoft.com/office/drawing/2014/main" id="{99E5D861-2DF0-41A2-9FB5-2615551D55ED}"/>
              </a:ext>
            </a:extLst>
          </p:cNvPr>
          <p:cNvSpPr/>
          <p:nvPr/>
        </p:nvSpPr>
        <p:spPr>
          <a:xfrm flipV="1">
            <a:off x="7974419" y="398552"/>
            <a:ext cx="2062716" cy="3162300"/>
          </a:xfrm>
          <a:prstGeom prst="parallelogram">
            <a:avLst>
              <a:gd name="adj" fmla="val 7620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E18B5DAA-DA31-4C78-9F2F-012A8FF321CE}"/>
              </a:ext>
            </a:extLst>
          </p:cNvPr>
          <p:cNvSpPr/>
          <p:nvPr/>
        </p:nvSpPr>
        <p:spPr>
          <a:xfrm>
            <a:off x="8397875" y="222250"/>
            <a:ext cx="1304925" cy="2111375"/>
          </a:xfrm>
          <a:custGeom>
            <a:avLst/>
            <a:gdLst>
              <a:gd name="connsiteX0" fmla="*/ 0 w 1304925"/>
              <a:gd name="connsiteY0" fmla="*/ 0 h 2111375"/>
              <a:gd name="connsiteX1" fmla="*/ 304800 w 1304925"/>
              <a:gd name="connsiteY1" fmla="*/ 50800 h 2111375"/>
              <a:gd name="connsiteX2" fmla="*/ 1304925 w 1304925"/>
              <a:gd name="connsiteY2" fmla="*/ 2025650 h 2111375"/>
              <a:gd name="connsiteX3" fmla="*/ 1108075 w 1304925"/>
              <a:gd name="connsiteY3" fmla="*/ 2111375 h 2111375"/>
              <a:gd name="connsiteX4" fmla="*/ 0 w 1304925"/>
              <a:gd name="connsiteY4" fmla="*/ 0 h 21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925" h="2111375">
                <a:moveTo>
                  <a:pt x="0" y="0"/>
                </a:moveTo>
                <a:lnTo>
                  <a:pt x="304800" y="50800"/>
                </a:lnTo>
                <a:lnTo>
                  <a:pt x="1304925" y="2025650"/>
                </a:lnTo>
                <a:lnTo>
                  <a:pt x="1108075" y="21113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920383D3-CDCB-4EED-ACFD-236D39D41996}"/>
              </a:ext>
            </a:extLst>
          </p:cNvPr>
          <p:cNvCxnSpPr>
            <a:cxnSpLocks/>
          </p:cNvCxnSpPr>
          <p:nvPr/>
        </p:nvCxnSpPr>
        <p:spPr>
          <a:xfrm flipH="1" flipV="1">
            <a:off x="8533872" y="-3832"/>
            <a:ext cx="1368321" cy="2674457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4157">
            <a:extLst>
              <a:ext uri="{FF2B5EF4-FFF2-40B4-BE49-F238E27FC236}">
                <a16:creationId xmlns:a16="http://schemas.microsoft.com/office/drawing/2014/main" id="{2AEA6FAA-F13C-43FA-A115-D3CE4DA0A836}"/>
              </a:ext>
            </a:extLst>
          </p:cNvPr>
          <p:cNvSpPr/>
          <p:nvPr/>
        </p:nvSpPr>
        <p:spPr>
          <a:xfrm>
            <a:off x="4656847" y="426822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sp>
        <p:nvSpPr>
          <p:cNvPr id="18" name="Shape 4186">
            <a:extLst>
              <a:ext uri="{FF2B5EF4-FFF2-40B4-BE49-F238E27FC236}">
                <a16:creationId xmlns:a16="http://schemas.microsoft.com/office/drawing/2014/main" id="{8ED1AC67-4289-43C9-9E8B-7A1BCCBFD67F}"/>
              </a:ext>
            </a:extLst>
          </p:cNvPr>
          <p:cNvSpPr/>
          <p:nvPr/>
        </p:nvSpPr>
        <p:spPr>
          <a:xfrm>
            <a:off x="4705531" y="4660968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sp>
        <p:nvSpPr>
          <p:cNvPr id="19" name="Shape 4487">
            <a:extLst>
              <a:ext uri="{FF2B5EF4-FFF2-40B4-BE49-F238E27FC236}">
                <a16:creationId xmlns:a16="http://schemas.microsoft.com/office/drawing/2014/main" id="{DC785E39-3D78-4CEB-8EBD-FD796C8F8C1D}"/>
              </a:ext>
            </a:extLst>
          </p:cNvPr>
          <p:cNvSpPr/>
          <p:nvPr/>
        </p:nvSpPr>
        <p:spPr>
          <a:xfrm>
            <a:off x="4669625" y="5458310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pic>
        <p:nvPicPr>
          <p:cNvPr id="21" name="Graphique 696">
            <a:extLst>
              <a:ext uri="{FF2B5EF4-FFF2-40B4-BE49-F238E27FC236}">
                <a16:creationId xmlns:a16="http://schemas.microsoft.com/office/drawing/2014/main" id="{F4F7BD69-5E56-4895-8B3A-AB8939AED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9625" y="5828491"/>
            <a:ext cx="239202" cy="238119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9BD052B-51A4-4934-A73E-83940B0880A4}"/>
              </a:ext>
            </a:extLst>
          </p:cNvPr>
          <p:cNvSpPr txBox="1">
            <a:spLocks/>
          </p:cNvSpPr>
          <p:nvPr/>
        </p:nvSpPr>
        <p:spPr>
          <a:xfrm>
            <a:off x="4957059" y="4234490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Nome | Departamento 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DF4DD8F-7F4F-4509-81CD-4FC5618EC817}"/>
              </a:ext>
            </a:extLst>
          </p:cNvPr>
          <p:cNvSpPr txBox="1">
            <a:spLocks/>
          </p:cNvSpPr>
          <p:nvPr/>
        </p:nvSpPr>
        <p:spPr>
          <a:xfrm>
            <a:off x="4957059" y="4643258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(+244) 225 334 585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41B2118-7302-459E-94BA-D54EBEB0C205}"/>
              </a:ext>
            </a:extLst>
          </p:cNvPr>
          <p:cNvSpPr txBox="1">
            <a:spLocks/>
          </p:cNvSpPr>
          <p:nvPr/>
        </p:nvSpPr>
        <p:spPr>
          <a:xfrm>
            <a:off x="4957058" y="5018574"/>
            <a:ext cx="3445783" cy="2890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E-mail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38CBA10-1CB2-4074-94D2-E877969764CA}"/>
              </a:ext>
            </a:extLst>
          </p:cNvPr>
          <p:cNvSpPr txBox="1">
            <a:spLocks/>
          </p:cNvSpPr>
          <p:nvPr/>
        </p:nvSpPr>
        <p:spPr>
          <a:xfrm>
            <a:off x="4957059" y="5398764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www.endiama.co.ao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DA93302-F006-4B4A-902E-B2C898AA0431}"/>
              </a:ext>
            </a:extLst>
          </p:cNvPr>
          <p:cNvSpPr txBox="1"/>
          <p:nvPr/>
        </p:nvSpPr>
        <p:spPr>
          <a:xfrm>
            <a:off x="8743950" y="214093"/>
            <a:ext cx="344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4800" dirty="0">
              <a:solidFill>
                <a:srgbClr val="00743D"/>
              </a:solidFill>
              <a:latin typeface="Honey Baby" panose="02000600000000000000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579D03E-9E2A-428A-8EAD-09F9E1251D70}"/>
              </a:ext>
            </a:extLst>
          </p:cNvPr>
          <p:cNvSpPr txBox="1"/>
          <p:nvPr/>
        </p:nvSpPr>
        <p:spPr>
          <a:xfrm>
            <a:off x="9057619" y="485166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OBRIGADO</a:t>
            </a:r>
          </a:p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   PELA A SUA</a:t>
            </a:r>
          </a:p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      ATENÇÃO</a:t>
            </a:r>
            <a:endParaRPr lang="pt-AO" sz="2800" b="1" i="0" dirty="0">
              <a:solidFill>
                <a:schemeClr val="bg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CFA9A739-D68A-488B-905C-7CE96E402011}"/>
              </a:ext>
            </a:extLst>
          </p:cNvPr>
          <p:cNvSpPr txBox="1">
            <a:spLocks/>
          </p:cNvSpPr>
          <p:nvPr/>
        </p:nvSpPr>
        <p:spPr>
          <a:xfrm>
            <a:off x="4957059" y="5773680"/>
            <a:ext cx="4420304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FoundryFormSans-Book" panose="02000500050000020004" pitchFamily="2" charset="0"/>
              </a:rPr>
              <a:t>Rua</a:t>
            </a:r>
            <a:r>
              <a:rPr lang="en-US" dirty="0">
                <a:latin typeface="FoundryFormSans-Book" panose="02000500050000020004" pitchFamily="2" charset="0"/>
              </a:rPr>
              <a:t> </a:t>
            </a:r>
            <a:r>
              <a:rPr lang="en-US" dirty="0" err="1">
                <a:latin typeface="FoundryFormSans-Book" panose="02000500050000020004" pitchFamily="2" charset="0"/>
              </a:rPr>
              <a:t>Rainha</a:t>
            </a:r>
            <a:r>
              <a:rPr lang="en-US" dirty="0">
                <a:latin typeface="FoundryFormSans-Book" panose="02000500050000020004" pitchFamily="2" charset="0"/>
              </a:rPr>
              <a:t> </a:t>
            </a:r>
            <a:r>
              <a:rPr lang="en-US" dirty="0" err="1">
                <a:latin typeface="FoundryFormSans-Book" panose="02000500050000020004" pitchFamily="2" charset="0"/>
              </a:rPr>
              <a:t>Ginga</a:t>
            </a:r>
            <a:r>
              <a:rPr lang="en-US" dirty="0">
                <a:latin typeface="FoundryFormSans-Book" panose="02000500050000020004" pitchFamily="2" charset="0"/>
              </a:rPr>
              <a:t> Nº 87 , Luanda – Angola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39B537D1-FE16-4653-A1D3-F000F5FC95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8"/>
          <a:stretch/>
        </p:blipFill>
        <p:spPr>
          <a:xfrm>
            <a:off x="-136503" y="5074757"/>
            <a:ext cx="3399511" cy="15438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A5DF87C-A399-C00E-FF91-32B44545E5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15711" r="14" b="33723"/>
          <a:stretch/>
        </p:blipFill>
        <p:spPr>
          <a:xfrm>
            <a:off x="-1955" y="767996"/>
            <a:ext cx="9380764" cy="3162300"/>
          </a:xfrm>
          <a:prstGeom prst="snipRoundRect">
            <a:avLst>
              <a:gd name="adj1" fmla="val 0"/>
              <a:gd name="adj2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7CA8393B-BF66-49CB-BEEE-905AB4D5ED92}"/>
              </a:ext>
            </a:extLst>
          </p:cNvPr>
          <p:cNvSpPr/>
          <p:nvPr/>
        </p:nvSpPr>
        <p:spPr>
          <a:xfrm>
            <a:off x="-27160" y="-27160"/>
            <a:ext cx="2254312" cy="4707802"/>
          </a:xfrm>
          <a:custGeom>
            <a:avLst/>
            <a:gdLst>
              <a:gd name="connsiteX0" fmla="*/ 0 w 2254312"/>
              <a:gd name="connsiteY0" fmla="*/ 0 h 4707802"/>
              <a:gd name="connsiteX1" fmla="*/ 488887 w 2254312"/>
              <a:gd name="connsiteY1" fmla="*/ 0 h 4707802"/>
              <a:gd name="connsiteX2" fmla="*/ 2254312 w 2254312"/>
              <a:gd name="connsiteY2" fmla="*/ 4707802 h 4707802"/>
              <a:gd name="connsiteX3" fmla="*/ 1385180 w 2254312"/>
              <a:gd name="connsiteY3" fmla="*/ 4707802 h 4707802"/>
              <a:gd name="connsiteX4" fmla="*/ 18107 w 2254312"/>
              <a:gd name="connsiteY4" fmla="*/ 1050202 h 4707802"/>
              <a:gd name="connsiteX5" fmla="*/ 0 w 2254312"/>
              <a:gd name="connsiteY5" fmla="*/ 0 h 470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312" h="4707802">
                <a:moveTo>
                  <a:pt x="0" y="0"/>
                </a:moveTo>
                <a:lnTo>
                  <a:pt x="488887" y="0"/>
                </a:lnTo>
                <a:lnTo>
                  <a:pt x="2254312" y="4707802"/>
                </a:lnTo>
                <a:lnTo>
                  <a:pt x="1385180" y="4707802"/>
                </a:lnTo>
                <a:lnTo>
                  <a:pt x="18107" y="10502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</p:spTree>
    <p:extLst>
      <p:ext uri="{BB962C8B-B14F-4D97-AF65-F5344CB8AC3E}">
        <p14:creationId xmlns:p14="http://schemas.microsoft.com/office/powerpoint/2010/main" val="37805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810</Words>
  <Application>Microsoft Office PowerPoint</Application>
  <PresentationFormat>Widescreen</PresentationFormat>
  <Paragraphs>83</Paragraphs>
  <Slides>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Acumin Pro</vt:lpstr>
      <vt:lpstr>Arial</vt:lpstr>
      <vt:lpstr>Calibri</vt:lpstr>
      <vt:lpstr>Calibri Light</vt:lpstr>
      <vt:lpstr>FoundryFormSans-Bold</vt:lpstr>
      <vt:lpstr>FoundryFormSans-Book</vt:lpstr>
      <vt:lpstr>Honey Baby</vt:lpstr>
      <vt:lpstr>Mont</vt:lpstr>
      <vt:lpstr>Symbol</vt:lpstr>
      <vt:lpstr>Tema do Office</vt:lpstr>
      <vt:lpstr>Apresentação do PowerPoint</vt:lpstr>
      <vt:lpstr>TEMAS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Veloso dos Santos Rosa</dc:creator>
  <cp:lastModifiedBy>Estagiario Gti</cp:lastModifiedBy>
  <cp:revision>61</cp:revision>
  <dcterms:created xsi:type="dcterms:W3CDTF">2022-01-27T10:23:03Z</dcterms:created>
  <dcterms:modified xsi:type="dcterms:W3CDTF">2023-05-24T12:06:55Z</dcterms:modified>
</cp:coreProperties>
</file>